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5B3A1D-DBFA-4D05-BEC4-763FC28377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ECE45-98DB-4E47-AE69-ACD3DCB9D9E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ECE45-98DB-4E47-AE69-ACD3DCB9D9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hyperlink" Target="http://www.kjzhan.com/mp3/8s/list_4920_2.html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2915816" y="1052736"/>
            <a:ext cx="3155950" cy="1373453"/>
          </a:xfrm>
          <a:prstGeom prst="rect">
            <a:avLst/>
          </a:prstGeom>
          <a:solidFill>
            <a:srgbClr val="FFFFFF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8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 望</a:t>
            </a:r>
            <a:endParaRPr lang="en-US" altLang="zh-CN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28643" y="1087967"/>
            <a:ext cx="8359775" cy="60939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赏析名句“感时花溅泪，恨别鸟惊心。”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596905" y="1807635"/>
            <a:ext cx="8221663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这两句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移情于物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，因感时伤怀，思家之苦，即便是站在花前，也无心观赏，反而对花溅泪；即使听到悦耳的鸟鸣，也无意倾听，反而会因鸟鸣而惊心。这就是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“以乐衬哀”的反衬手法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98476" y="1625600"/>
            <a:ext cx="8359775" cy="60939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尾联运用了什么描写手法？有什么好处？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96888" y="2495554"/>
            <a:ext cx="822166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运用了细节描写。诗人以生活的一个细节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因焦虑而频频搔首，刻画了一个典型的忧国思家者的形象，表现了诗人复杂的内心世界。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49305" y="742951"/>
            <a:ext cx="8359775" cy="60939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如何理解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春望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一诗中诗人的形象？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749305" y="1504954"/>
            <a:ext cx="7929563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    读了全诗，我们仿佛看到：诗人站在残破的长安城中，目睹春华，耳闻鸟啼，感伤国事，思念妻儿，潸然泪下。他希望战乱早日平息，他盼望得到妻儿的消息。他抓了抓那因忧伤而日渐稀少的白发，发现少得都有些插不住簪子了。一位思家恋国、忧国忧民的诗人形象跃然纸上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组合 27"/>
          <p:cNvGrpSpPr/>
          <p:nvPr/>
        </p:nvGrpSpPr>
        <p:grpSpPr bwMode="auto">
          <a:xfrm>
            <a:off x="201613" y="370417"/>
            <a:ext cx="2570162" cy="914400"/>
            <a:chOff x="2747226" y="536189"/>
            <a:chExt cx="2458107" cy="604628"/>
          </a:xfrm>
        </p:grpSpPr>
        <p:sp>
          <p:nvSpPr>
            <p:cNvPr id="7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结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构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9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梳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0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理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34819" name="TextBox 7"/>
          <p:cNvSpPr txBox="1">
            <a:spLocks noChangeArrowheads="1"/>
          </p:cNvSpPr>
          <p:nvPr/>
        </p:nvSpPr>
        <p:spPr bwMode="auto">
          <a:xfrm>
            <a:off x="702920" y="2209800"/>
            <a:ext cx="692497" cy="305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r>
              <a:rPr lang="en-US" altLang="zh-CN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395413" y="1858433"/>
            <a:ext cx="241300" cy="3615267"/>
          </a:xfrm>
          <a:prstGeom prst="leftBrace">
            <a:avLst>
              <a:gd name="adj1" fmla="val 3991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1639889" y="2150537"/>
            <a:ext cx="1786386" cy="70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翘首望京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1"/>
          <p:cNvSpPr txBox="1">
            <a:spLocks noChangeArrowheads="1"/>
          </p:cNvSpPr>
          <p:nvPr/>
        </p:nvSpPr>
        <p:spPr bwMode="auto">
          <a:xfrm>
            <a:off x="3614743" y="1672167"/>
            <a:ext cx="4670189" cy="13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国都破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草木深（见）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花溅泪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鸟惊心（感）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3462343" y="1947335"/>
            <a:ext cx="200025" cy="1267884"/>
          </a:xfrm>
          <a:prstGeom prst="leftBrace">
            <a:avLst>
              <a:gd name="adj1" fmla="val 3991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1660525" y="4032254"/>
            <a:ext cx="1786386" cy="70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思念家人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1"/>
          <p:cNvSpPr txBox="1">
            <a:spLocks noChangeArrowheads="1"/>
          </p:cNvSpPr>
          <p:nvPr/>
        </p:nvSpPr>
        <p:spPr bwMode="auto">
          <a:xfrm>
            <a:off x="3659193" y="3666067"/>
            <a:ext cx="4670189" cy="13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烽火连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家书少（盼）</a:t>
            </a:r>
            <a:endParaRPr lang="en-US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白发稀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不胜簪（思）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3508376" y="3941237"/>
            <a:ext cx="200025" cy="1265767"/>
          </a:xfrm>
          <a:prstGeom prst="leftBrace">
            <a:avLst>
              <a:gd name="adj1" fmla="val 39912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0" grpId="0"/>
      <p:bldP spid="27" grpId="0" animBg="1"/>
      <p:bldP spid="32" grpId="0"/>
      <p:bldP spid="33" grpId="0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842963" y="1778001"/>
            <a:ext cx="44577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通过描写安史之乱中长安的荒凉景象，抒发了作者触景伤怀、忧国思家的感情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。 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0EEE1"/>
              </a:clrFrom>
              <a:clrTo>
                <a:srgbClr val="F0EEE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01297" y="1878406"/>
            <a:ext cx="3190176" cy="29473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35844" name="组合 27"/>
          <p:cNvGrpSpPr/>
          <p:nvPr/>
        </p:nvGrpSpPr>
        <p:grpSpPr bwMode="auto">
          <a:xfrm>
            <a:off x="201613" y="385233"/>
            <a:ext cx="2570162" cy="914400"/>
            <a:chOff x="2747226" y="536189"/>
            <a:chExt cx="2458107" cy="604628"/>
          </a:xfrm>
        </p:grpSpPr>
        <p:sp>
          <p:nvSpPr>
            <p:cNvPr id="8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主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9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旨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0" name="矩形: 圆角 30"/>
            <p:cNvSpPr/>
            <p:nvPr/>
          </p:nvSpPr>
          <p:spPr bwMode="auto">
            <a:xfrm rot="1137149">
              <a:off x="4007405" y="536189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概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1" name="矩形: 圆角 31"/>
            <p:cNvSpPr/>
            <p:nvPr/>
          </p:nvSpPr>
          <p:spPr bwMode="auto">
            <a:xfrm rot="20889647">
              <a:off x="4640530" y="669152"/>
              <a:ext cx="564803" cy="471665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括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00336" y="1628800"/>
            <a:ext cx="825976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712—770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），字子美，唐代伟大的现实主义诗人。祖籍湖北襄阳，生于河南巩县。自称少陵野老。被后世尊为“诗圣”，其诗被称为“诗史”。他的诗在思想性、艺术性方面都有很高的成就。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自京赴奉贤县咏怀五百字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登高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茅屋为秋风所破歌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春望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闻官军收河南河北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以及“三吏”“三别”等，都是脍炙人口的名作。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5" name="组合 27"/>
          <p:cNvGrpSpPr/>
          <p:nvPr/>
        </p:nvGrpSpPr>
        <p:grpSpPr bwMode="auto">
          <a:xfrm>
            <a:off x="201613" y="359833"/>
            <a:ext cx="2570162" cy="914400"/>
            <a:chOff x="2747226" y="536188"/>
            <a:chExt cx="2458107" cy="604629"/>
          </a:xfrm>
        </p:grpSpPr>
        <p:sp>
          <p:nvSpPr>
            <p:cNvPr id="7" name="矩形: 圆角 28"/>
            <p:cNvSpPr/>
            <p:nvPr/>
          </p:nvSpPr>
          <p:spPr bwMode="auto">
            <a:xfrm rot="20527566">
              <a:off x="2747226" y="608967"/>
              <a:ext cx="564803" cy="471667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作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者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9" name="矩形: 圆角 30"/>
            <p:cNvSpPr/>
            <p:nvPr/>
          </p:nvSpPr>
          <p:spPr bwMode="auto">
            <a:xfrm rot="1137149">
              <a:off x="4007405" y="536188"/>
              <a:ext cx="566321" cy="471667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简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0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介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731838" y="1543054"/>
            <a:ext cx="7880350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春望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选自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杜诗详注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卷四（中华书局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1979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年版）。杜甫在“安史之乱”期间被俘，羁居长安。诗人眼前是山河依旧而国破家亡，春回大地却满目荒凉，触景生情，引起无限感慨与伤怀，于是写下了这首著名的诗歌。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579" name="组合 27"/>
          <p:cNvGrpSpPr/>
          <p:nvPr/>
        </p:nvGrpSpPr>
        <p:grpSpPr bwMode="auto">
          <a:xfrm>
            <a:off x="201613" y="370417"/>
            <a:ext cx="2570162" cy="914400"/>
            <a:chOff x="2747226" y="536188"/>
            <a:chExt cx="2458107" cy="604629"/>
          </a:xfrm>
        </p:grpSpPr>
        <p:sp>
          <p:nvSpPr>
            <p:cNvPr id="7" name="矩形: 圆角 28"/>
            <p:cNvSpPr/>
            <p:nvPr/>
          </p:nvSpPr>
          <p:spPr bwMode="auto">
            <a:xfrm rot="20527566">
              <a:off x="2747226" y="608967"/>
              <a:ext cx="564803" cy="471666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背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矩形: 圆角 29"/>
            <p:cNvSpPr/>
            <p:nvPr/>
          </p:nvSpPr>
          <p:spPr bwMode="auto">
            <a:xfrm rot="294411">
              <a:off x="3381870" y="632760"/>
              <a:ext cx="564803" cy="471667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景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9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链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0" name="矩形: 圆角 31"/>
            <p:cNvSpPr/>
            <p:nvPr/>
          </p:nvSpPr>
          <p:spPr bwMode="auto">
            <a:xfrm rot="20889647">
              <a:off x="4640530" y="669150"/>
              <a:ext cx="564803" cy="471667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接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27"/>
          <p:cNvGrpSpPr/>
          <p:nvPr/>
        </p:nvGrpSpPr>
        <p:grpSpPr bwMode="auto">
          <a:xfrm>
            <a:off x="201613" y="370417"/>
            <a:ext cx="2570162" cy="914400"/>
            <a:chOff x="2747226" y="536189"/>
            <a:chExt cx="2458107" cy="604628"/>
          </a:xfrm>
        </p:grpSpPr>
        <p:sp>
          <p:nvSpPr>
            <p:cNvPr id="5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课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6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文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朗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读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570038" y="836085"/>
            <a:ext cx="5935662" cy="409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 望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 甫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国破山河在，城春草木深。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感时花溅泪，恨别鸟惊心。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烽火连三月，家书抵万金。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白头搔更短，浑欲不胜簪。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4" name="图片 9" descr="2.png">
            <a:hlinkClick r:id="rId1"/>
          </p:cNvPr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52120" y="1052737"/>
            <a:ext cx="78263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2371725" y="1608667"/>
            <a:ext cx="4640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国破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山河在，城春草木深。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感时花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溅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泪，恨别鸟惊心。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71713" y="2355851"/>
            <a:ext cx="18843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国都，指长安。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730250" y="3845988"/>
            <a:ext cx="7923213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品析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】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诗人见花落泪，闻鸟惊心，运用反衬的手法更加突出了感时伤世的深沉感情。</a:t>
            </a:r>
            <a:endParaRPr lang="zh-CN" altLang="en-US" sz="28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941643" y="1356785"/>
            <a:ext cx="15335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破：陷落。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432175" y="3448054"/>
            <a:ext cx="831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jiàn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6631" name="组合 27"/>
          <p:cNvGrpSpPr/>
          <p:nvPr/>
        </p:nvGrpSpPr>
        <p:grpSpPr bwMode="auto">
          <a:xfrm>
            <a:off x="201613" y="370417"/>
            <a:ext cx="2570162" cy="914400"/>
            <a:chOff x="2747226" y="536189"/>
            <a:chExt cx="2458107" cy="604628"/>
          </a:xfrm>
        </p:grpSpPr>
        <p:sp>
          <p:nvSpPr>
            <p:cNvPr id="11" name="矩形: 圆角 28"/>
            <p:cNvSpPr/>
            <p:nvPr/>
          </p:nvSpPr>
          <p:spPr bwMode="auto">
            <a:xfrm rot="20527566">
              <a:off x="2747226" y="608968"/>
              <a:ext cx="564803" cy="471665"/>
            </a:xfrm>
            <a:prstGeom prst="roundRect">
              <a:avLst/>
            </a:prstGeom>
            <a:solidFill>
              <a:srgbClr val="FFCCCC"/>
            </a:solidFill>
            <a:ln>
              <a:solidFill>
                <a:srgbClr val="FF9999">
                  <a:alpha val="30196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诗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2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solidFill>
              <a:srgbClr val="CCFFCC"/>
            </a:solidFill>
            <a:ln>
              <a:solidFill>
                <a:srgbClr val="99FF99">
                  <a:alpha val="2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歌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solidFill>
              <a:srgbClr val="FFCC99"/>
            </a:solidFill>
            <a:ln>
              <a:solidFill>
                <a:srgbClr val="FFCC66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解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5" name="矩形: 圆角 31"/>
            <p:cNvSpPr/>
            <p:nvPr/>
          </p:nvSpPr>
          <p:spPr bwMode="auto">
            <a:xfrm rot="20889647">
              <a:off x="4640530" y="669151"/>
              <a:ext cx="564803" cy="471666"/>
            </a:xfrm>
            <a:prstGeom prst="roundRect">
              <a:avLst/>
            </a:prstGeom>
            <a:solidFill>
              <a:srgbClr val="CCFFFF"/>
            </a:solidFill>
            <a:ln>
              <a:solidFill>
                <a:srgbClr val="66CCFF">
                  <a:alpha val="18824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读</a:t>
              </a:r>
              <a:endPara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2" grpId="0"/>
      <p:bldP spid="14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2251080" y="941919"/>
            <a:ext cx="46402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烽火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连三月，家书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抵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万金。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fontAlgn="base" hangingPunct="1">
              <a:lnSpc>
                <a:spcPct val="150000"/>
              </a:lnSpc>
              <a:spcBef>
                <a:spcPts val="1800"/>
              </a:spcBef>
              <a:spcAft>
                <a:spcPct val="0"/>
              </a:spcAft>
              <a:buClr>
                <a:srgbClr val="1F497D"/>
              </a:buClr>
              <a:buSzPct val="70000"/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白头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搔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欲不胜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簪</a:t>
            </a:r>
            <a:r>
              <a:rPr lang="zh-CN" altLang="en-US" sz="27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7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688975" y="3234270"/>
            <a:ext cx="8005763" cy="216059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品析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】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33CC"/>
                </a:solidFill>
                <a:latin typeface="宋体" panose="02010600030101010101" pitchFamily="2" charset="-122"/>
              </a:rPr>
              <a:t>“连三月”写战乱时间之长，“抵万金”极言家书的珍贵。尾联中“搔”字是对诗人想解愁而不得的细节描写，传达内心的忧国思家之情。</a:t>
            </a:r>
            <a:endParaRPr lang="zh-CN" altLang="en-US" sz="2800" b="1" dirty="0">
              <a:solidFill>
                <a:srgbClr val="FF33CC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778000" y="440270"/>
            <a:ext cx="2374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古时边防报警的烟火。这里借指战事。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055943" y="1761067"/>
            <a:ext cx="657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sāo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908550" y="742951"/>
            <a:ext cx="1536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相当，值。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965455" y="2764367"/>
            <a:ext cx="11096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抓，挠。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732218" y="1883833"/>
            <a:ext cx="8858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稀疏。</a:t>
            </a:r>
            <a:endParaRPr lang="zh-CN" altLang="en-US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471993" y="2802467"/>
            <a:ext cx="1108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简直。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500813" y="2142070"/>
            <a:ext cx="218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一种别住发髻的长条状首饰。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829300" y="1778004"/>
            <a:ext cx="655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zān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框 1"/>
          <p:cNvSpPr txBox="1">
            <a:spLocks noChangeArrowheads="1"/>
          </p:cNvSpPr>
          <p:nvPr/>
        </p:nvSpPr>
        <p:spPr bwMode="auto">
          <a:xfrm>
            <a:off x="2671768" y="1367366"/>
            <a:ext cx="3836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句解</a:t>
            </a:r>
            <a:r>
              <a:rPr lang="en-US" altLang="zh-CN" sz="28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800" b="1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457200" y="2461686"/>
            <a:ext cx="82677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首联、颔联写出了国都在战火中的破败，痛切地表达了诗人忧国伤时的感情。颈联、尾联表达了诗人对家人的强烈思念和对自己的哀叹。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"/>
          <p:cNvSpPr txBox="1">
            <a:spLocks noChangeArrowheads="1"/>
          </p:cNvSpPr>
          <p:nvPr/>
        </p:nvSpPr>
        <p:spPr bwMode="auto">
          <a:xfrm>
            <a:off x="2574925" y="753537"/>
            <a:ext cx="38369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赏析点拨</a:t>
            </a:r>
            <a:r>
              <a:rPr lang="en-US" altLang="zh-CN" sz="3200" b="1" dirty="0">
                <a:solidFill>
                  <a:srgbClr val="FF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3200" b="1" dirty="0">
              <a:solidFill>
                <a:srgbClr val="FF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5613" y="1551517"/>
            <a:ext cx="8361362" cy="73866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首联写出了什么内容？在全诗中有何作用？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55613" y="2669120"/>
            <a:ext cx="826770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句句景语皆情语。昔日繁华的长安，竟被毁到残破不堪的地步，实在令作者痛彻心扉。首联在内容上交代了写作背景，为下文抒情做了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铺垫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36588" y="1257303"/>
            <a:ext cx="8361362" cy="738664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颔联运用了什么修辞方法？有什么作用？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636593" y="2247902"/>
            <a:ext cx="792003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颔联在上联描写的基础上，运用了拟人的修辞方法，抒发了对离别的伤感，字字痛彻心扉，悲伤之情跃然纸上。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第一PPT模板网-WWW.1PPT.COM 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1225</Words>
  <Application>WPS 演示</Application>
  <PresentationFormat>全屏显示(4:3)</PresentationFormat>
  <Paragraphs>135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</vt:lpstr>
      <vt:lpstr>Arial Unicode MS</vt:lpstr>
      <vt:lpstr>Calibri</vt:lpstr>
      <vt:lpstr>第一PPT模板网-WWW.1PPT.COM 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mayn</cp:lastModifiedBy>
  <cp:revision>2</cp:revision>
  <dcterms:created xsi:type="dcterms:W3CDTF">2018-10-15T02:15:00Z</dcterms:created>
  <dcterms:modified xsi:type="dcterms:W3CDTF">2019-09-11T01:08:40Z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