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18"/>
  </p:handoutMasterIdLst>
  <p:sldIdLst>
    <p:sldId id="257" r:id="rId3"/>
    <p:sldId id="258" r:id="rId4"/>
    <p:sldId id="259" r:id="rId5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5E4EC52-F380-45E0-9679-30AB194D1C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istrator\桌面\4古代诗歌观沧海.tif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" y="1"/>
            <a:ext cx="12196233" cy="6686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1.xml"/><Relationship Id="rId18" Type="http://schemas.openxmlformats.org/officeDocument/2006/relationships/tags" Target="../tags/tag60.xml"/><Relationship Id="rId17" Type="http://schemas.openxmlformats.org/officeDocument/2006/relationships/tags" Target="../tags/tag59.xml"/><Relationship Id="rId16" Type="http://schemas.openxmlformats.org/officeDocument/2006/relationships/tags" Target="../tags/tag58.xml"/><Relationship Id="rId15" Type="http://schemas.openxmlformats.org/officeDocument/2006/relationships/tags" Target="../tags/tag57.xml"/><Relationship Id="rId14" Type="http://schemas.openxmlformats.org/officeDocument/2006/relationships/tags" Target="../tags/tag56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9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Administrator\桌面\4古代诗歌观沧海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524001" y="2"/>
            <a:ext cx="9147175" cy="6018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标题 1"/>
          <p:cNvSpPr txBox="1"/>
          <p:nvPr/>
        </p:nvSpPr>
        <p:spPr bwMode="auto">
          <a:xfrm>
            <a:off x="1524001" y="963085"/>
            <a:ext cx="6035675" cy="1037167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4000" dirty="0" smtClean="0">
                <a:latin typeface="+mj-ea"/>
              </a:rPr>
              <a:t>观沧海</a:t>
            </a:r>
            <a:endParaRPr lang="zh-CN" altLang="en-US" sz="4000" dirty="0" smtClean="0">
              <a:latin typeface="+mj-ea"/>
            </a:endParaRPr>
          </a:p>
        </p:txBody>
      </p:sp>
      <p:sp>
        <p:nvSpPr>
          <p:cNvPr id="4" name="副标题 2"/>
          <p:cNvSpPr txBox="1"/>
          <p:nvPr/>
        </p:nvSpPr>
        <p:spPr bwMode="auto">
          <a:xfrm>
            <a:off x="1524001" y="2046817"/>
            <a:ext cx="6035675" cy="58208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defRPr/>
            </a:pPr>
            <a:r>
              <a:rPr lang="zh-CN" altLang="en-US" sz="2000" dirty="0" smtClean="0">
                <a:latin typeface="+mj-ea"/>
                <a:ea typeface="+mj-ea"/>
              </a:rPr>
              <a:t>部编本</a:t>
            </a:r>
            <a:r>
              <a:rPr lang="en-US" altLang="zh-CN" sz="2000" dirty="0" smtClean="0">
                <a:latin typeface="+mj-ea"/>
                <a:ea typeface="+mj-ea"/>
              </a:rPr>
              <a:t>·</a:t>
            </a:r>
            <a:r>
              <a:rPr lang="zh-CN" altLang="en-US" sz="2000" dirty="0">
                <a:latin typeface="+mj-ea"/>
                <a:ea typeface="+mj-ea"/>
              </a:rPr>
              <a:t>七</a:t>
            </a:r>
            <a:r>
              <a:rPr lang="zh-CN" altLang="en-US" sz="2000" dirty="0" smtClean="0">
                <a:latin typeface="+mj-ea"/>
                <a:ea typeface="+mj-ea"/>
              </a:rPr>
              <a:t>年级上册</a:t>
            </a:r>
            <a:endParaRPr lang="zh-CN" altLang="en-US" sz="2000" dirty="0" smtClean="0">
              <a:latin typeface="+mj-ea"/>
              <a:ea typeface="+mj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677989" y="1987551"/>
            <a:ext cx="5526087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1747838" y="1373718"/>
            <a:ext cx="8208962" cy="737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、作者都观到了哪些景象？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776414" y="2599267"/>
            <a:ext cx="8461375" cy="1291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观察到的景物有：沧海－水－山岛－树木－百草－秋风－洪波－日月－星汉。</a:t>
            </a:r>
            <a:endParaRPr lang="zh-CN" altLang="en-US" sz="2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36713" y="1409701"/>
            <a:ext cx="8934450" cy="264350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ts val="1200"/>
              </a:spcBef>
              <a:defRPr/>
            </a:pPr>
            <a:r>
              <a:rPr lang="en-US" altLang="zh-CN" sz="2600" b="1" dirty="0">
                <a:solidFill>
                  <a:srgbClr val="FF0000"/>
                </a:solidFill>
                <a:latin typeface="+mj-ea"/>
                <a:ea typeface="+mj-ea"/>
              </a:rPr>
              <a:t>3.</a:t>
            </a:r>
            <a:r>
              <a:rPr lang="zh-CN" altLang="en-US" sz="2600" b="1" dirty="0">
                <a:solidFill>
                  <a:srgbClr val="FF0000"/>
                </a:solidFill>
                <a:latin typeface="+mj-ea"/>
                <a:ea typeface="+mj-ea"/>
              </a:rPr>
              <a:t>作者在写海时又写了山岛上的草木，这样写有什么作用？</a:t>
            </a:r>
            <a:endParaRPr lang="zh-CN" altLang="en-US" sz="26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  <a:spcBef>
                <a:spcPts val="1200"/>
              </a:spcBef>
              <a:defRPr/>
            </a:pPr>
            <a:r>
              <a:rPr lang="zh-CN" altLang="en-US" sz="2600" b="1" dirty="0">
                <a:latin typeface="楷体_GB2312" pitchFamily="49" charset="-122"/>
                <a:ea typeface="楷体_GB2312" pitchFamily="49" charset="-122"/>
              </a:rPr>
              <a:t>    作者虽写观海，但并不单纯地写海。在描写大海时，以山岛草木来点染，有了山岛草木的点染烘托，就把大海写得生机勃发、欣欣向荣，使人感觉大海不仅浩瀚壮阔，而且美丽多姿。</a:t>
            </a:r>
            <a:endParaRPr lang="zh-CN" altLang="en-US" sz="26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65300" y="1016000"/>
            <a:ext cx="8731250" cy="36023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j-ea"/>
                <a:ea typeface="+mj-ea"/>
              </a:rPr>
              <a:t>4.“</a:t>
            </a: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日月之行，若出其中；星汉灿烂，若出其里。”这几句诗写出了作者在观沧海时的什么感受？</a:t>
            </a:r>
            <a:endParaRPr lang="en-US" altLang="zh-CN" sz="24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  <a:spcBef>
                <a:spcPts val="1200"/>
              </a:spcBef>
              <a:defRPr/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  作者面对迷人的海上风光，展开了丰富奇特的想象。这是诗人英武壮阔胸怀的进一步拓展。太阳、月亮给人类带来温暖和光明，是诗人拯救苍生于水深火热之中、一统天下宏大政治抱负的真切比拟；灿烂的银河则是诗人文武兼备、雄才大略的生动写照。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720851" y="908051"/>
            <a:ext cx="8785225" cy="1050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、读完这首诗，你觉得诗人是用什么方式来抒发情感的？抒发了怎样的情感呢？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720851" y="2169585"/>
            <a:ext cx="8785225" cy="248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  “诗言志”，诗人写沧海，抒发统一中国、建功立业的抱负。而这种情感在诗中没有直接表露，而是蕴含在对景物的描写当中。全诗意境开阔、气势雄浑，字里行间洋溢着饱满的激情。写景时实景和虚景相结合，实景给人身临其境之感，虚景以其新奇激发读者的想象，诗人以沧海自比，表现出宽广的胸怀和豪迈的气概。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utoUpdateAnimBg="0"/>
      <p:bldP spid="3" grpId="0" bldLvl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组合 3"/>
          <p:cNvGrpSpPr/>
          <p:nvPr/>
        </p:nvGrpSpPr>
        <p:grpSpPr bwMode="auto">
          <a:xfrm>
            <a:off x="1708151" y="351368"/>
            <a:ext cx="2062163" cy="726017"/>
            <a:chOff x="1438698" y="982657"/>
            <a:chExt cx="2498303" cy="616461"/>
          </a:xfrm>
        </p:grpSpPr>
        <p:pic>
          <p:nvPicPr>
            <p:cNvPr id="27667" name="图片 1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27259" y="991683"/>
              <a:ext cx="2409742" cy="607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68" name="文本框 2"/>
            <p:cNvSpPr txBox="1">
              <a:spLocks noChangeArrowheads="1"/>
            </p:cNvSpPr>
            <p:nvPr/>
          </p:nvSpPr>
          <p:spPr bwMode="auto">
            <a:xfrm>
              <a:off x="1438698" y="982657"/>
              <a:ext cx="2076874" cy="443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结构梳理</a:t>
              </a:r>
              <a:endParaRPr lang="zh-CN" altLang="en-US" sz="28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6" name="Text Box 12"/>
          <p:cNvSpPr txBox="1">
            <a:spLocks noChangeArrowheads="1"/>
          </p:cNvSpPr>
          <p:nvPr/>
        </p:nvSpPr>
        <p:spPr bwMode="auto">
          <a:xfrm>
            <a:off x="5432425" y="4483100"/>
            <a:ext cx="2482850" cy="1346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70000"/>
              </a:lnSpc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日月出其中</a:t>
            </a:r>
            <a:endParaRPr lang="en-US" altLang="zh-CN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170000"/>
              </a:lnSpc>
            </a:pP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星汉出其</a:t>
            </a:r>
            <a:r>
              <a:rPr lang="zh-CN" altLang="en-US" sz="24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里 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5319714" y="1953684"/>
            <a:ext cx="26892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海水：水何澹澹</a:t>
            </a:r>
            <a:endParaRPr lang="en-US" altLang="zh-CN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5072063" y="2266951"/>
            <a:ext cx="284162" cy="2082800"/>
          </a:xfrm>
          <a:prstGeom prst="lef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左大括号 8"/>
          <p:cNvSpPr/>
          <p:nvPr/>
        </p:nvSpPr>
        <p:spPr>
          <a:xfrm>
            <a:off x="5192713" y="4919133"/>
            <a:ext cx="258762" cy="1041400"/>
          </a:xfrm>
          <a:prstGeom prst="lef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3717925" y="2937934"/>
            <a:ext cx="14303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海的宏伟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3792539" y="5101167"/>
            <a:ext cx="15081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海的气概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3792538" y="1352551"/>
            <a:ext cx="42100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观海地点：东临碣石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3276600" y="1659467"/>
            <a:ext cx="477838" cy="3909484"/>
          </a:xfrm>
          <a:prstGeom prst="lef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Text Box 12"/>
          <p:cNvSpPr txBox="1">
            <a:spLocks noChangeArrowheads="1"/>
          </p:cNvSpPr>
          <p:nvPr/>
        </p:nvSpPr>
        <p:spPr bwMode="auto">
          <a:xfrm>
            <a:off x="2179638" y="3270251"/>
            <a:ext cx="12874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观沧海</a:t>
            </a:r>
            <a:endParaRPr lang="zh-CN" altLang="en-US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7" name="右大括号 16"/>
          <p:cNvSpPr/>
          <p:nvPr/>
        </p:nvSpPr>
        <p:spPr>
          <a:xfrm>
            <a:off x="7896226" y="1627718"/>
            <a:ext cx="434975" cy="3941233"/>
          </a:xfrm>
          <a:prstGeom prst="righ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Text Box 12"/>
          <p:cNvSpPr txBox="1">
            <a:spLocks noChangeArrowheads="1"/>
          </p:cNvSpPr>
          <p:nvPr/>
        </p:nvSpPr>
        <p:spPr bwMode="auto">
          <a:xfrm>
            <a:off x="8413750" y="2758017"/>
            <a:ext cx="2103438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建功立业</a:t>
            </a:r>
            <a:endParaRPr lang="en-US" altLang="zh-CN" sz="24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统一中原</a:t>
            </a:r>
            <a:endParaRPr lang="en-US" altLang="zh-CN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" name="Text Box 12"/>
          <p:cNvSpPr txBox="1">
            <a:spLocks noChangeArrowheads="1"/>
          </p:cNvSpPr>
          <p:nvPr/>
        </p:nvSpPr>
        <p:spPr bwMode="auto">
          <a:xfrm>
            <a:off x="5319714" y="2986618"/>
            <a:ext cx="8905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山岛</a:t>
            </a:r>
            <a:endParaRPr lang="en-US" altLang="zh-CN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" name="左大括号 20"/>
          <p:cNvSpPr/>
          <p:nvPr/>
        </p:nvSpPr>
        <p:spPr>
          <a:xfrm>
            <a:off x="6089650" y="2908300"/>
            <a:ext cx="242888" cy="855133"/>
          </a:xfrm>
          <a:prstGeom prst="lef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Text Box 12"/>
          <p:cNvSpPr txBox="1">
            <a:spLocks noChangeArrowheads="1"/>
          </p:cNvSpPr>
          <p:nvPr/>
        </p:nvSpPr>
        <p:spPr bwMode="auto">
          <a:xfrm>
            <a:off x="6291264" y="2552701"/>
            <a:ext cx="17113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树木丛生</a:t>
            </a:r>
            <a:endParaRPr lang="en-US" altLang="zh-CN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3" name="Text Box 12"/>
          <p:cNvSpPr txBox="1">
            <a:spLocks noChangeArrowheads="1"/>
          </p:cNvSpPr>
          <p:nvPr/>
        </p:nvSpPr>
        <p:spPr bwMode="auto">
          <a:xfrm>
            <a:off x="6269038" y="3367618"/>
            <a:ext cx="17335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</a:rPr>
              <a:t>百草丰茂</a:t>
            </a:r>
            <a:endParaRPr lang="en-US" altLang="zh-CN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4" name="Text Box 12"/>
          <p:cNvSpPr txBox="1">
            <a:spLocks noChangeArrowheads="1"/>
          </p:cNvSpPr>
          <p:nvPr/>
        </p:nvSpPr>
        <p:spPr bwMode="auto">
          <a:xfrm>
            <a:off x="5300664" y="3909484"/>
            <a:ext cx="27082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黑体" panose="02010609060101010101" pitchFamily="2" charset="-122"/>
                <a:ea typeface="黑体" panose="02010609060101010101" pitchFamily="2" charset="-122"/>
              </a:rPr>
              <a:t>海波：洪波涌起</a:t>
            </a:r>
            <a:endParaRPr lang="en-US" altLang="zh-CN" sz="2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bldLvl="0" animBg="1"/>
      <p:bldP spid="9" grpId="0" bldLvl="0" animBg="1"/>
      <p:bldP spid="10" grpId="0"/>
      <p:bldP spid="11" grpId="0"/>
      <p:bldP spid="12" grpId="0"/>
      <p:bldP spid="15" grpId="0" bldLvl="0" animBg="1"/>
      <p:bldP spid="16" grpId="0"/>
      <p:bldP spid="17" grpId="0" bldLvl="0" animBg="1"/>
      <p:bldP spid="18" grpId="0"/>
      <p:bldP spid="20" grpId="0"/>
      <p:bldP spid="21" grpId="0" bldLvl="0" animBg="1"/>
      <p:bldP spid="22" grpId="0"/>
      <p:bldP spid="23" grpId="0"/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3"/>
          <p:cNvGrpSpPr/>
          <p:nvPr/>
        </p:nvGrpSpPr>
        <p:grpSpPr bwMode="auto">
          <a:xfrm>
            <a:off x="1708151" y="351368"/>
            <a:ext cx="2062163" cy="726017"/>
            <a:chOff x="1438698" y="982657"/>
            <a:chExt cx="2498303" cy="616461"/>
          </a:xfrm>
        </p:grpSpPr>
        <p:pic>
          <p:nvPicPr>
            <p:cNvPr id="8196" name="图片 1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27259" y="991683"/>
              <a:ext cx="2409742" cy="607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197" name="文本框 2"/>
            <p:cNvSpPr txBox="1">
              <a:spLocks noChangeArrowheads="1"/>
            </p:cNvSpPr>
            <p:nvPr/>
          </p:nvSpPr>
          <p:spPr bwMode="auto">
            <a:xfrm>
              <a:off x="1438698" y="982657"/>
              <a:ext cx="2076874" cy="443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学习目标</a:t>
              </a:r>
              <a:endParaRPr lang="zh-CN" altLang="en-US" sz="28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749425" y="1464734"/>
            <a:ext cx="8605838" cy="347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altLang="zh-CN" sz="2500" b="1" dirty="0"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2500" b="1" dirty="0">
                <a:latin typeface="楷体_GB2312" pitchFamily="49" charset="-122"/>
                <a:ea typeface="楷体_GB2312" pitchFamily="49" charset="-122"/>
              </a:rPr>
              <a:t>了解诗人的相关信息及写作背景；了解古代诗歌中律诗、乐府诗的一般文学常识。</a:t>
            </a:r>
            <a:r>
              <a:rPr lang="en-US" altLang="zh-CN" sz="25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25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重点</a:t>
            </a:r>
            <a:r>
              <a:rPr lang="en-US" altLang="zh-CN" sz="25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endParaRPr lang="en-US" altLang="zh-CN" sz="25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altLang="zh-CN" sz="2500" b="1" dirty="0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2500" b="1" dirty="0">
                <a:latin typeface="楷体_GB2312" pitchFamily="49" charset="-122"/>
                <a:ea typeface="楷体_GB2312" pitchFamily="49" charset="-122"/>
              </a:rPr>
              <a:t>反复吟诵、联想、品味，领略诗歌的图画美和意境美；在熟读和背诵的基础上，体会诗人借景抒情的写法。</a:t>
            </a:r>
            <a:r>
              <a:rPr lang="en-US" altLang="zh-CN" sz="25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25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重点、难点</a:t>
            </a:r>
            <a:r>
              <a:rPr lang="en-US" altLang="zh-CN" sz="25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endParaRPr lang="en-US" altLang="zh-CN" sz="25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altLang="zh-CN" sz="2500" b="1" dirty="0"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2500" b="1" dirty="0">
                <a:latin typeface="楷体_GB2312" pitchFamily="49" charset="-122"/>
                <a:ea typeface="楷体_GB2312" pitchFamily="49" charset="-122"/>
              </a:rPr>
              <a:t>培养热爱祖国古代优秀文化的思想感情，提高文化品位和审美情趣。</a:t>
            </a:r>
            <a:r>
              <a:rPr lang="en-US" altLang="zh-CN" sz="25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25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重点</a:t>
            </a:r>
            <a:r>
              <a:rPr lang="en-US" altLang="zh-CN" sz="25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endParaRPr lang="zh-CN" altLang="en-US" sz="25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3"/>
          <p:cNvGrpSpPr/>
          <p:nvPr/>
        </p:nvGrpSpPr>
        <p:grpSpPr bwMode="auto">
          <a:xfrm>
            <a:off x="1708151" y="351368"/>
            <a:ext cx="2062163" cy="726017"/>
            <a:chOff x="1438698" y="982657"/>
            <a:chExt cx="2498303" cy="616461"/>
          </a:xfrm>
        </p:grpSpPr>
        <p:pic>
          <p:nvPicPr>
            <p:cNvPr id="16389" name="图片 1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27259" y="991683"/>
              <a:ext cx="2409742" cy="607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90" name="文本框 2"/>
            <p:cNvSpPr txBox="1">
              <a:spLocks noChangeArrowheads="1"/>
            </p:cNvSpPr>
            <p:nvPr/>
          </p:nvSpPr>
          <p:spPr bwMode="auto">
            <a:xfrm>
              <a:off x="1438698" y="982657"/>
              <a:ext cx="2076874" cy="443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作者名片</a:t>
              </a:r>
              <a:endParaRPr lang="zh-CN" altLang="en-US" sz="28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708151" y="1432984"/>
            <a:ext cx="7466013" cy="3528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ts val="1200"/>
              </a:spcBef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  曹操（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155—220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），字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孟德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，沛国谯县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今安徽亳州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人。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东汉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末年杰出的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政治家、军事家、诗人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。他的诗歌受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乐府民歌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的影响很深，但富有创造性。往往以旧调旧题来表现新的内容，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有的反映当时社会的动乱，有的抒写个人宏大的抱负，气势雄伟，格调</a:t>
            </a:r>
            <a:r>
              <a:rPr lang="zh-CN" altLang="en-US" sz="2800" b="1" dirty="0">
                <a:solidFill>
                  <a:srgbClr val="3EB265"/>
                </a:solidFill>
                <a:latin typeface="华文行楷" pitchFamily="2" charset="-122"/>
                <a:ea typeface="华文行楷" pitchFamily="2" charset="-122"/>
              </a:rPr>
              <a:t>慷慨悲壮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。代表作有：诗歌</a:t>
            </a:r>
            <a:r>
              <a:rPr lang="en-US" altLang="zh-CN" sz="2400" b="1" dirty="0">
                <a:solidFill>
                  <a:srgbClr val="00B0F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b="1" dirty="0">
                <a:solidFill>
                  <a:srgbClr val="00B0F0"/>
                </a:solidFill>
                <a:latin typeface="楷体_GB2312" pitchFamily="49" charset="-122"/>
                <a:ea typeface="楷体_GB2312" pitchFamily="49" charset="-122"/>
              </a:rPr>
              <a:t>步出夏门行</a:t>
            </a:r>
            <a:r>
              <a:rPr lang="en-US" altLang="zh-CN" sz="2400" b="1" dirty="0">
                <a:solidFill>
                  <a:srgbClr val="00B0F0"/>
                </a:solidFill>
                <a:latin typeface="楷体_GB2312" pitchFamily="49" charset="-122"/>
                <a:ea typeface="楷体_GB2312" pitchFamily="49" charset="-122"/>
              </a:rPr>
              <a:t>》《</a:t>
            </a:r>
            <a:r>
              <a:rPr lang="zh-CN" altLang="en-US" sz="2400" b="1" dirty="0">
                <a:solidFill>
                  <a:srgbClr val="00B0F0"/>
                </a:solidFill>
                <a:latin typeface="楷体_GB2312" pitchFamily="49" charset="-122"/>
                <a:ea typeface="楷体_GB2312" pitchFamily="49" charset="-122"/>
              </a:rPr>
              <a:t>蒿里行</a:t>
            </a:r>
            <a:r>
              <a:rPr lang="en-US" altLang="zh-CN" sz="2400" b="1" dirty="0">
                <a:solidFill>
                  <a:srgbClr val="00B0F0"/>
                </a:solidFill>
                <a:latin typeface="楷体_GB2312" pitchFamily="49" charset="-122"/>
                <a:ea typeface="楷体_GB2312" pitchFamily="49" charset="-122"/>
              </a:rPr>
              <a:t>》《</a:t>
            </a:r>
            <a:r>
              <a:rPr lang="zh-CN" altLang="en-US" sz="2400" b="1" dirty="0">
                <a:solidFill>
                  <a:srgbClr val="00B0F0"/>
                </a:solidFill>
                <a:latin typeface="楷体_GB2312" pitchFamily="49" charset="-122"/>
                <a:ea typeface="楷体_GB2312" pitchFamily="49" charset="-122"/>
              </a:rPr>
              <a:t>短歌行</a:t>
            </a:r>
            <a:r>
              <a:rPr lang="en-US" altLang="zh-CN" sz="2400" b="1" dirty="0">
                <a:solidFill>
                  <a:srgbClr val="00B0F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等，军事著作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孙子略解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等。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174163" y="1725085"/>
            <a:ext cx="1397000" cy="2398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3"/>
          <p:cNvGrpSpPr/>
          <p:nvPr/>
        </p:nvGrpSpPr>
        <p:grpSpPr bwMode="auto">
          <a:xfrm>
            <a:off x="1708151" y="351368"/>
            <a:ext cx="2062163" cy="726017"/>
            <a:chOff x="1438698" y="982657"/>
            <a:chExt cx="2498303" cy="616461"/>
          </a:xfrm>
        </p:grpSpPr>
        <p:pic>
          <p:nvPicPr>
            <p:cNvPr id="17412" name="图片 1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27259" y="991683"/>
              <a:ext cx="2409742" cy="607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13" name="文本框 2"/>
            <p:cNvSpPr txBox="1">
              <a:spLocks noChangeArrowheads="1"/>
            </p:cNvSpPr>
            <p:nvPr/>
          </p:nvSpPr>
          <p:spPr bwMode="auto">
            <a:xfrm>
              <a:off x="1438698" y="982657"/>
              <a:ext cx="2076874" cy="443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背景链接</a:t>
              </a:r>
              <a:endParaRPr lang="zh-CN" altLang="en-US" sz="2800" b="1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770064" y="1276351"/>
            <a:ext cx="8789987" cy="3636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 诗人当时正处在自己事业的最高峰。他已削平了北方群雄，又打垮了乌桓和袁绍残部，消除了后患，统一了北方。如果再以优势兵力去消灭南方割据势力，他就可以荡平宇内，一统天下了。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观沧海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正是北征乌桓归途中经过碣石时写的。大战之前身为主帅的曹操，登上当年秦皇汉武也曾登过的碣石山，又当秋风萧瑟之际，他的心情象沧海一样难以平静。他将自己宏伟的抱负、阔大的胸襟融会到诗歌里，借着大海的形象表现出来，形成雄浑苍劲的风格。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组合 3"/>
          <p:cNvGrpSpPr/>
          <p:nvPr/>
        </p:nvGrpSpPr>
        <p:grpSpPr bwMode="auto">
          <a:xfrm>
            <a:off x="1708151" y="351368"/>
            <a:ext cx="2062163" cy="726017"/>
            <a:chOff x="1438698" y="982657"/>
            <a:chExt cx="2498303" cy="616461"/>
          </a:xfrm>
        </p:grpSpPr>
        <p:pic>
          <p:nvPicPr>
            <p:cNvPr id="18436" name="图片 1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27259" y="991683"/>
              <a:ext cx="2409742" cy="607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37" name="文本框 2"/>
            <p:cNvSpPr txBox="1">
              <a:spLocks noChangeArrowheads="1"/>
            </p:cNvSpPr>
            <p:nvPr/>
          </p:nvSpPr>
          <p:spPr bwMode="auto">
            <a:xfrm>
              <a:off x="1438698" y="982657"/>
              <a:ext cx="2076874" cy="443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文体知识</a:t>
              </a:r>
              <a:endParaRPr lang="zh-CN" altLang="en-US" sz="28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835150" y="1335617"/>
            <a:ext cx="8661400" cy="363601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ts val="1200"/>
              </a:spcBef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j-ea"/>
                <a:ea typeface="+mj-ea"/>
              </a:rPr>
              <a:t>乐府诗</a:t>
            </a:r>
            <a:r>
              <a:rPr lang="zh-CN" altLang="en-US" sz="2400" b="1" dirty="0">
                <a:latin typeface="+mj-ea"/>
                <a:ea typeface="+mj-ea"/>
              </a:rPr>
              <a:t>  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乐府诗是指由朝廷乐府系统或相当于乐府职能的音乐管理机关搜集、保存而流传下来的汉代诗歌。汉乐府掌管的诗歌按作用主要分为两部分，一部分是供执政者祭祀祖先神明使用的效庙歌词，其性质与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诗经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中的“颂”相同；另一部分则是采集民间流传的无主名的俗乐，世称之为乐府民歌。汉代乐府诗一般无标题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,《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观沧海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这个题目是后人加的。诗的最后两句“幸甚至哉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歌以咏志”是合乐时加上的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是诗的附文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跟诗的内容没有联系。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3"/>
          <p:cNvGrpSpPr/>
          <p:nvPr/>
        </p:nvGrpSpPr>
        <p:grpSpPr bwMode="auto">
          <a:xfrm>
            <a:off x="1708151" y="351368"/>
            <a:ext cx="2062163" cy="726017"/>
            <a:chOff x="1438698" y="982657"/>
            <a:chExt cx="2498303" cy="616461"/>
          </a:xfrm>
        </p:grpSpPr>
        <p:pic>
          <p:nvPicPr>
            <p:cNvPr id="19473" name="图片 1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27259" y="991683"/>
              <a:ext cx="2409742" cy="607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474" name="文本框 2"/>
            <p:cNvSpPr txBox="1">
              <a:spLocks noChangeArrowheads="1"/>
            </p:cNvSpPr>
            <p:nvPr/>
          </p:nvSpPr>
          <p:spPr bwMode="auto">
            <a:xfrm>
              <a:off x="1438698" y="982657"/>
              <a:ext cx="2076874" cy="4432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800" b="1" dirty="0">
                  <a:solidFill>
                    <a:srgbClr val="0070C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课文解读</a:t>
              </a:r>
              <a:endParaRPr lang="zh-CN" altLang="en-US" sz="28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  <p:sp>
        <p:nvSpPr>
          <p:cNvPr id="16387" name="矩形 5"/>
          <p:cNvSpPr>
            <a:spLocks noChangeArrowheads="1"/>
          </p:cNvSpPr>
          <p:nvPr/>
        </p:nvSpPr>
        <p:spPr bwMode="auto">
          <a:xfrm>
            <a:off x="3576639" y="1077385"/>
            <a:ext cx="5595937" cy="2846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ts val="2400"/>
              </a:spcBef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观沧海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algn="ctr">
              <a:spcBef>
                <a:spcPts val="2400"/>
              </a:spcBef>
              <a:spcAft>
                <a:spcPts val="6600"/>
              </a:spcAft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东临碣石，以观沧海。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  <a:p>
            <a:pPr algn="ctr">
              <a:spcBef>
                <a:spcPts val="2400"/>
              </a:spcBef>
              <a:spcAft>
                <a:spcPts val="6600"/>
              </a:spcAft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水何澹澹，山岛竦峙。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线形标注 2 1"/>
          <p:cNvSpPr/>
          <p:nvPr/>
        </p:nvSpPr>
        <p:spPr>
          <a:xfrm>
            <a:off x="2209800" y="1500718"/>
            <a:ext cx="1938338" cy="679449"/>
          </a:xfrm>
          <a:prstGeom prst="borderCallout2">
            <a:avLst>
              <a:gd name="adj1" fmla="val 29282"/>
              <a:gd name="adj2" fmla="val 100363"/>
              <a:gd name="adj3" fmla="val 29282"/>
              <a:gd name="adj4" fmla="val 129185"/>
              <a:gd name="adj5" fmla="val 97756"/>
              <a:gd name="adj6" fmla="val 149097"/>
            </a:avLst>
          </a:prstGeom>
          <a:solidFill>
            <a:srgbClr val="FFFF00">
              <a:alpha val="80000"/>
            </a:srgbClr>
          </a:solidFill>
          <a:ln w="317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到达，登上</a:t>
            </a:r>
            <a:endParaRPr lang="zh-CN" altLang="en-US" sz="24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" name="线形标注 2 7"/>
          <p:cNvSpPr/>
          <p:nvPr/>
        </p:nvSpPr>
        <p:spPr>
          <a:xfrm>
            <a:off x="8074026" y="1202267"/>
            <a:ext cx="1939925" cy="681567"/>
          </a:xfrm>
          <a:prstGeom prst="borderCallout2">
            <a:avLst>
              <a:gd name="adj1" fmla="val 33495"/>
              <a:gd name="adj2" fmla="val -14"/>
              <a:gd name="adj3" fmla="val 35602"/>
              <a:gd name="adj4" fmla="val -36077"/>
              <a:gd name="adj5" fmla="val 141990"/>
              <a:gd name="adj6" fmla="val -78831"/>
            </a:avLst>
          </a:prstGeom>
          <a:solidFill>
            <a:srgbClr val="FFFF00">
              <a:alpha val="80000"/>
            </a:srgbClr>
          </a:solidFill>
          <a:ln w="317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表目的连词</a:t>
            </a:r>
            <a:endParaRPr lang="zh-CN" altLang="en-US" sz="24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40676" y="2782316"/>
            <a:ext cx="4467860" cy="460375"/>
          </a:xfrm>
          <a:prstGeom prst="rect">
            <a:avLst/>
          </a:prstGeom>
          <a:solidFill>
            <a:srgbClr val="CCFFFF"/>
          </a:solidFill>
          <a:effectLst>
            <a:softEdge rad="31750"/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东行到达碣石山，来观看大海。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线形标注 2 9"/>
          <p:cNvSpPr/>
          <p:nvPr/>
        </p:nvSpPr>
        <p:spPr>
          <a:xfrm>
            <a:off x="2933700" y="3594101"/>
            <a:ext cx="1214438" cy="681567"/>
          </a:xfrm>
          <a:prstGeom prst="borderCallout2">
            <a:avLst>
              <a:gd name="adj1" fmla="val 29282"/>
              <a:gd name="adj2" fmla="val 100363"/>
              <a:gd name="adj3" fmla="val 29282"/>
              <a:gd name="adj4" fmla="val 129185"/>
              <a:gd name="adj5" fmla="val 101969"/>
              <a:gd name="adj6" fmla="val 178300"/>
            </a:avLst>
          </a:prstGeom>
          <a:solidFill>
            <a:srgbClr val="FFFF00">
              <a:alpha val="80000"/>
            </a:srgbClr>
          </a:solidFill>
          <a:ln w="317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多么</a:t>
            </a:r>
            <a:endParaRPr lang="zh-CN" altLang="en-US" sz="24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172075" y="3659717"/>
            <a:ext cx="8270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</a:rPr>
              <a:t>dàn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线形标注 2 11"/>
          <p:cNvSpPr/>
          <p:nvPr/>
        </p:nvSpPr>
        <p:spPr>
          <a:xfrm>
            <a:off x="1676400" y="4872567"/>
            <a:ext cx="2439988" cy="681567"/>
          </a:xfrm>
          <a:prstGeom prst="borderCallout2">
            <a:avLst>
              <a:gd name="adj1" fmla="val 48239"/>
              <a:gd name="adj2" fmla="val 100363"/>
              <a:gd name="adj3" fmla="val 46134"/>
              <a:gd name="adj4" fmla="val 127986"/>
              <a:gd name="adj5" fmla="val -15988"/>
              <a:gd name="adj6" fmla="val 158233"/>
            </a:avLst>
          </a:prstGeom>
          <a:solidFill>
            <a:srgbClr val="FFFF00">
              <a:alpha val="80000"/>
            </a:srgbClr>
          </a:solidFill>
          <a:ln w="317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水波荡漾的样子</a:t>
            </a:r>
            <a:endParaRPr lang="zh-CN" altLang="en-US" sz="24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6654801" y="3676651"/>
            <a:ext cx="17002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3300"/>
                </a:solidFill>
                <a:latin typeface="宋体" panose="02010600030101010101" pitchFamily="2" charset="-122"/>
              </a:rPr>
              <a:t>s</a:t>
            </a:r>
            <a:r>
              <a:rPr lang="zh-CN" altLang="en-US" sz="2400" b="1">
                <a:solidFill>
                  <a:srgbClr val="FF33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ǒn</a:t>
            </a:r>
            <a:r>
              <a:rPr lang="en-US" altLang="zh-CN" sz="2400" b="1">
                <a:solidFill>
                  <a:srgbClr val="FF3300"/>
                </a:solidFill>
                <a:latin typeface="宋体" panose="02010600030101010101" pitchFamily="2" charset="-122"/>
              </a:rPr>
              <a:t>ɡ</a:t>
            </a:r>
            <a:r>
              <a:rPr lang="zh-CN" altLang="en-US" sz="2400" b="1">
                <a:solidFill>
                  <a:srgbClr val="FF33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 zhì</a:t>
            </a:r>
            <a:endParaRPr lang="zh-CN" altLang="en-US" sz="2400" b="1">
              <a:solidFill>
                <a:srgbClr val="FF3300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7" name="线形标注 2 16"/>
          <p:cNvSpPr/>
          <p:nvPr/>
        </p:nvSpPr>
        <p:spPr>
          <a:xfrm>
            <a:off x="8558214" y="3397251"/>
            <a:ext cx="1228725" cy="681567"/>
          </a:xfrm>
          <a:prstGeom prst="borderCallout2">
            <a:avLst>
              <a:gd name="adj1" fmla="val 33495"/>
              <a:gd name="adj2" fmla="val -14"/>
              <a:gd name="adj3" fmla="val 35602"/>
              <a:gd name="adj4" fmla="val -36077"/>
              <a:gd name="adj5" fmla="val 144096"/>
              <a:gd name="adj6" fmla="val -90217"/>
            </a:avLst>
          </a:prstGeom>
          <a:solidFill>
            <a:srgbClr val="FFFF00">
              <a:alpha val="80000"/>
            </a:srgbClr>
          </a:solidFill>
          <a:ln w="317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耸立</a:t>
            </a:r>
            <a:endParaRPr lang="zh-CN" altLang="en-US" sz="24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148868" y="5393848"/>
            <a:ext cx="6250170" cy="460375"/>
          </a:xfrm>
          <a:prstGeom prst="rect">
            <a:avLst/>
          </a:prstGeom>
          <a:solidFill>
            <a:srgbClr val="CCFFFF"/>
          </a:solidFill>
          <a:effectLst>
            <a:softEdge rad="31750"/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海水多么汹涌，波浪起伏，山岛高高地挺立。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2" grpId="0" bldLvl="0" animBg="1"/>
      <p:bldP spid="8" grpId="0" bldLvl="0" animBg="1"/>
      <p:bldP spid="10" grpId="0" bldLvl="0" animBg="1"/>
      <p:bldP spid="4" grpId="0"/>
      <p:bldP spid="12" grpId="0" bldLvl="0" animBg="1"/>
      <p:bldP spid="14" grpId="0"/>
      <p:bldP spid="1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矩形 1"/>
          <p:cNvSpPr>
            <a:spLocks noChangeArrowheads="1"/>
          </p:cNvSpPr>
          <p:nvPr/>
        </p:nvSpPr>
        <p:spPr bwMode="auto">
          <a:xfrm>
            <a:off x="3670300" y="806451"/>
            <a:ext cx="4572000" cy="2491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ts val="6000"/>
              </a:spcBef>
              <a:spcAft>
                <a:spcPts val="6000"/>
              </a:spcAft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树木丛生，百草丰茂。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  <a:p>
            <a:pPr algn="ctr">
              <a:spcBef>
                <a:spcPts val="6000"/>
              </a:spcBef>
              <a:spcAft>
                <a:spcPts val="6000"/>
              </a:spcAft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秋风萧瑟，洪波涌起。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61970" y="1600468"/>
            <a:ext cx="6917690" cy="460375"/>
          </a:xfrm>
          <a:prstGeom prst="rect">
            <a:avLst/>
          </a:prstGeom>
          <a:solidFill>
            <a:srgbClr val="CCFFFF"/>
          </a:solidFill>
          <a:effectLst>
            <a:softEdge rad="31750"/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岛上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树木郁郁葱葱地生长，各种草木长得茂盛。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" name="线形标注 2 7"/>
          <p:cNvSpPr/>
          <p:nvPr/>
        </p:nvSpPr>
        <p:spPr>
          <a:xfrm>
            <a:off x="1865313" y="2493434"/>
            <a:ext cx="3052762" cy="681567"/>
          </a:xfrm>
          <a:prstGeom prst="borderCallout2">
            <a:avLst>
              <a:gd name="adj1" fmla="val 29282"/>
              <a:gd name="adj2" fmla="val 100363"/>
              <a:gd name="adj3" fmla="val 147239"/>
              <a:gd name="adj4" fmla="val 111313"/>
              <a:gd name="adj5" fmla="val 34565"/>
              <a:gd name="adj6" fmla="val 100294"/>
            </a:avLst>
          </a:prstGeom>
          <a:solidFill>
            <a:srgbClr val="FFFF00">
              <a:alpha val="80000"/>
            </a:srgbClr>
          </a:solidFill>
          <a:ln w="317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形容风吹树木的声音</a:t>
            </a:r>
            <a:endParaRPr lang="zh-CN" altLang="en-US" sz="24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" name="线形标注 2 8"/>
          <p:cNvSpPr/>
          <p:nvPr/>
        </p:nvSpPr>
        <p:spPr>
          <a:xfrm>
            <a:off x="7785100" y="2413000"/>
            <a:ext cx="1912938" cy="679451"/>
          </a:xfrm>
          <a:prstGeom prst="borderCallout2">
            <a:avLst>
              <a:gd name="adj1" fmla="val 37707"/>
              <a:gd name="adj2" fmla="val -2516"/>
              <a:gd name="adj3" fmla="val 37707"/>
              <a:gd name="adj4" fmla="val -30281"/>
              <a:gd name="adj5" fmla="val 160948"/>
              <a:gd name="adj6" fmla="val -73797"/>
            </a:avLst>
          </a:prstGeom>
          <a:solidFill>
            <a:srgbClr val="FFFF00">
              <a:alpha val="80000"/>
            </a:srgbClr>
          </a:solidFill>
          <a:ln w="317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巨大的波浪</a:t>
            </a:r>
            <a:endParaRPr lang="zh-CN" altLang="en-US" sz="24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24504" y="4334894"/>
            <a:ext cx="6992620" cy="977265"/>
          </a:xfrm>
          <a:prstGeom prst="rect">
            <a:avLst/>
          </a:prstGeom>
          <a:solidFill>
            <a:srgbClr val="CCFFFF"/>
          </a:solidFill>
          <a:effectLst>
            <a:softEdge rad="31750"/>
          </a:effec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一阵秋风吹得树木瑟瑟作响，波澜壮阔的大海上，大浪汹涌而起。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1"/>
          <p:cNvSpPr>
            <a:spLocks noChangeArrowheads="1"/>
          </p:cNvSpPr>
          <p:nvPr/>
        </p:nvSpPr>
        <p:spPr bwMode="auto">
          <a:xfrm>
            <a:off x="3659188" y="939800"/>
            <a:ext cx="4572000" cy="3180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Bef>
                <a:spcPts val="6000"/>
              </a:spcBef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日月之行，若出其中；</a:t>
            </a:r>
            <a:endParaRPr lang="en-US" altLang="zh-CN" sz="2800" b="1">
              <a:latin typeface="楷体_GB2312" pitchFamily="49" charset="-122"/>
              <a:ea typeface="楷体_GB2312" pitchFamily="49" charset="-122"/>
            </a:endParaRPr>
          </a:p>
          <a:p>
            <a:pPr algn="ctr">
              <a:lnSpc>
                <a:spcPct val="120000"/>
              </a:lnSpc>
              <a:spcBef>
                <a:spcPts val="6000"/>
              </a:spcBef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星汉灿烂，若出其里。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pPr algn="ctr">
              <a:lnSpc>
                <a:spcPct val="120000"/>
              </a:lnSpc>
              <a:spcBef>
                <a:spcPts val="6000"/>
              </a:spcBef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幸甚至哉，歌以咏志。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" name="线形标注 2 4"/>
          <p:cNvSpPr/>
          <p:nvPr/>
        </p:nvSpPr>
        <p:spPr>
          <a:xfrm>
            <a:off x="3922714" y="243418"/>
            <a:ext cx="1068387" cy="681567"/>
          </a:xfrm>
          <a:prstGeom prst="borderCallout2">
            <a:avLst>
              <a:gd name="adj1" fmla="val 29282"/>
              <a:gd name="adj2" fmla="val 100363"/>
              <a:gd name="adj3" fmla="val 29282"/>
              <a:gd name="adj4" fmla="val 146302"/>
              <a:gd name="adj5" fmla="val 116865"/>
              <a:gd name="adj6" fmla="val 202897"/>
            </a:avLst>
          </a:prstGeom>
          <a:solidFill>
            <a:srgbClr val="FFFF00">
              <a:alpha val="80000"/>
            </a:srgbClr>
          </a:solidFill>
          <a:ln w="317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像</a:t>
            </a:r>
            <a:endParaRPr lang="zh-CN" altLang="en-US" sz="24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" name="线形标注 2 5"/>
          <p:cNvSpPr/>
          <p:nvPr/>
        </p:nvSpPr>
        <p:spPr>
          <a:xfrm>
            <a:off x="7402514" y="243418"/>
            <a:ext cx="2003425" cy="681567"/>
          </a:xfrm>
          <a:prstGeom prst="borderCallout2">
            <a:avLst>
              <a:gd name="adj1" fmla="val 37910"/>
              <a:gd name="adj2" fmla="val -2453"/>
              <a:gd name="adj3" fmla="val 130667"/>
              <a:gd name="adj4" fmla="val -28540"/>
              <a:gd name="adj5" fmla="val 34895"/>
              <a:gd name="adj6" fmla="val -2601"/>
            </a:avLst>
          </a:prstGeom>
          <a:solidFill>
            <a:srgbClr val="FFFF00">
              <a:alpha val="80000"/>
            </a:srgbClr>
          </a:solidFill>
          <a:ln w="317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它，指沧海</a:t>
            </a:r>
            <a:endParaRPr lang="zh-CN" altLang="en-US" sz="24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98607" y="1702545"/>
            <a:ext cx="5692140" cy="460375"/>
          </a:xfrm>
          <a:prstGeom prst="rect">
            <a:avLst/>
          </a:prstGeom>
          <a:solidFill>
            <a:srgbClr val="CCFFFF"/>
          </a:solidFill>
          <a:effectLst>
            <a:softEdge rad="31750"/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太阳和月亮不停运行，好像从海里升起；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" name="线形标注 2 7"/>
          <p:cNvSpPr/>
          <p:nvPr/>
        </p:nvSpPr>
        <p:spPr>
          <a:xfrm>
            <a:off x="2430464" y="2385485"/>
            <a:ext cx="1068387" cy="679449"/>
          </a:xfrm>
          <a:prstGeom prst="borderCallout2">
            <a:avLst>
              <a:gd name="adj1" fmla="val 29282"/>
              <a:gd name="adj2" fmla="val 100363"/>
              <a:gd name="adj3" fmla="val 29282"/>
              <a:gd name="adj4" fmla="val 146302"/>
              <a:gd name="adj5" fmla="val 81057"/>
              <a:gd name="adj6" fmla="val 193835"/>
            </a:avLst>
          </a:prstGeom>
          <a:solidFill>
            <a:srgbClr val="FFFF00">
              <a:alpha val="80000"/>
            </a:srgbClr>
          </a:solidFill>
          <a:ln w="317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银河</a:t>
            </a:r>
            <a:endParaRPr lang="zh-CN" altLang="en-US" sz="24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80398" y="3315037"/>
            <a:ext cx="7528560" cy="460375"/>
          </a:xfrm>
          <a:prstGeom prst="rect">
            <a:avLst/>
          </a:prstGeom>
          <a:solidFill>
            <a:srgbClr val="CCFFFF"/>
          </a:solidFill>
          <a:effectLst>
            <a:softEdge rad="31750"/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银河星光灿烂，好像是从这浩瀚的海洋中产生出来的。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06828" y="5325454"/>
            <a:ext cx="7528560" cy="460375"/>
          </a:xfrm>
          <a:prstGeom prst="rect">
            <a:avLst/>
          </a:prstGeom>
          <a:solidFill>
            <a:srgbClr val="CCFFFF"/>
          </a:solidFill>
          <a:effectLst>
            <a:softEdge rad="31750"/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我十分庆幸，可以用这首诗歌来歌吟自己此刻的心志。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45755" y="3940143"/>
            <a:ext cx="3246120" cy="398780"/>
          </a:xfrm>
          <a:prstGeom prst="rect">
            <a:avLst/>
          </a:prstGeom>
          <a:solidFill>
            <a:srgbClr val="FFFF00"/>
          </a:solidFill>
          <a:effectLst>
            <a:softEdge rad="31750"/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000" b="1" dirty="0">
                <a:latin typeface="楷体_GB2312" pitchFamily="49" charset="-122"/>
                <a:ea typeface="楷体_GB2312" pitchFamily="49" charset="-122"/>
              </a:rPr>
              <a:t>幸，幸运。至，达到极点。</a:t>
            </a:r>
            <a:endParaRPr lang="zh-CN" altLang="en-US" sz="2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22058" y="4451210"/>
            <a:ext cx="2428240" cy="429895"/>
          </a:xfrm>
          <a:prstGeom prst="rect">
            <a:avLst/>
          </a:prstGeom>
          <a:solidFill>
            <a:srgbClr val="FFFF00"/>
          </a:solidFill>
          <a:effectLst>
            <a:softEdge rad="31750"/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幸运得很，好极了</a:t>
            </a:r>
            <a:endParaRPr lang="zh-CN" altLang="en-US" sz="2200" b="1" dirty="0"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4122738" y="5082117"/>
            <a:ext cx="147796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871663" y="1445685"/>
            <a:ext cx="8602662" cy="23253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600" b="1" dirty="0">
                <a:solidFill>
                  <a:srgbClr val="FF0000"/>
                </a:solidFill>
                <a:latin typeface="+mj-ea"/>
                <a:ea typeface="+mj-ea"/>
              </a:rPr>
              <a:t>1</a:t>
            </a:r>
            <a:r>
              <a:rPr lang="zh-CN" altLang="en-US" sz="2600" b="1" dirty="0">
                <a:solidFill>
                  <a:srgbClr val="FF0000"/>
                </a:solidFill>
                <a:latin typeface="+mj-ea"/>
                <a:ea typeface="+mj-ea"/>
              </a:rPr>
              <a:t>、开头交代了什么内容？</a:t>
            </a:r>
            <a:endParaRPr lang="zh-CN" altLang="en-US" sz="2600" b="1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  <a:spcBef>
                <a:spcPts val="1200"/>
              </a:spcBef>
              <a:defRPr/>
            </a:pPr>
            <a:r>
              <a:rPr lang="zh-CN" altLang="en-US" sz="2600" b="1" dirty="0">
                <a:latin typeface="楷体_GB2312" pitchFamily="49" charset="-122"/>
                <a:ea typeface="楷体_GB2312" pitchFamily="49" charset="-122"/>
              </a:rPr>
              <a:t>    开篇点题，交代了观察的方位、地点以及对象。“观”字统领全篇，是诗的线索，全诗以“观”字展开，写登山所见所思。</a:t>
            </a:r>
            <a:endParaRPr lang="zh-CN" altLang="en-US" sz="26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1669</Words>
  <Application>WPS 演示</Application>
  <PresentationFormat>宽屏</PresentationFormat>
  <Paragraphs>120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Times New Roman</vt:lpstr>
      <vt:lpstr>黑体</vt:lpstr>
      <vt:lpstr>楷体_GB2312</vt:lpstr>
      <vt:lpstr>新宋体</vt:lpstr>
      <vt:lpstr>华文行楷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mayn</cp:lastModifiedBy>
  <cp:revision>25</cp:revision>
  <dcterms:created xsi:type="dcterms:W3CDTF">2019-06-19T02:08:00Z</dcterms:created>
  <dcterms:modified xsi:type="dcterms:W3CDTF">2019-10-21T00:56:22Z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2052-11.1.0.9145</vt:lpwstr>
  </property>
</Properties>
</file>