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23"/>
  </p:handoutMasterIdLst>
  <p:sldIdLst>
    <p:sldId id="277" r:id="rId3"/>
    <p:sldId id="258" r:id="rId4"/>
    <p:sldId id="259" r:id="rId5"/>
    <p:sldId id="260" r:id="rId6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294" y="-2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4" d="100"/>
        <a:sy n="124" d="100"/>
      </p:scale>
      <p:origin x="0" y="0"/>
    </p:cViewPr>
  </p:sorter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handoutMaster" Target="handoutMasters/handoutMaster1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6DC81DCF-39DD-46B4-A241-22779EEE697D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8F1316C6-5C03-419F-B9B1-C928D8725630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endParaRPr lang="zh-CN" altLang="en-US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/>
            </a:lvl1pPr>
          </a:lstStyle>
          <a:p>
            <a:fld id="{CF983FA4-0EF4-4D4A-A6E6-F617576B6D6C}" type="datetimeFigureOut">
              <a:rPr lang="zh-CN" altLang="en-US"/>
            </a:fld>
            <a:endParaRPr lang="en-US" altLang="zh-CN"/>
          </a:p>
        </p:txBody>
      </p:sp>
      <p:sp>
        <p:nvSpPr>
          <p:cNvPr id="19460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94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94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194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7BB8E718-0C78-4DF0-AE12-09647E5E7492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r">
              <a:buFont typeface="Arial" panose="020B0604020202020204" pitchFamily="34" charset="0"/>
              <a:buNone/>
            </a:pPr>
            <a:fld id="{6896E3B5-3071-49DD-B39A-E77B9E7B719A}" type="slidenum">
              <a:rPr lang="en-US" altLang="zh-CN" sz="1200"/>
            </a:fld>
            <a:endParaRPr lang="en-US" altLang="zh-CN" sz="1200"/>
          </a:p>
        </p:txBody>
      </p:sp>
      <p:sp>
        <p:nvSpPr>
          <p:cNvPr id="20483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/>
      </p:sp>
      <p:sp>
        <p:nvSpPr>
          <p:cNvPr id="20484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>
              <a:spcBef>
                <a:spcPct val="0"/>
              </a:spcBef>
            </a:pPr>
            <a:endParaRPr lang="zh-CN" altLang="zh-CN" dirty="0"/>
          </a:p>
        </p:txBody>
      </p:sp>
      <p:sp>
        <p:nvSpPr>
          <p:cNvPr id="20485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r">
              <a:buFont typeface="Arial" panose="020B0604020202020204" pitchFamily="34" charset="0"/>
              <a:buNone/>
            </a:pPr>
            <a:fld id="{584D28B0-6FF3-4EFC-A1D9-8403DA12726D}" type="slidenum">
              <a:rPr lang="en-US" altLang="zh-CN" sz="1200">
                <a:latin typeface="Calibri" panose="020F0502020204030204" pitchFamily="34" charset="0"/>
              </a:rPr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r">
              <a:buFont typeface="Arial" panose="020B0604020202020204" pitchFamily="34" charset="0"/>
              <a:buNone/>
            </a:pPr>
            <a:fld id="{086BFE01-31DA-4168-A81C-D359926973AE}" type="slidenum">
              <a:rPr lang="en-US" altLang="zh-CN" sz="1200"/>
            </a:fld>
            <a:endParaRPr lang="en-US" altLang="zh-CN" sz="1200"/>
          </a:p>
        </p:txBody>
      </p:sp>
      <p:sp>
        <p:nvSpPr>
          <p:cNvPr id="22531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/>
      </p:sp>
      <p:sp>
        <p:nvSpPr>
          <p:cNvPr id="22532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>
              <a:spcBef>
                <a:spcPct val="0"/>
              </a:spcBef>
            </a:pPr>
            <a:endParaRPr lang="zh-CN" altLang="zh-CN"/>
          </a:p>
        </p:txBody>
      </p:sp>
      <p:sp>
        <p:nvSpPr>
          <p:cNvPr id="22533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r">
              <a:buFont typeface="Arial" panose="020B0604020202020204" pitchFamily="34" charset="0"/>
              <a:buNone/>
            </a:pPr>
            <a:fld id="{CFC70E2E-EF21-49EF-8437-C55A6D8F71FB}" type="slidenum">
              <a:rPr lang="en-US" altLang="zh-CN" sz="1200">
                <a:latin typeface="Calibri" panose="020F0502020204030204" pitchFamily="34" charset="0"/>
              </a:rPr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6A55C8-F3C7-4988-ACF1-9D2342F84CE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853C3B2-EAA0-4FBB-AEC4-5802BEDA5C8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7D598C-29C9-4BB3-A1F0-BAAF442D8C9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65125C-55AB-41AB-A65A-61ACCE48C3E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870C351-66AE-4825-8136-C786C6E5365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B904F75-1DB2-4FC2-A18F-EF010C9E73E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993990-741A-489E-AA71-58CA4824718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1AF389A-7C50-436E-8A24-6E29227CD9D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2BA34F-8A39-489C-8FE9-7613EB97868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82A871E-93B6-4770-ACDD-BE239E3B450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2C1FFD-1F25-4142-8301-0830CFBBC0B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buFont typeface="Arial" panose="020B0604020202020204" pitchFamily="34" charset="0"/>
              <a:buNone/>
            </a:pPr>
            <a:fld id="{E5BB7A49-7167-4DC3-B219-C8A5D9FE4A69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30.png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1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7" name="Oval 5"/>
          <p:cNvSpPr>
            <a:spLocks noChangeArrowheads="1"/>
          </p:cNvSpPr>
          <p:nvPr/>
        </p:nvSpPr>
        <p:spPr bwMode="auto">
          <a:xfrm>
            <a:off x="2483768" y="2708920"/>
            <a:ext cx="685800" cy="626864"/>
          </a:xfrm>
          <a:prstGeom prst="ellipse">
            <a:avLst/>
          </a:prstGeom>
          <a:solidFill>
            <a:srgbClr val="8DD2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>
              <a:buFont typeface="Arial" panose="020B0604020202020204" pitchFamily="34" charset="0"/>
              <a:buNone/>
            </a:pPr>
            <a:endParaRPr lang="zh-CN" altLang="en-US">
              <a:solidFill>
                <a:prstClr val="black"/>
              </a:solidFill>
              <a:ea typeface="黑体" panose="02010609060101010101" pitchFamily="49" charset="-122"/>
            </a:endParaRPr>
          </a:p>
        </p:txBody>
      </p:sp>
      <p:sp>
        <p:nvSpPr>
          <p:cNvPr id="9" name="单圆角矩形 8"/>
          <p:cNvSpPr/>
          <p:nvPr/>
        </p:nvSpPr>
        <p:spPr>
          <a:xfrm>
            <a:off x="0" y="1268760"/>
            <a:ext cx="2484438" cy="720725"/>
          </a:xfrm>
          <a:prstGeom prst="round1Rect">
            <a:avLst>
              <a:gd name="adj" fmla="val 48412"/>
            </a:avLst>
          </a:prstGeom>
          <a:solidFill>
            <a:srgbClr val="8DD2EB"/>
          </a:solidFill>
          <a:ln>
            <a:solidFill>
              <a:srgbClr val="8DD2E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>
              <a:solidFill>
                <a:prstClr val="white"/>
              </a:solidFill>
            </a:endParaRPr>
          </a:p>
        </p:txBody>
      </p:sp>
      <p:sp>
        <p:nvSpPr>
          <p:cNvPr id="13" name="Line 10"/>
          <p:cNvSpPr>
            <a:spLocks noChangeShapeType="1"/>
          </p:cNvSpPr>
          <p:nvPr/>
        </p:nvSpPr>
        <p:spPr bwMode="auto">
          <a:xfrm flipV="1">
            <a:off x="2251075" y="1948210"/>
            <a:ext cx="3600450" cy="19050"/>
          </a:xfrm>
          <a:prstGeom prst="line">
            <a:avLst/>
          </a:prstGeom>
          <a:noFill/>
          <a:ln w="57150" cmpd="thinThick">
            <a:solidFill>
              <a:srgbClr val="8DD2EB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hangingPunct="0">
              <a:buFont typeface="Arial" panose="020B0604020202020204" pitchFamily="34" charset="0"/>
              <a:buNone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" name="Rectangle 6"/>
          <p:cNvSpPr>
            <a:spLocks noChangeArrowheads="1"/>
          </p:cNvSpPr>
          <p:nvPr/>
        </p:nvSpPr>
        <p:spPr bwMode="auto">
          <a:xfrm>
            <a:off x="350266" y="2715642"/>
            <a:ext cx="8758238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>
              <a:buFont typeface="Arial" panose="020B0604020202020204" pitchFamily="34" charset="0"/>
              <a:buNone/>
            </a:pPr>
            <a:r>
              <a:rPr lang="en-US" altLang="zh-CN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第  </a:t>
            </a:r>
            <a:r>
              <a:rPr lang="en-US" altLang="zh-CN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en-US" altLang="zh-CN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课时   观察物体（二）</a:t>
            </a:r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Rectangle 9"/>
          <p:cNvSpPr>
            <a:spLocks noChangeArrowheads="1"/>
          </p:cNvSpPr>
          <p:nvPr/>
        </p:nvSpPr>
        <p:spPr bwMode="auto">
          <a:xfrm>
            <a:off x="80932" y="1363365"/>
            <a:ext cx="5846762" cy="625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35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35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zh-CN" altLang="en-US" sz="15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35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r>
              <a:rPr lang="zh-CN" altLang="en-US" sz="15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35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单元  </a:t>
            </a:r>
            <a:r>
              <a:rPr lang="zh-CN" altLang="en-US" sz="35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观察物体（二）</a:t>
            </a:r>
            <a:endParaRPr lang="zh-CN" altLang="en-US" sz="3500" b="1" dirty="0">
              <a:effectLst>
                <a:outerShdw blurRad="38100" dist="38100" dir="2700000" algn="tl">
                  <a:srgbClr val="FFFFFF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650" name="组合 1"/>
          <p:cNvGrpSpPr/>
          <p:nvPr/>
        </p:nvGrpSpPr>
        <p:grpSpPr bwMode="auto">
          <a:xfrm>
            <a:off x="357188" y="609600"/>
            <a:ext cx="6343650" cy="714375"/>
            <a:chOff x="563" y="960"/>
            <a:chExt cx="9989" cy="1125"/>
          </a:xfrm>
        </p:grpSpPr>
        <p:sp>
          <p:nvSpPr>
            <p:cNvPr id="27651" name="TextBox 1"/>
            <p:cNvSpPr txBox="1">
              <a:spLocks noChangeArrowheads="1"/>
            </p:cNvSpPr>
            <p:nvPr/>
          </p:nvSpPr>
          <p:spPr bwMode="auto">
            <a:xfrm>
              <a:off x="563" y="1135"/>
              <a:ext cx="9989" cy="9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32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例</a:t>
              </a:r>
              <a:r>
                <a:rPr lang="en-US" altLang="zh-CN" sz="32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3</a:t>
              </a:r>
              <a:r>
                <a:rPr lang="zh-CN" altLang="en-US" sz="32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：（</a:t>
              </a:r>
              <a:r>
                <a:rPr lang="en-US" altLang="zh-CN" sz="32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r>
                <a:rPr lang="zh-CN" altLang="en-US" sz="32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）把</a:t>
              </a:r>
              <a:r>
                <a:rPr lang="en-US" altLang="zh-CN" sz="32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3</a:t>
              </a:r>
              <a:r>
                <a:rPr lang="zh-CN" altLang="en-US" sz="32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块         搭在一起。</a:t>
              </a:r>
              <a:endParaRPr lang="zh-CN" altLang="en-US" sz="32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" name="立方体 2"/>
            <p:cNvSpPr/>
            <p:nvPr/>
          </p:nvSpPr>
          <p:spPr>
            <a:xfrm>
              <a:off x="5722" y="960"/>
              <a:ext cx="1070" cy="1125"/>
            </a:xfrm>
            <a:prstGeom prst="cub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grpSp>
        <p:nvGrpSpPr>
          <p:cNvPr id="4" name="组合 6"/>
          <p:cNvGrpSpPr/>
          <p:nvPr/>
        </p:nvGrpSpPr>
        <p:grpSpPr bwMode="auto">
          <a:xfrm>
            <a:off x="214313" y="1509713"/>
            <a:ext cx="4857750" cy="2643187"/>
            <a:chOff x="214282" y="1000108"/>
            <a:chExt cx="4857784" cy="2643206"/>
          </a:xfrm>
        </p:grpSpPr>
        <p:pic>
          <p:nvPicPr>
            <p:cNvPr id="27654" name="图片 4" descr="QQ截图20150202100957.png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214282" y="1785926"/>
              <a:ext cx="1709641" cy="1857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云形标注 5"/>
            <p:cNvSpPr/>
            <p:nvPr/>
          </p:nvSpPr>
          <p:spPr bwMode="auto">
            <a:xfrm>
              <a:off x="1571603" y="1000108"/>
              <a:ext cx="3500463" cy="928694"/>
            </a:xfrm>
            <a:prstGeom prst="cloudCallout">
              <a:avLst>
                <a:gd name="adj1" fmla="val -43250"/>
                <a:gd name="adj2" fmla="val 45561"/>
              </a:avLst>
            </a:prstGeom>
            <a:solidFill>
              <a:srgbClr val="92D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200" b="1" dirty="0">
                  <a:solidFill>
                    <a:schemeClr val="tx1"/>
                  </a:solidFill>
                </a:rPr>
                <a:t>看！我搭的。</a:t>
              </a:r>
              <a:endParaRPr lang="zh-CN" altLang="en-US" sz="3200" b="1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5" name="组合 10"/>
          <p:cNvGrpSpPr/>
          <p:nvPr/>
        </p:nvGrpSpPr>
        <p:grpSpPr bwMode="auto">
          <a:xfrm>
            <a:off x="2714625" y="2724150"/>
            <a:ext cx="714375" cy="1714500"/>
            <a:chOff x="2357422" y="2357430"/>
            <a:chExt cx="714380" cy="1714512"/>
          </a:xfrm>
        </p:grpSpPr>
        <p:sp>
          <p:nvSpPr>
            <p:cNvPr id="8" name="立方体 7"/>
            <p:cNvSpPr/>
            <p:nvPr/>
          </p:nvSpPr>
          <p:spPr>
            <a:xfrm>
              <a:off x="2357422" y="3357562"/>
              <a:ext cx="714380" cy="714380"/>
            </a:xfrm>
            <a:prstGeom prst="cub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9" name="立方体 8"/>
            <p:cNvSpPr/>
            <p:nvPr/>
          </p:nvSpPr>
          <p:spPr>
            <a:xfrm>
              <a:off x="2357422" y="2857497"/>
              <a:ext cx="714380" cy="714380"/>
            </a:xfrm>
            <a:prstGeom prst="cub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0" name="立方体 9"/>
            <p:cNvSpPr/>
            <p:nvPr/>
          </p:nvSpPr>
          <p:spPr>
            <a:xfrm>
              <a:off x="2357422" y="2357430"/>
              <a:ext cx="714380" cy="714380"/>
            </a:xfrm>
            <a:prstGeom prst="cub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grpSp>
        <p:nvGrpSpPr>
          <p:cNvPr id="7" name="组合 13"/>
          <p:cNvGrpSpPr/>
          <p:nvPr/>
        </p:nvGrpSpPr>
        <p:grpSpPr bwMode="auto">
          <a:xfrm>
            <a:off x="5286375" y="1438275"/>
            <a:ext cx="3635375" cy="2928938"/>
            <a:chOff x="5286380" y="571480"/>
            <a:chExt cx="3635868" cy="2928958"/>
          </a:xfrm>
        </p:grpSpPr>
        <p:pic>
          <p:nvPicPr>
            <p:cNvPr id="27661" name="图片 11" descr="QQ截图20150202101004.pn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7429520" y="1857364"/>
              <a:ext cx="1492728" cy="16430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" name="云形标注 12"/>
            <p:cNvSpPr/>
            <p:nvPr/>
          </p:nvSpPr>
          <p:spPr bwMode="auto">
            <a:xfrm>
              <a:off x="5286380" y="571480"/>
              <a:ext cx="3500913" cy="1214446"/>
            </a:xfrm>
            <a:prstGeom prst="cloudCallout">
              <a:avLst>
                <a:gd name="adj1" fmla="val 8573"/>
                <a:gd name="adj2" fmla="val 73493"/>
              </a:avLst>
            </a:prstGeom>
            <a:solidFill>
              <a:srgbClr val="92D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200" b="1" dirty="0">
                  <a:solidFill>
                    <a:schemeClr val="tx1"/>
                  </a:solidFill>
                </a:rPr>
                <a:t>我搭的跟你的不一样。</a:t>
              </a:r>
              <a:endParaRPr lang="zh-CN" altLang="en-US" sz="3200" b="1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1" name="组合 17"/>
          <p:cNvGrpSpPr/>
          <p:nvPr/>
        </p:nvGrpSpPr>
        <p:grpSpPr bwMode="auto">
          <a:xfrm>
            <a:off x="5643563" y="3224213"/>
            <a:ext cx="1285875" cy="1214437"/>
            <a:chOff x="6143636" y="2786058"/>
            <a:chExt cx="1285884" cy="1214446"/>
          </a:xfrm>
        </p:grpSpPr>
        <p:sp>
          <p:nvSpPr>
            <p:cNvPr id="15" name="立方体 14"/>
            <p:cNvSpPr/>
            <p:nvPr/>
          </p:nvSpPr>
          <p:spPr>
            <a:xfrm>
              <a:off x="6143636" y="3330574"/>
              <a:ext cx="714380" cy="669930"/>
            </a:xfrm>
            <a:prstGeom prst="cub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6" name="立方体 15"/>
            <p:cNvSpPr/>
            <p:nvPr/>
          </p:nvSpPr>
          <p:spPr>
            <a:xfrm>
              <a:off x="6715140" y="3286124"/>
              <a:ext cx="714380" cy="714380"/>
            </a:xfrm>
            <a:prstGeom prst="cub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7" name="立方体 16"/>
            <p:cNvSpPr/>
            <p:nvPr/>
          </p:nvSpPr>
          <p:spPr>
            <a:xfrm>
              <a:off x="6715140" y="2786058"/>
              <a:ext cx="714380" cy="714380"/>
            </a:xfrm>
            <a:prstGeom prst="cub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sp>
        <p:nvSpPr>
          <p:cNvPr id="27667" name="TextBox 18"/>
          <p:cNvSpPr txBox="1">
            <a:spLocks noChangeArrowheads="1"/>
          </p:cNvSpPr>
          <p:nvPr/>
        </p:nvSpPr>
        <p:spPr bwMode="auto">
          <a:xfrm>
            <a:off x="285750" y="4797425"/>
            <a:ext cx="8572500" cy="1554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zh-CN" altLang="en-US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从前面、上面、侧面观察自己搭的立体，说一说看到的各是什么图形。试着在方格纸上画出来。</a:t>
            </a:r>
            <a:endParaRPr lang="zh-CN" altLang="en-US" sz="3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276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6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90" name="组合 1"/>
          <p:cNvGrpSpPr/>
          <p:nvPr/>
        </p:nvGrpSpPr>
        <p:grpSpPr bwMode="auto">
          <a:xfrm>
            <a:off x="293688" y="1204913"/>
            <a:ext cx="8240712" cy="2563812"/>
            <a:chOff x="-24829" y="571480"/>
            <a:chExt cx="8240135" cy="2564148"/>
          </a:xfrm>
        </p:grpSpPr>
        <p:pic>
          <p:nvPicPr>
            <p:cNvPr id="28675" name="图片 2" descr="QQ截图20150202100957.png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-24829" y="1278240"/>
              <a:ext cx="1709641" cy="1857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" name="云形标注 3"/>
            <p:cNvSpPr/>
            <p:nvPr/>
          </p:nvSpPr>
          <p:spPr bwMode="auto">
            <a:xfrm>
              <a:off x="1500651" y="571480"/>
              <a:ext cx="6714655" cy="1286044"/>
            </a:xfrm>
            <a:prstGeom prst="cloudCallout">
              <a:avLst>
                <a:gd name="adj1" fmla="val -43250"/>
                <a:gd name="adj2" fmla="val 52787"/>
              </a:avLst>
            </a:prstGeom>
            <a:solidFill>
              <a:srgbClr val="92D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200" b="1" dirty="0">
                  <a:solidFill>
                    <a:schemeClr val="tx1"/>
                  </a:solidFill>
                </a:rPr>
                <a:t>我搭的从前面、侧面看到的图形都一样。</a:t>
              </a:r>
              <a:endParaRPr lang="zh-CN" altLang="en-US" sz="3200" b="1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3" name="组合 7"/>
          <p:cNvGrpSpPr/>
          <p:nvPr/>
        </p:nvGrpSpPr>
        <p:grpSpPr bwMode="auto">
          <a:xfrm>
            <a:off x="3295650" y="3381375"/>
            <a:ext cx="571500" cy="1714500"/>
            <a:chOff x="2571736" y="2214554"/>
            <a:chExt cx="571504" cy="1714512"/>
          </a:xfrm>
        </p:grpSpPr>
        <p:sp>
          <p:nvSpPr>
            <p:cNvPr id="5" name="矩形 4"/>
            <p:cNvSpPr/>
            <p:nvPr/>
          </p:nvSpPr>
          <p:spPr>
            <a:xfrm>
              <a:off x="2571736" y="2214554"/>
              <a:ext cx="571504" cy="571504"/>
            </a:xfrm>
            <a:prstGeom prst="rect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2571736" y="2786058"/>
              <a:ext cx="571504" cy="571504"/>
            </a:xfrm>
            <a:prstGeom prst="rect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2571736" y="3357562"/>
              <a:ext cx="571504" cy="571504"/>
            </a:xfrm>
            <a:prstGeom prst="rect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grpSp>
        <p:nvGrpSpPr>
          <p:cNvPr id="8" name="组合 8"/>
          <p:cNvGrpSpPr/>
          <p:nvPr/>
        </p:nvGrpSpPr>
        <p:grpSpPr bwMode="auto">
          <a:xfrm>
            <a:off x="4795838" y="3452813"/>
            <a:ext cx="571500" cy="1714500"/>
            <a:chOff x="2571736" y="2214554"/>
            <a:chExt cx="571504" cy="1714512"/>
          </a:xfrm>
        </p:grpSpPr>
        <p:sp>
          <p:nvSpPr>
            <p:cNvPr id="10" name="矩形 9"/>
            <p:cNvSpPr/>
            <p:nvPr/>
          </p:nvSpPr>
          <p:spPr>
            <a:xfrm>
              <a:off x="2571736" y="2214554"/>
              <a:ext cx="571504" cy="571504"/>
            </a:xfrm>
            <a:prstGeom prst="rect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2571736" y="2786058"/>
              <a:ext cx="571504" cy="571504"/>
            </a:xfrm>
            <a:prstGeom prst="rect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2571736" y="3357562"/>
              <a:ext cx="571504" cy="571504"/>
            </a:xfrm>
            <a:prstGeom prst="rect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sp>
        <p:nvSpPr>
          <p:cNvPr id="28685" name="矩形 12"/>
          <p:cNvSpPr>
            <a:spLocks noChangeArrowheads="1"/>
          </p:cNvSpPr>
          <p:nvPr/>
        </p:nvSpPr>
        <p:spPr bwMode="auto">
          <a:xfrm>
            <a:off x="6153150" y="4595813"/>
            <a:ext cx="571500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666666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92D050"/>
                </a:solidFill>
                <a:rou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8686" name="TextBox 13"/>
          <p:cNvSpPr txBox="1">
            <a:spLocks noChangeArrowheads="1"/>
          </p:cNvSpPr>
          <p:nvPr/>
        </p:nvSpPr>
        <p:spPr bwMode="auto">
          <a:xfrm>
            <a:off x="2724150" y="5214938"/>
            <a:ext cx="17145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（前面）</a:t>
            </a:r>
            <a:endParaRPr lang="zh-CN" altLang="en-US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687" name="TextBox 14"/>
          <p:cNvSpPr txBox="1">
            <a:spLocks noChangeArrowheads="1"/>
          </p:cNvSpPr>
          <p:nvPr/>
        </p:nvSpPr>
        <p:spPr bwMode="auto">
          <a:xfrm>
            <a:off x="4224338" y="5214938"/>
            <a:ext cx="17145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（侧面）</a:t>
            </a:r>
            <a:endParaRPr lang="zh-CN" altLang="en-US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688" name="TextBox 15"/>
          <p:cNvSpPr txBox="1">
            <a:spLocks noChangeArrowheads="1"/>
          </p:cNvSpPr>
          <p:nvPr/>
        </p:nvSpPr>
        <p:spPr bwMode="auto">
          <a:xfrm>
            <a:off x="5653088" y="5214938"/>
            <a:ext cx="17145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（上面）</a:t>
            </a:r>
            <a:endParaRPr lang="zh-CN" altLang="en-US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286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286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286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286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85" grpId="0" bldLvl="0"/>
      <p:bldP spid="28686" grpId="0"/>
      <p:bldP spid="28687" grpId="0"/>
      <p:bldP spid="2868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698" name="组合 4"/>
          <p:cNvGrpSpPr/>
          <p:nvPr/>
        </p:nvGrpSpPr>
        <p:grpSpPr bwMode="auto">
          <a:xfrm>
            <a:off x="1447800" y="3505200"/>
            <a:ext cx="1143000" cy="1143000"/>
            <a:chOff x="1071538" y="928670"/>
            <a:chExt cx="1143008" cy="1143008"/>
          </a:xfrm>
        </p:grpSpPr>
        <p:sp>
          <p:nvSpPr>
            <p:cNvPr id="2" name="矩形 1"/>
            <p:cNvSpPr/>
            <p:nvPr/>
          </p:nvSpPr>
          <p:spPr>
            <a:xfrm>
              <a:off x="1071538" y="1500174"/>
              <a:ext cx="571504" cy="571504"/>
            </a:xfrm>
            <a:prstGeom prst="rect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3" name="矩形 2"/>
            <p:cNvSpPr/>
            <p:nvPr/>
          </p:nvSpPr>
          <p:spPr>
            <a:xfrm>
              <a:off x="1643042" y="1500174"/>
              <a:ext cx="571504" cy="571504"/>
            </a:xfrm>
            <a:prstGeom prst="rect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1643042" y="928670"/>
              <a:ext cx="571504" cy="571504"/>
            </a:xfrm>
            <a:prstGeom prst="rect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grpSp>
        <p:nvGrpSpPr>
          <p:cNvPr id="8" name="组合 7"/>
          <p:cNvGrpSpPr/>
          <p:nvPr/>
        </p:nvGrpSpPr>
        <p:grpSpPr bwMode="auto">
          <a:xfrm>
            <a:off x="3676650" y="3524250"/>
            <a:ext cx="571500" cy="1143000"/>
            <a:chOff x="3071802" y="1214422"/>
            <a:chExt cx="571504" cy="1143008"/>
          </a:xfrm>
        </p:grpSpPr>
        <p:sp>
          <p:nvSpPr>
            <p:cNvPr id="6" name="矩形 5"/>
            <p:cNvSpPr/>
            <p:nvPr/>
          </p:nvSpPr>
          <p:spPr>
            <a:xfrm>
              <a:off x="3071802" y="1785926"/>
              <a:ext cx="571504" cy="571504"/>
            </a:xfrm>
            <a:prstGeom prst="rect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3071802" y="1214422"/>
              <a:ext cx="571504" cy="571504"/>
            </a:xfrm>
            <a:prstGeom prst="rect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 bwMode="auto">
          <a:xfrm rot="5400000">
            <a:off x="5534025" y="3810000"/>
            <a:ext cx="571500" cy="1143000"/>
            <a:chOff x="3071802" y="1214422"/>
            <a:chExt cx="571504" cy="1143008"/>
          </a:xfrm>
        </p:grpSpPr>
        <p:sp>
          <p:nvSpPr>
            <p:cNvPr id="10" name="矩形 9"/>
            <p:cNvSpPr/>
            <p:nvPr/>
          </p:nvSpPr>
          <p:spPr>
            <a:xfrm>
              <a:off x="3071802" y="1785926"/>
              <a:ext cx="571504" cy="571504"/>
            </a:xfrm>
            <a:prstGeom prst="rect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3071802" y="1214422"/>
              <a:ext cx="571504" cy="571504"/>
            </a:xfrm>
            <a:prstGeom prst="rect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sp>
        <p:nvSpPr>
          <p:cNvPr id="29708" name="TextBox 11"/>
          <p:cNvSpPr txBox="1">
            <a:spLocks noChangeArrowheads="1"/>
          </p:cNvSpPr>
          <p:nvPr/>
        </p:nvSpPr>
        <p:spPr bwMode="auto">
          <a:xfrm>
            <a:off x="1319213" y="4881563"/>
            <a:ext cx="17145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（前面）</a:t>
            </a:r>
            <a:endParaRPr lang="zh-CN" altLang="en-US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709" name="TextBox 12"/>
          <p:cNvSpPr txBox="1">
            <a:spLocks noChangeArrowheads="1"/>
          </p:cNvSpPr>
          <p:nvPr/>
        </p:nvSpPr>
        <p:spPr bwMode="auto">
          <a:xfrm>
            <a:off x="3176588" y="4881563"/>
            <a:ext cx="17145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（侧面）</a:t>
            </a:r>
            <a:endParaRPr lang="zh-CN" altLang="en-US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710" name="TextBox 13"/>
          <p:cNvSpPr txBox="1">
            <a:spLocks noChangeArrowheads="1"/>
          </p:cNvSpPr>
          <p:nvPr/>
        </p:nvSpPr>
        <p:spPr bwMode="auto">
          <a:xfrm>
            <a:off x="5033963" y="4929188"/>
            <a:ext cx="17145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（上面）</a:t>
            </a:r>
            <a:endParaRPr lang="zh-CN" altLang="en-US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5" name="组合 18"/>
          <p:cNvGrpSpPr/>
          <p:nvPr/>
        </p:nvGrpSpPr>
        <p:grpSpPr bwMode="auto">
          <a:xfrm>
            <a:off x="427038" y="1243013"/>
            <a:ext cx="8378825" cy="1643062"/>
            <a:chOff x="542879" y="4857760"/>
            <a:chExt cx="8379369" cy="1643074"/>
          </a:xfrm>
        </p:grpSpPr>
        <p:pic>
          <p:nvPicPr>
            <p:cNvPr id="29712" name="图片 16" descr="QQ截图20150202101004.png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7429520" y="4857760"/>
              <a:ext cx="1492728" cy="16430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云形标注 17"/>
            <p:cNvSpPr/>
            <p:nvPr/>
          </p:nvSpPr>
          <p:spPr bwMode="auto">
            <a:xfrm>
              <a:off x="542879" y="4918085"/>
              <a:ext cx="6715561" cy="1285884"/>
            </a:xfrm>
            <a:prstGeom prst="cloudCallout">
              <a:avLst>
                <a:gd name="adj1" fmla="val 53148"/>
                <a:gd name="adj2" fmla="val 30148"/>
              </a:avLst>
            </a:prstGeom>
            <a:solidFill>
              <a:srgbClr val="92D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200" b="1" dirty="0">
                  <a:solidFill>
                    <a:schemeClr val="tx1"/>
                  </a:solidFill>
                </a:rPr>
                <a:t>我搭的从三个方向看到的图形都不一样。</a:t>
              </a:r>
              <a:endParaRPr lang="zh-CN" altLang="en-US" sz="3200" b="1" dirty="0">
                <a:solidFill>
                  <a:schemeClr val="tx1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297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297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9" grpId="0"/>
      <p:bldP spid="297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22" name="组合 3"/>
          <p:cNvGrpSpPr/>
          <p:nvPr/>
        </p:nvGrpSpPr>
        <p:grpSpPr bwMode="auto">
          <a:xfrm>
            <a:off x="285750" y="590550"/>
            <a:ext cx="8643938" cy="1627188"/>
            <a:chOff x="285750" y="285728"/>
            <a:chExt cx="8643968" cy="1627199"/>
          </a:xfrm>
        </p:grpSpPr>
        <p:sp>
          <p:nvSpPr>
            <p:cNvPr id="30723" name="TextBox 1"/>
            <p:cNvSpPr txBox="1">
              <a:spLocks noChangeArrowheads="1"/>
            </p:cNvSpPr>
            <p:nvPr/>
          </p:nvSpPr>
          <p:spPr bwMode="auto">
            <a:xfrm>
              <a:off x="285750" y="358754"/>
              <a:ext cx="8643968" cy="1554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3200" b="1">
                  <a:latin typeface="Calibri" panose="020F0502020204030204" pitchFamily="34" charset="0"/>
                </a:rPr>
                <a:t>把</a:t>
              </a:r>
              <a:r>
                <a:rPr lang="en-US" altLang="zh-CN" sz="32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4</a:t>
              </a:r>
              <a:r>
                <a:rPr lang="zh-CN" altLang="en-US" sz="3200" b="1">
                  <a:latin typeface="Calibri" panose="020F0502020204030204" pitchFamily="34" charset="0"/>
                </a:rPr>
                <a:t>块         搭在一起，从不同方向观察，说一说</a:t>
              </a:r>
              <a:endParaRPr lang="zh-CN" altLang="en-US" sz="3200" b="1">
                <a:latin typeface="Calibri" panose="020F0502020204030204" pitchFamily="34" charset="0"/>
              </a:endParaRPr>
            </a:p>
            <a:p>
              <a:pPr>
                <a:buFont typeface="Arial" panose="020B0604020202020204" pitchFamily="34" charset="0"/>
                <a:buNone/>
              </a:pPr>
              <a:endParaRPr lang="zh-CN" altLang="en-US" sz="3200" b="1">
                <a:latin typeface="Calibri" panose="020F0502020204030204" pitchFamily="34" charset="0"/>
              </a:endParaRPr>
            </a:p>
            <a:p>
              <a:pPr>
                <a:buFont typeface="Arial" panose="020B0604020202020204" pitchFamily="34" charset="0"/>
                <a:buNone/>
              </a:pPr>
              <a:r>
                <a:rPr lang="zh-CN" altLang="en-US" sz="3200" b="1">
                  <a:latin typeface="Calibri" panose="020F0502020204030204" pitchFamily="34" charset="0"/>
                </a:rPr>
                <a:t>看到的是什么图形。</a:t>
              </a:r>
              <a:endParaRPr lang="zh-CN" altLang="en-US" sz="3200" b="1">
                <a:latin typeface="Calibri" panose="020F0502020204030204" pitchFamily="34" charset="0"/>
              </a:endParaRPr>
            </a:p>
          </p:txBody>
        </p:sp>
        <p:sp>
          <p:nvSpPr>
            <p:cNvPr id="3" name="立方体 2"/>
            <p:cNvSpPr/>
            <p:nvPr/>
          </p:nvSpPr>
          <p:spPr bwMode="auto">
            <a:xfrm>
              <a:off x="1500192" y="285728"/>
              <a:ext cx="714377" cy="714380"/>
            </a:xfrm>
            <a:prstGeom prst="cub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grpSp>
        <p:nvGrpSpPr>
          <p:cNvPr id="4" name="组合 21"/>
          <p:cNvGrpSpPr/>
          <p:nvPr/>
        </p:nvGrpSpPr>
        <p:grpSpPr bwMode="auto">
          <a:xfrm>
            <a:off x="519113" y="2309813"/>
            <a:ext cx="7715250" cy="3429000"/>
            <a:chOff x="214282" y="1928802"/>
            <a:chExt cx="7715304" cy="3429024"/>
          </a:xfrm>
        </p:grpSpPr>
        <p:grpSp>
          <p:nvGrpSpPr>
            <p:cNvPr id="30726" name="组合 9"/>
            <p:cNvGrpSpPr/>
            <p:nvPr/>
          </p:nvGrpSpPr>
          <p:grpSpPr bwMode="auto">
            <a:xfrm>
              <a:off x="1214414" y="1928802"/>
              <a:ext cx="2357454" cy="1071570"/>
              <a:chOff x="1214414" y="1928802"/>
              <a:chExt cx="2357454" cy="1071570"/>
            </a:xfrm>
          </p:grpSpPr>
          <p:sp>
            <p:nvSpPr>
              <p:cNvPr id="6" name="云形标注 5"/>
              <p:cNvSpPr/>
              <p:nvPr/>
            </p:nvSpPr>
            <p:spPr bwMode="auto">
              <a:xfrm>
                <a:off x="1214414" y="1928802"/>
                <a:ext cx="2357453" cy="1071569"/>
              </a:xfrm>
              <a:prstGeom prst="cloudCallout">
                <a:avLst>
                  <a:gd name="adj1" fmla="val -27240"/>
                  <a:gd name="adj2" fmla="val 63877"/>
                </a:avLst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3200" b="1" dirty="0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30728" name="组合 8"/>
              <p:cNvGrpSpPr/>
              <p:nvPr/>
            </p:nvGrpSpPr>
            <p:grpSpPr bwMode="auto">
              <a:xfrm>
                <a:off x="1785918" y="2143116"/>
                <a:ext cx="1143004" cy="571500"/>
                <a:chOff x="3214678" y="3714752"/>
                <a:chExt cx="1143004" cy="571500"/>
              </a:xfrm>
            </p:grpSpPr>
            <p:sp>
              <p:nvSpPr>
                <p:cNvPr id="7" name="矩形 6"/>
                <p:cNvSpPr/>
                <p:nvPr/>
              </p:nvSpPr>
              <p:spPr>
                <a:xfrm>
                  <a:off x="3214678" y="3714751"/>
                  <a:ext cx="571504" cy="571504"/>
                </a:xfrm>
                <a:prstGeom prst="rect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/>
                </a:p>
              </p:txBody>
            </p:sp>
            <p:sp>
              <p:nvSpPr>
                <p:cNvPr id="8" name="矩形 7"/>
                <p:cNvSpPr/>
                <p:nvPr/>
              </p:nvSpPr>
              <p:spPr>
                <a:xfrm>
                  <a:off x="3786182" y="3714751"/>
                  <a:ext cx="571504" cy="571504"/>
                </a:xfrm>
                <a:prstGeom prst="rect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/>
                </a:p>
              </p:txBody>
            </p:sp>
          </p:grpSp>
        </p:grpSp>
        <p:grpSp>
          <p:nvGrpSpPr>
            <p:cNvPr id="30731" name="组合 11"/>
            <p:cNvGrpSpPr/>
            <p:nvPr/>
          </p:nvGrpSpPr>
          <p:grpSpPr bwMode="auto">
            <a:xfrm>
              <a:off x="214282" y="2643182"/>
              <a:ext cx="7715304" cy="2714644"/>
              <a:chOff x="214282" y="2643182"/>
              <a:chExt cx="7715304" cy="2714644"/>
            </a:xfrm>
          </p:grpSpPr>
          <p:pic>
            <p:nvPicPr>
              <p:cNvPr id="30732" name="图片 4" descr="QQ截图20150202101047.png"/>
              <p:cNvPicPr>
                <a:picLocks noChangeAspect="1" noChangeArrowheads="1"/>
              </p:cNvPicPr>
              <p:nvPr/>
            </p:nvPicPr>
            <p:blipFill>
              <a:blip r:embed="rId1"/>
              <a:srcRect/>
              <a:stretch>
                <a:fillRect/>
              </a:stretch>
            </p:blipFill>
            <p:spPr bwMode="auto">
              <a:xfrm>
                <a:off x="214282" y="3357562"/>
                <a:ext cx="1548280" cy="20002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1" name="云形标注 10"/>
              <p:cNvSpPr/>
              <p:nvPr/>
            </p:nvSpPr>
            <p:spPr bwMode="auto">
              <a:xfrm>
                <a:off x="2071670" y="2643182"/>
                <a:ext cx="5857916" cy="2500329"/>
              </a:xfrm>
              <a:prstGeom prst="cloudCallout">
                <a:avLst>
                  <a:gd name="adj1" fmla="val -56608"/>
                  <a:gd name="adj2" fmla="val 15917"/>
                </a:avLst>
              </a:prstGeom>
              <a:solidFill>
                <a:srgbClr val="92D05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3200" b="1" dirty="0">
                    <a:solidFill>
                      <a:schemeClr val="tx1"/>
                    </a:solidFill>
                  </a:rPr>
                  <a:t>我搭的立体从前面、侧面看，都是拼在一起的</a:t>
                </a:r>
                <a:r>
                  <a:rPr lang="en-US" altLang="zh-CN" sz="3200" b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r>
                  <a:rPr lang="zh-CN" altLang="en-US" sz="3200" b="1" dirty="0">
                    <a:solidFill>
                      <a:schemeClr val="tx1"/>
                    </a:solidFill>
                  </a:rPr>
                  <a:t>个正方形</a:t>
                </a:r>
                <a:r>
                  <a:rPr lang="en-US" altLang="zh-CN" sz="3200" b="1" dirty="0">
                    <a:solidFill>
                      <a:schemeClr val="tx1"/>
                    </a:solidFill>
                    <a:latin typeface="+mn-ea"/>
                  </a:rPr>
                  <a:t>……</a:t>
                </a:r>
                <a:endParaRPr lang="zh-CN" altLang="en-US" sz="3200" b="1" dirty="0">
                  <a:solidFill>
                    <a:schemeClr val="tx1"/>
                  </a:solidFill>
                  <a:latin typeface="+mn-ea"/>
                </a:endParaRPr>
              </a:p>
            </p:txBody>
          </p:sp>
        </p:grpSp>
      </p:grpSp>
      <p:grpSp>
        <p:nvGrpSpPr>
          <p:cNvPr id="12" name="组合 20"/>
          <p:cNvGrpSpPr/>
          <p:nvPr/>
        </p:nvGrpSpPr>
        <p:grpSpPr bwMode="auto">
          <a:xfrm>
            <a:off x="6972300" y="5481638"/>
            <a:ext cx="1357313" cy="857250"/>
            <a:chOff x="1785918" y="5643578"/>
            <a:chExt cx="1357317" cy="857251"/>
          </a:xfrm>
        </p:grpSpPr>
        <p:grpSp>
          <p:nvGrpSpPr>
            <p:cNvPr id="30735" name="组合 16"/>
            <p:cNvGrpSpPr/>
            <p:nvPr/>
          </p:nvGrpSpPr>
          <p:grpSpPr bwMode="auto">
            <a:xfrm>
              <a:off x="1785918" y="5643578"/>
              <a:ext cx="857251" cy="857251"/>
              <a:chOff x="1785918" y="5643578"/>
              <a:chExt cx="857251" cy="857251"/>
            </a:xfrm>
          </p:grpSpPr>
          <p:sp>
            <p:nvSpPr>
              <p:cNvPr id="16" name="立方体 15"/>
              <p:cNvSpPr/>
              <p:nvPr/>
            </p:nvSpPr>
            <p:spPr bwMode="auto">
              <a:xfrm>
                <a:off x="1928794" y="5643578"/>
                <a:ext cx="714378" cy="714376"/>
              </a:xfrm>
              <a:prstGeom prst="cube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3" name="立方体 12"/>
              <p:cNvSpPr/>
              <p:nvPr/>
            </p:nvSpPr>
            <p:spPr bwMode="auto">
              <a:xfrm>
                <a:off x="1785918" y="5786453"/>
                <a:ext cx="714378" cy="714376"/>
              </a:xfrm>
              <a:prstGeom prst="cube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</p:grpSp>
        <p:grpSp>
          <p:nvGrpSpPr>
            <p:cNvPr id="30738" name="组合 17"/>
            <p:cNvGrpSpPr/>
            <p:nvPr/>
          </p:nvGrpSpPr>
          <p:grpSpPr bwMode="auto">
            <a:xfrm>
              <a:off x="2285984" y="5643578"/>
              <a:ext cx="857251" cy="857251"/>
              <a:chOff x="1785918" y="5643578"/>
              <a:chExt cx="857251" cy="857251"/>
            </a:xfrm>
          </p:grpSpPr>
          <p:sp>
            <p:nvSpPr>
              <p:cNvPr id="19" name="立方体 18"/>
              <p:cNvSpPr/>
              <p:nvPr/>
            </p:nvSpPr>
            <p:spPr bwMode="auto">
              <a:xfrm>
                <a:off x="1928791" y="5643578"/>
                <a:ext cx="714378" cy="714376"/>
              </a:xfrm>
              <a:prstGeom prst="cube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20" name="立方体 19"/>
              <p:cNvSpPr/>
              <p:nvPr/>
            </p:nvSpPr>
            <p:spPr bwMode="auto">
              <a:xfrm>
                <a:off x="1785916" y="5786453"/>
                <a:ext cx="714378" cy="714376"/>
              </a:xfrm>
              <a:prstGeom prst="cube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746" name="组合 9"/>
          <p:cNvGrpSpPr/>
          <p:nvPr/>
        </p:nvGrpSpPr>
        <p:grpSpPr bwMode="auto">
          <a:xfrm>
            <a:off x="571500" y="957263"/>
            <a:ext cx="7715250" cy="3500437"/>
            <a:chOff x="571472" y="500042"/>
            <a:chExt cx="7715304" cy="3500462"/>
          </a:xfrm>
        </p:grpSpPr>
        <p:grpSp>
          <p:nvGrpSpPr>
            <p:cNvPr id="31747" name="组合 7"/>
            <p:cNvGrpSpPr/>
            <p:nvPr/>
          </p:nvGrpSpPr>
          <p:grpSpPr bwMode="auto">
            <a:xfrm>
              <a:off x="571472" y="500042"/>
              <a:ext cx="4286280" cy="2857520"/>
              <a:chOff x="642910" y="571480"/>
              <a:chExt cx="4286280" cy="2857520"/>
            </a:xfrm>
          </p:grpSpPr>
          <p:pic>
            <p:nvPicPr>
              <p:cNvPr id="31748" name="图片 1" descr="QQ截图20150202101055.png"/>
              <p:cNvPicPr>
                <a:picLocks noChangeAspect="1" noChangeArrowheads="1"/>
              </p:cNvPicPr>
              <p:nvPr/>
            </p:nvPicPr>
            <p:blipFill>
              <a:blip r:embed="rId1"/>
              <a:srcRect/>
              <a:stretch>
                <a:fillRect/>
              </a:stretch>
            </p:blipFill>
            <p:spPr bwMode="auto">
              <a:xfrm>
                <a:off x="642910" y="1500174"/>
                <a:ext cx="1504686" cy="192882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" name="云形标注 2"/>
              <p:cNvSpPr/>
              <p:nvPr/>
            </p:nvSpPr>
            <p:spPr bwMode="auto">
              <a:xfrm>
                <a:off x="1928794" y="571480"/>
                <a:ext cx="3000396" cy="1214445"/>
              </a:xfrm>
              <a:prstGeom prst="cloudCallout">
                <a:avLst>
                  <a:gd name="adj1" fmla="val -27240"/>
                  <a:gd name="adj2" fmla="val 63877"/>
                </a:avLst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3200" b="1" dirty="0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31750" name="组合 6"/>
              <p:cNvGrpSpPr/>
              <p:nvPr/>
            </p:nvGrpSpPr>
            <p:grpSpPr bwMode="auto">
              <a:xfrm>
                <a:off x="2571736" y="928670"/>
                <a:ext cx="1714508" cy="571500"/>
                <a:chOff x="1785918" y="2143116"/>
                <a:chExt cx="1714508" cy="571500"/>
              </a:xfrm>
            </p:grpSpPr>
            <p:sp>
              <p:nvSpPr>
                <p:cNvPr id="4" name="矩形 3"/>
                <p:cNvSpPr/>
                <p:nvPr/>
              </p:nvSpPr>
              <p:spPr>
                <a:xfrm>
                  <a:off x="1785919" y="2143115"/>
                  <a:ext cx="571504" cy="571504"/>
                </a:xfrm>
                <a:prstGeom prst="rect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/>
                </a:p>
              </p:txBody>
            </p:sp>
            <p:sp>
              <p:nvSpPr>
                <p:cNvPr id="5" name="矩形 4"/>
                <p:cNvSpPr/>
                <p:nvPr/>
              </p:nvSpPr>
              <p:spPr>
                <a:xfrm>
                  <a:off x="2357423" y="2143115"/>
                  <a:ext cx="571504" cy="571504"/>
                </a:xfrm>
                <a:prstGeom prst="rect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/>
                </a:p>
              </p:txBody>
            </p:sp>
            <p:sp>
              <p:nvSpPr>
                <p:cNvPr id="6" name="矩形 5"/>
                <p:cNvSpPr/>
                <p:nvPr/>
              </p:nvSpPr>
              <p:spPr>
                <a:xfrm>
                  <a:off x="2928927" y="2143115"/>
                  <a:ext cx="571504" cy="571504"/>
                </a:xfrm>
                <a:prstGeom prst="rect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/>
                </a:p>
              </p:txBody>
            </p:sp>
          </p:grpSp>
        </p:grpSp>
        <p:sp>
          <p:nvSpPr>
            <p:cNvPr id="9" name="云形标注 8"/>
            <p:cNvSpPr/>
            <p:nvPr/>
          </p:nvSpPr>
          <p:spPr bwMode="auto">
            <a:xfrm>
              <a:off x="2428860" y="1500174"/>
              <a:ext cx="5857916" cy="2500330"/>
            </a:xfrm>
            <a:prstGeom prst="cloudCallout">
              <a:avLst>
                <a:gd name="adj1" fmla="val -56356"/>
                <a:gd name="adj2" fmla="val -2369"/>
              </a:avLst>
            </a:prstGeom>
            <a:solidFill>
              <a:srgbClr val="92D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200" b="1" dirty="0">
                  <a:solidFill>
                    <a:schemeClr val="tx1"/>
                  </a:solidFill>
                </a:rPr>
                <a:t>我搭的立体从上面看，是</a:t>
              </a:r>
              <a:r>
                <a:rPr lang="en-US" altLang="zh-CN" sz="32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3</a:t>
              </a:r>
              <a:r>
                <a:rPr lang="zh-CN" altLang="en-US" sz="3200" b="1" dirty="0">
                  <a:solidFill>
                    <a:schemeClr val="tx1"/>
                  </a:solidFill>
                </a:rPr>
                <a:t>个拼在一起的正方形</a:t>
              </a:r>
              <a:r>
                <a:rPr lang="en-US" altLang="zh-CN" sz="3200" b="1" dirty="0">
                  <a:solidFill>
                    <a:schemeClr val="tx1"/>
                  </a:solidFill>
                  <a:latin typeface="+mn-ea"/>
                </a:rPr>
                <a:t>……</a:t>
              </a:r>
              <a:endParaRPr lang="zh-CN" altLang="en-US" sz="3200" b="1" dirty="0">
                <a:solidFill>
                  <a:schemeClr val="tx1"/>
                </a:solidFill>
                <a:latin typeface="+mn-ea"/>
              </a:endParaRPr>
            </a:p>
          </p:txBody>
        </p:sp>
      </p:grpSp>
      <p:grpSp>
        <p:nvGrpSpPr>
          <p:cNvPr id="10" name="组合 15"/>
          <p:cNvGrpSpPr/>
          <p:nvPr/>
        </p:nvGrpSpPr>
        <p:grpSpPr bwMode="auto">
          <a:xfrm flipH="1">
            <a:off x="4429125" y="4743450"/>
            <a:ext cx="1687513" cy="1258888"/>
            <a:chOff x="4857752" y="4929203"/>
            <a:chExt cx="1714507" cy="1214436"/>
          </a:xfrm>
        </p:grpSpPr>
        <p:sp>
          <p:nvSpPr>
            <p:cNvPr id="11" name="立方体 10"/>
            <p:cNvSpPr/>
            <p:nvPr/>
          </p:nvSpPr>
          <p:spPr bwMode="auto">
            <a:xfrm>
              <a:off x="4857752" y="5429986"/>
              <a:ext cx="714513" cy="713653"/>
            </a:xfrm>
            <a:prstGeom prst="cub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2" name="立方体 11"/>
            <p:cNvSpPr/>
            <p:nvPr/>
          </p:nvSpPr>
          <p:spPr bwMode="auto">
            <a:xfrm>
              <a:off x="5357749" y="5429986"/>
              <a:ext cx="714513" cy="713653"/>
            </a:xfrm>
            <a:prstGeom prst="cub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3" name="立方体 12"/>
            <p:cNvSpPr/>
            <p:nvPr/>
          </p:nvSpPr>
          <p:spPr bwMode="auto">
            <a:xfrm>
              <a:off x="5857746" y="5429986"/>
              <a:ext cx="714513" cy="713653"/>
            </a:xfrm>
            <a:prstGeom prst="cub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5" name="立方体 14"/>
            <p:cNvSpPr/>
            <p:nvPr/>
          </p:nvSpPr>
          <p:spPr bwMode="auto">
            <a:xfrm>
              <a:off x="5857746" y="4929203"/>
              <a:ext cx="714513" cy="713653"/>
            </a:xfrm>
            <a:prstGeom prst="cub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b="1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770" name="组合 71"/>
          <p:cNvGrpSpPr/>
          <p:nvPr/>
        </p:nvGrpSpPr>
        <p:grpSpPr bwMode="auto">
          <a:xfrm>
            <a:off x="428625" y="857250"/>
            <a:ext cx="2600325" cy="1600200"/>
            <a:chOff x="428596" y="857232"/>
            <a:chExt cx="2600151" cy="1600000"/>
          </a:xfrm>
        </p:grpSpPr>
        <p:pic>
          <p:nvPicPr>
            <p:cNvPr id="32771" name="图片 2" descr="QQ截图20150202094644.png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428596" y="857232"/>
              <a:ext cx="952381" cy="1600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2772" name="图片 4" descr="QQ截图20150202094658.pn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571604" y="857232"/>
              <a:ext cx="1457143" cy="15428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" name="组合 8"/>
          <p:cNvGrpSpPr/>
          <p:nvPr/>
        </p:nvGrpSpPr>
        <p:grpSpPr bwMode="auto">
          <a:xfrm>
            <a:off x="3149600" y="685800"/>
            <a:ext cx="5816600" cy="2632075"/>
            <a:chOff x="3286116" y="285728"/>
            <a:chExt cx="5817805" cy="2631459"/>
          </a:xfrm>
        </p:grpSpPr>
        <p:pic>
          <p:nvPicPr>
            <p:cNvPr id="32774" name="图片 6" descr="QQ截图20150202094323.pn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7576246" y="1202675"/>
              <a:ext cx="1527675" cy="17145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云形标注 7"/>
            <p:cNvSpPr/>
            <p:nvPr/>
          </p:nvSpPr>
          <p:spPr bwMode="auto">
            <a:xfrm>
              <a:off x="3286116" y="285728"/>
              <a:ext cx="4787305" cy="1714099"/>
            </a:xfrm>
            <a:prstGeom prst="cloudCallout">
              <a:avLst>
                <a:gd name="adj1" fmla="val 32538"/>
                <a:gd name="adj2" fmla="val 50458"/>
              </a:avLst>
            </a:prstGeom>
            <a:solidFill>
              <a:schemeClr val="accent5">
                <a:lumMod val="90000"/>
              </a:schemeClr>
            </a:solidFill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200" b="1" dirty="0">
                  <a:solidFill>
                    <a:schemeClr val="tx1"/>
                  </a:solidFill>
                </a:rPr>
                <a:t>说一说下面</a:t>
              </a:r>
              <a:r>
                <a:rPr lang="en-US" altLang="zh-CN" sz="32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4</a:t>
              </a:r>
              <a:r>
                <a:rPr lang="zh-CN" altLang="en-US" sz="3200" b="1" dirty="0">
                  <a:solidFill>
                    <a:schemeClr val="tx1"/>
                  </a:solidFill>
                </a:rPr>
                <a:t>幅图分别是从哪个方向看到的。</a:t>
              </a:r>
              <a:endParaRPr lang="zh-CN" altLang="en-US" sz="3200" b="1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32776" name="组合 66"/>
          <p:cNvGrpSpPr/>
          <p:nvPr/>
        </p:nvGrpSpPr>
        <p:grpSpPr bwMode="auto">
          <a:xfrm>
            <a:off x="357188" y="3571875"/>
            <a:ext cx="8286750" cy="2143125"/>
            <a:chOff x="357158" y="3286124"/>
            <a:chExt cx="8286808" cy="2143140"/>
          </a:xfrm>
        </p:grpSpPr>
        <p:grpSp>
          <p:nvGrpSpPr>
            <p:cNvPr id="32777" name="组合 14"/>
            <p:cNvGrpSpPr/>
            <p:nvPr/>
          </p:nvGrpSpPr>
          <p:grpSpPr bwMode="auto">
            <a:xfrm>
              <a:off x="357158" y="3286124"/>
              <a:ext cx="8286808" cy="2143140"/>
              <a:chOff x="571472" y="3571876"/>
              <a:chExt cx="7715304" cy="1714512"/>
            </a:xfrm>
          </p:grpSpPr>
          <p:sp>
            <p:nvSpPr>
              <p:cNvPr id="11" name="矩形 10"/>
              <p:cNvSpPr/>
              <p:nvPr/>
            </p:nvSpPr>
            <p:spPr>
              <a:xfrm>
                <a:off x="571472" y="3571876"/>
                <a:ext cx="1928826" cy="1714512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2" name="矩形 11"/>
              <p:cNvSpPr/>
              <p:nvPr/>
            </p:nvSpPr>
            <p:spPr>
              <a:xfrm>
                <a:off x="2500298" y="3571876"/>
                <a:ext cx="1928826" cy="1714512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3" name="矩形 12"/>
              <p:cNvSpPr/>
              <p:nvPr/>
            </p:nvSpPr>
            <p:spPr>
              <a:xfrm>
                <a:off x="4429124" y="3571876"/>
                <a:ext cx="1928826" cy="1714512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4" name="矩形 13"/>
              <p:cNvSpPr/>
              <p:nvPr/>
            </p:nvSpPr>
            <p:spPr>
              <a:xfrm>
                <a:off x="6357950" y="3571876"/>
                <a:ext cx="1928826" cy="1714512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</p:grpSp>
        <p:pic>
          <p:nvPicPr>
            <p:cNvPr id="32782" name="图片 25" descr="QQ截图20150202094952.png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500034" y="3429000"/>
              <a:ext cx="1782948" cy="15716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" name="椭圆 26"/>
            <p:cNvSpPr/>
            <p:nvPr/>
          </p:nvSpPr>
          <p:spPr>
            <a:xfrm>
              <a:off x="2214546" y="5214951"/>
              <a:ext cx="57150" cy="57150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8" name="椭圆 27"/>
            <p:cNvSpPr/>
            <p:nvPr/>
          </p:nvSpPr>
          <p:spPr>
            <a:xfrm>
              <a:off x="4286247" y="5214951"/>
              <a:ext cx="57150" cy="57150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9" name="椭圆 28"/>
            <p:cNvSpPr/>
            <p:nvPr/>
          </p:nvSpPr>
          <p:spPr>
            <a:xfrm>
              <a:off x="4143371" y="5214951"/>
              <a:ext cx="57150" cy="57150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30" name="椭圆 29"/>
            <p:cNvSpPr/>
            <p:nvPr/>
          </p:nvSpPr>
          <p:spPr>
            <a:xfrm>
              <a:off x="6443676" y="5214951"/>
              <a:ext cx="57150" cy="57150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31" name="椭圆 30"/>
            <p:cNvSpPr/>
            <p:nvPr/>
          </p:nvSpPr>
          <p:spPr>
            <a:xfrm>
              <a:off x="6286511" y="5214951"/>
              <a:ext cx="57150" cy="57150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32" name="椭圆 31"/>
            <p:cNvSpPr/>
            <p:nvPr/>
          </p:nvSpPr>
          <p:spPr>
            <a:xfrm>
              <a:off x="6357950" y="5072075"/>
              <a:ext cx="57150" cy="57150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37" name="椭圆 36"/>
            <p:cNvSpPr/>
            <p:nvPr/>
          </p:nvSpPr>
          <p:spPr>
            <a:xfrm>
              <a:off x="8443940" y="5214951"/>
              <a:ext cx="57150" cy="57150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38" name="椭圆 37"/>
            <p:cNvSpPr/>
            <p:nvPr/>
          </p:nvSpPr>
          <p:spPr>
            <a:xfrm>
              <a:off x="8286775" y="5214951"/>
              <a:ext cx="57150" cy="57150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39" name="椭圆 38"/>
            <p:cNvSpPr/>
            <p:nvPr/>
          </p:nvSpPr>
          <p:spPr>
            <a:xfrm>
              <a:off x="8443940" y="5072075"/>
              <a:ext cx="57150" cy="57150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40" name="椭圆 39"/>
            <p:cNvSpPr/>
            <p:nvPr/>
          </p:nvSpPr>
          <p:spPr>
            <a:xfrm>
              <a:off x="8286775" y="5072075"/>
              <a:ext cx="57150" cy="57150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pic>
          <p:nvPicPr>
            <p:cNvPr id="32793" name="图片 40" descr="QQ截图20150202095000.png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2643174" y="3571875"/>
              <a:ext cx="1643074" cy="13722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2794" name="图片 41" descr="QQ截图20150202095007.png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4857752" y="3571876"/>
              <a:ext cx="1679758" cy="12858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2795" name="图片 42" descr="QQ截图20150202095017.png"/>
            <p:cNvPicPr>
              <a:picLocks noChangeAspect="1"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6786578" y="3571876"/>
              <a:ext cx="1647684" cy="14287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2796" name="TextBox 1"/>
          <p:cNvSpPr txBox="1">
            <a:spLocks noChangeArrowheads="1"/>
          </p:cNvSpPr>
          <p:nvPr/>
        </p:nvSpPr>
        <p:spPr bwMode="auto">
          <a:xfrm>
            <a:off x="785813" y="5857875"/>
            <a:ext cx="135731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FF0000"/>
                </a:solidFill>
                <a:latin typeface="Calibri" panose="020F0502020204030204" pitchFamily="34" charset="0"/>
              </a:rPr>
              <a:t>右面</a:t>
            </a:r>
            <a:endParaRPr lang="zh-CN" altLang="en-US" sz="3200" b="1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32797" name="TextBox 1"/>
          <p:cNvSpPr txBox="1">
            <a:spLocks noChangeArrowheads="1"/>
          </p:cNvSpPr>
          <p:nvPr/>
        </p:nvSpPr>
        <p:spPr bwMode="auto">
          <a:xfrm>
            <a:off x="3071813" y="5857875"/>
            <a:ext cx="135731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FF0000"/>
                </a:solidFill>
                <a:latin typeface="Calibri" panose="020F0502020204030204" pitchFamily="34" charset="0"/>
              </a:rPr>
              <a:t>左面</a:t>
            </a:r>
            <a:endParaRPr lang="zh-CN" altLang="en-US" sz="3200" b="1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32798" name="TextBox 1"/>
          <p:cNvSpPr txBox="1">
            <a:spLocks noChangeArrowheads="1"/>
          </p:cNvSpPr>
          <p:nvPr/>
        </p:nvSpPr>
        <p:spPr bwMode="auto">
          <a:xfrm>
            <a:off x="5072063" y="5857875"/>
            <a:ext cx="135731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FF0000"/>
                </a:solidFill>
                <a:latin typeface="Calibri" panose="020F0502020204030204" pitchFamily="34" charset="0"/>
              </a:rPr>
              <a:t>前面</a:t>
            </a:r>
            <a:endParaRPr lang="zh-CN" altLang="en-US" sz="3200" b="1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32799" name="TextBox 1"/>
          <p:cNvSpPr txBox="1">
            <a:spLocks noChangeArrowheads="1"/>
          </p:cNvSpPr>
          <p:nvPr/>
        </p:nvSpPr>
        <p:spPr bwMode="auto">
          <a:xfrm>
            <a:off x="7072313" y="5857875"/>
            <a:ext cx="135731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FF0000"/>
                </a:solidFill>
                <a:latin typeface="Calibri" panose="020F0502020204030204" pitchFamily="34" charset="0"/>
              </a:rPr>
              <a:t>上面</a:t>
            </a:r>
            <a:endParaRPr lang="zh-CN" altLang="en-US" sz="3200" b="1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2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2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27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327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96" grpId="0"/>
      <p:bldP spid="32797" grpId="0"/>
      <p:bldP spid="32798" grpId="0"/>
      <p:bldP spid="3279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1047750"/>
            <a:ext cx="8229600" cy="1143000"/>
          </a:xfrm>
          <a:noFill/>
        </p:spPr>
        <p:txBody>
          <a:bodyPr/>
          <a:lstStyle/>
          <a:p>
            <a:r>
              <a:rPr lang="zh-CN" altLang="en-US" smtClean="0">
                <a:latin typeface="方正书宋简体" charset="-122"/>
                <a:ea typeface="方正书宋简体" charset="-122"/>
              </a:rPr>
              <a:t>从它的</a:t>
            </a:r>
            <a:r>
              <a:rPr lang="zh-CN" altLang="en-US" smtClean="0">
                <a:solidFill>
                  <a:srgbClr val="FF9900"/>
                </a:solidFill>
                <a:latin typeface="方正书宋简体" charset="-122"/>
                <a:ea typeface="方正书宋简体" charset="-122"/>
              </a:rPr>
              <a:t>正面、侧面、上面</a:t>
            </a:r>
            <a:r>
              <a:rPr lang="zh-CN" altLang="en-US" smtClean="0">
                <a:latin typeface="方正书宋简体" charset="-122"/>
                <a:ea typeface="方正书宋简体" charset="-122"/>
              </a:rPr>
              <a:t>分别看到的是哪一幅图形？</a:t>
            </a:r>
            <a:br>
              <a:rPr lang="zh-CN" altLang="en-US" b="1" smtClean="0">
                <a:solidFill>
                  <a:srgbClr val="CC00FF"/>
                </a:solidFill>
                <a:ea typeface="楷体_GB2312" pitchFamily="49" charset="-122"/>
              </a:rPr>
            </a:br>
            <a:endParaRPr lang="zh-CN" altLang="en-US" b="1" smtClean="0">
              <a:solidFill>
                <a:srgbClr val="CC00FF"/>
              </a:solidFill>
              <a:ea typeface="楷体_GB2312" pitchFamily="49" charset="-122"/>
            </a:endParaRPr>
          </a:p>
        </p:txBody>
      </p:sp>
      <p:grpSp>
        <p:nvGrpSpPr>
          <p:cNvPr id="33795" name="Group 8"/>
          <p:cNvGrpSpPr/>
          <p:nvPr/>
        </p:nvGrpSpPr>
        <p:grpSpPr bwMode="auto">
          <a:xfrm rot="5400000">
            <a:off x="3463132" y="2605881"/>
            <a:ext cx="2317750" cy="1230313"/>
            <a:chOff x="1927" y="1389"/>
            <a:chExt cx="1906" cy="1043"/>
          </a:xfrm>
        </p:grpSpPr>
        <p:sp>
          <p:nvSpPr>
            <p:cNvPr id="33796" name="AutoShape 9"/>
            <p:cNvSpPr>
              <a:spLocks noChangeArrowheads="1"/>
            </p:cNvSpPr>
            <p:nvPr/>
          </p:nvSpPr>
          <p:spPr bwMode="auto">
            <a:xfrm rot="-5400000">
              <a:off x="2356" y="956"/>
              <a:ext cx="1043" cy="1906"/>
            </a:xfrm>
            <a:prstGeom prst="cube">
              <a:avLst>
                <a:gd name="adj" fmla="val 25000"/>
              </a:avLst>
            </a:prstGeom>
            <a:solidFill>
              <a:srgbClr val="66FFFF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33797" name="Line 10"/>
            <p:cNvSpPr>
              <a:spLocks noChangeShapeType="1"/>
            </p:cNvSpPr>
            <p:nvPr/>
          </p:nvSpPr>
          <p:spPr bwMode="auto">
            <a:xfrm>
              <a:off x="3016" y="1661"/>
              <a:ext cx="0" cy="77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798" name="Line 11"/>
            <p:cNvSpPr>
              <a:spLocks noChangeShapeType="1"/>
            </p:cNvSpPr>
            <p:nvPr/>
          </p:nvSpPr>
          <p:spPr bwMode="auto">
            <a:xfrm flipH="1" flipV="1">
              <a:off x="2744" y="1389"/>
              <a:ext cx="272" cy="2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3799" name="Group 12"/>
          <p:cNvGrpSpPr/>
          <p:nvPr/>
        </p:nvGrpSpPr>
        <p:grpSpPr bwMode="auto">
          <a:xfrm>
            <a:off x="3440113" y="4783138"/>
            <a:ext cx="2028825" cy="1095375"/>
            <a:chOff x="703" y="2840"/>
            <a:chExt cx="1633" cy="817"/>
          </a:xfrm>
        </p:grpSpPr>
        <p:sp>
          <p:nvSpPr>
            <p:cNvPr id="33800" name="Rectangle 13"/>
            <p:cNvSpPr>
              <a:spLocks noChangeArrowheads="1"/>
            </p:cNvSpPr>
            <p:nvPr/>
          </p:nvSpPr>
          <p:spPr bwMode="auto">
            <a:xfrm>
              <a:off x="703" y="2840"/>
              <a:ext cx="1633" cy="817"/>
            </a:xfrm>
            <a:prstGeom prst="rect">
              <a:avLst/>
            </a:prstGeom>
            <a:solidFill>
              <a:srgbClr val="66FFFF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33801" name="Line 14"/>
            <p:cNvSpPr>
              <a:spLocks noChangeShapeType="1"/>
            </p:cNvSpPr>
            <p:nvPr/>
          </p:nvSpPr>
          <p:spPr bwMode="auto">
            <a:xfrm flipV="1">
              <a:off x="1519" y="2840"/>
              <a:ext cx="0" cy="81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3802" name="Group 15"/>
          <p:cNvGrpSpPr/>
          <p:nvPr/>
        </p:nvGrpSpPr>
        <p:grpSpPr bwMode="auto">
          <a:xfrm rot="5400000">
            <a:off x="869950" y="4283076"/>
            <a:ext cx="2060575" cy="984250"/>
            <a:chOff x="703" y="2840"/>
            <a:chExt cx="1633" cy="817"/>
          </a:xfrm>
        </p:grpSpPr>
        <p:sp>
          <p:nvSpPr>
            <p:cNvPr id="33803" name="Rectangle 16"/>
            <p:cNvSpPr>
              <a:spLocks noChangeArrowheads="1"/>
            </p:cNvSpPr>
            <p:nvPr/>
          </p:nvSpPr>
          <p:spPr bwMode="auto">
            <a:xfrm>
              <a:off x="703" y="2840"/>
              <a:ext cx="1633" cy="817"/>
            </a:xfrm>
            <a:prstGeom prst="rect">
              <a:avLst/>
            </a:prstGeom>
            <a:solidFill>
              <a:srgbClr val="66FFFF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33804" name="Line 17"/>
            <p:cNvSpPr>
              <a:spLocks noChangeShapeType="1"/>
            </p:cNvSpPr>
            <p:nvPr/>
          </p:nvSpPr>
          <p:spPr bwMode="auto">
            <a:xfrm flipV="1">
              <a:off x="1519" y="2840"/>
              <a:ext cx="0" cy="81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3805" name="Rectangle 18"/>
          <p:cNvSpPr>
            <a:spLocks noChangeArrowheads="1"/>
          </p:cNvSpPr>
          <p:nvPr/>
        </p:nvSpPr>
        <p:spPr bwMode="auto">
          <a:xfrm>
            <a:off x="6797675" y="4841875"/>
            <a:ext cx="922338" cy="1004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66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33806" name="Text Box 19"/>
          <p:cNvSpPr txBox="1">
            <a:spLocks noChangeArrowheads="1"/>
          </p:cNvSpPr>
          <p:nvPr/>
        </p:nvSpPr>
        <p:spPr bwMode="auto">
          <a:xfrm>
            <a:off x="3779838" y="5949950"/>
            <a:ext cx="136842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chemeClr val="accent2"/>
                </a:solidFill>
              </a:rPr>
              <a:t>（２）</a:t>
            </a:r>
            <a:endParaRPr lang="zh-CN" altLang="en-US" sz="2800" b="1">
              <a:solidFill>
                <a:schemeClr val="accent2"/>
              </a:solidFill>
            </a:endParaRPr>
          </a:p>
        </p:txBody>
      </p:sp>
      <p:sp>
        <p:nvSpPr>
          <p:cNvPr id="33807" name="Text Box 20"/>
          <p:cNvSpPr txBox="1">
            <a:spLocks noChangeArrowheads="1"/>
          </p:cNvSpPr>
          <p:nvPr/>
        </p:nvSpPr>
        <p:spPr bwMode="auto">
          <a:xfrm>
            <a:off x="1258888" y="5949950"/>
            <a:ext cx="12954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chemeClr val="accent2"/>
                </a:solidFill>
              </a:rPr>
              <a:t>（１）</a:t>
            </a:r>
            <a:endParaRPr lang="zh-CN" altLang="en-US" sz="2800" b="1">
              <a:solidFill>
                <a:schemeClr val="accent2"/>
              </a:solidFill>
            </a:endParaRPr>
          </a:p>
        </p:txBody>
      </p:sp>
      <p:sp>
        <p:nvSpPr>
          <p:cNvPr id="33808" name="Text Box 21"/>
          <p:cNvSpPr txBox="1">
            <a:spLocks noChangeArrowheads="1"/>
          </p:cNvSpPr>
          <p:nvPr/>
        </p:nvSpPr>
        <p:spPr bwMode="auto">
          <a:xfrm>
            <a:off x="6659563" y="5876925"/>
            <a:ext cx="15113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chemeClr val="accent2"/>
                </a:solidFill>
              </a:rPr>
              <a:t>（３）</a:t>
            </a:r>
            <a:endParaRPr lang="zh-CN" altLang="en-US" sz="2800" b="1">
              <a:solidFill>
                <a:schemeClr val="accent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38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38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38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806" grpId="0"/>
      <p:bldP spid="33807" grpId="0"/>
      <p:bldP spid="3380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808038"/>
            <a:ext cx="8229600" cy="1143000"/>
          </a:xfrm>
          <a:noFill/>
        </p:spPr>
        <p:txBody>
          <a:bodyPr/>
          <a:lstStyle/>
          <a:p>
            <a:r>
              <a:rPr lang="zh-CN" altLang="en-US" sz="6000" b="1" dirty="0" smtClean="0">
                <a:solidFill>
                  <a:srgbClr val="FF3300"/>
                </a:solidFill>
              </a:rPr>
              <a:t>探究结果</a:t>
            </a:r>
            <a:endParaRPr lang="zh-CN" altLang="en-US" sz="6000" b="1" dirty="0" smtClean="0">
              <a:solidFill>
                <a:srgbClr val="FF3300"/>
              </a:solidFill>
            </a:endParaRPr>
          </a:p>
        </p:txBody>
      </p:sp>
      <p:sp>
        <p:nvSpPr>
          <p:cNvPr id="34819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467544" y="2348880"/>
            <a:ext cx="8229600" cy="2744788"/>
          </a:xfrm>
          <a:noFill/>
        </p:spPr>
        <p:txBody>
          <a:bodyPr/>
          <a:lstStyle/>
          <a:p>
            <a:r>
              <a:rPr lang="zh-CN" altLang="en-US" sz="3600" b="1" dirty="0" smtClean="0">
                <a:solidFill>
                  <a:srgbClr val="990000"/>
                </a:solidFill>
              </a:rPr>
              <a:t>物体从不同的位置去观察能看到不同的样子。所以，我们需要在日常生活中仔细观察身边的事物。</a:t>
            </a:r>
            <a:endParaRPr lang="zh-CN" altLang="en-US" sz="3600" b="1" dirty="0" smtClean="0">
              <a:solidFill>
                <a:srgbClr val="990000"/>
              </a:solidFill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427038"/>
            <a:ext cx="8229600" cy="1143000"/>
          </a:xfrm>
          <a:noFill/>
        </p:spPr>
        <p:txBody>
          <a:bodyPr/>
          <a:lstStyle/>
          <a:p>
            <a:r>
              <a:rPr lang="zh-CN" altLang="en-US" sz="6000" b="1" dirty="0" smtClean="0">
                <a:solidFill>
                  <a:srgbClr val="FF3300"/>
                </a:solidFill>
              </a:rPr>
              <a:t>拓展延伸</a:t>
            </a:r>
            <a:endParaRPr lang="zh-CN" altLang="en-US" sz="6000" b="1" dirty="0" smtClean="0">
              <a:solidFill>
                <a:srgbClr val="FF3300"/>
              </a:solidFill>
            </a:endParaRPr>
          </a:p>
        </p:txBody>
      </p:sp>
      <p:sp>
        <p:nvSpPr>
          <p:cNvPr id="35843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323528" y="1556792"/>
            <a:ext cx="8229600" cy="4525963"/>
          </a:xfrm>
          <a:noFill/>
        </p:spPr>
        <p:txBody>
          <a:bodyPr/>
          <a:lstStyle/>
          <a:p>
            <a:r>
              <a:rPr lang="zh-CN" altLang="en-US" sz="2800" b="1" dirty="0" smtClean="0">
                <a:solidFill>
                  <a:srgbClr val="990000"/>
                </a:solidFill>
              </a:rPr>
              <a:t>同学们！我们已经知道从物体的不同位置去观察物体能看到不同的样子。同学们想象一下，下雨的时候，人们会撑开一把美丽的小伞，假如你现在在楼上观察楼下的一把把小花伞，会是什么样的呢？想好之后把它画到你的日记本中。</a:t>
            </a:r>
            <a:r>
              <a:rPr lang="zh-CN" altLang="en-US" sz="2800" dirty="0" smtClean="0"/>
              <a:t> </a:t>
            </a:r>
            <a:endParaRPr lang="zh-CN" altLang="en-US" sz="2800" dirty="0" smtClean="0"/>
          </a:p>
        </p:txBody>
      </p:sp>
      <p:pic>
        <p:nvPicPr>
          <p:cNvPr id="35844" name="Picture 4" descr="24160UJ137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667000" y="4343400"/>
            <a:ext cx="3800475" cy="196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808038"/>
            <a:ext cx="8229600" cy="1143000"/>
          </a:xfrm>
          <a:noFill/>
        </p:spPr>
        <p:txBody>
          <a:bodyPr/>
          <a:lstStyle/>
          <a:p>
            <a:r>
              <a:rPr lang="zh-CN" altLang="en-US" sz="6000" b="1" dirty="0" smtClean="0">
                <a:solidFill>
                  <a:srgbClr val="FF3300"/>
                </a:solidFill>
              </a:rPr>
              <a:t>课后作业</a:t>
            </a:r>
            <a:endParaRPr lang="zh-CN" altLang="en-US" sz="6000" b="1" dirty="0" smtClean="0">
              <a:solidFill>
                <a:srgbClr val="FF3300"/>
              </a:solidFill>
            </a:endParaRPr>
          </a:p>
        </p:txBody>
      </p:sp>
      <p:sp>
        <p:nvSpPr>
          <p:cNvPr id="36867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323528" y="2420888"/>
            <a:ext cx="8229600" cy="1573213"/>
          </a:xfrm>
          <a:noFill/>
        </p:spPr>
        <p:txBody>
          <a:bodyPr/>
          <a:lstStyle/>
          <a:p>
            <a:r>
              <a:rPr lang="en-US" altLang="zh-CN" b="1" dirty="0" smtClean="0"/>
              <a:t>1</a:t>
            </a:r>
            <a:r>
              <a:rPr lang="zh-CN" altLang="en-US" b="1" dirty="0" smtClean="0"/>
              <a:t>．教材第</a:t>
            </a:r>
            <a:r>
              <a:rPr lang="en-US" altLang="zh-CN" b="1" dirty="0" smtClean="0"/>
              <a:t>3</a:t>
            </a:r>
            <a:r>
              <a:rPr lang="zh-CN" altLang="en-US" b="1" dirty="0" smtClean="0"/>
              <a:t>页的练一练的</a:t>
            </a:r>
            <a:r>
              <a:rPr lang="en-US" altLang="zh-CN" b="1" dirty="0" smtClean="0"/>
              <a:t>2</a:t>
            </a:r>
            <a:r>
              <a:rPr lang="zh-CN" altLang="en-US" b="1" dirty="0" smtClean="0"/>
              <a:t>、</a:t>
            </a:r>
            <a:r>
              <a:rPr lang="en-US" altLang="zh-CN" b="1" dirty="0" smtClean="0"/>
              <a:t>3</a:t>
            </a:r>
            <a:r>
              <a:rPr lang="zh-CN" altLang="en-US" b="1" dirty="0" smtClean="0"/>
              <a:t>题。</a:t>
            </a:r>
            <a:endParaRPr lang="zh-CN" altLang="en-US" b="1" dirty="0" smtClean="0"/>
          </a:p>
          <a:p>
            <a:r>
              <a:rPr lang="en-US" altLang="zh-CN" b="1" dirty="0" smtClean="0"/>
              <a:t>2</a:t>
            </a:r>
            <a:r>
              <a:rPr lang="zh-CN" altLang="en-US" b="1" dirty="0" smtClean="0"/>
              <a:t>．教材第</a:t>
            </a:r>
            <a:r>
              <a:rPr lang="en-US" altLang="zh-CN" b="1" dirty="0" smtClean="0"/>
              <a:t>5</a:t>
            </a:r>
            <a:r>
              <a:rPr lang="zh-CN" altLang="en-US" b="1" dirty="0" smtClean="0"/>
              <a:t>页的练一练的</a:t>
            </a:r>
            <a:r>
              <a:rPr lang="en-US" altLang="zh-CN" b="1" dirty="0" smtClean="0"/>
              <a:t>1</a:t>
            </a:r>
            <a:r>
              <a:rPr lang="zh-CN" altLang="en-US" b="1" dirty="0" smtClean="0"/>
              <a:t>、</a:t>
            </a:r>
            <a:r>
              <a:rPr lang="en-US" altLang="zh-CN" b="1" dirty="0" smtClean="0"/>
              <a:t>2</a:t>
            </a:r>
            <a:r>
              <a:rPr lang="zh-CN" altLang="en-US" b="1" dirty="0" smtClean="0"/>
              <a:t>、</a:t>
            </a:r>
            <a:r>
              <a:rPr lang="en-US" altLang="zh-CN" b="1" dirty="0" smtClean="0"/>
              <a:t>3</a:t>
            </a:r>
            <a:r>
              <a:rPr lang="zh-CN" altLang="en-US" b="1" dirty="0" smtClean="0"/>
              <a:t>题</a:t>
            </a:r>
            <a:r>
              <a:rPr lang="zh-CN" altLang="en-US" dirty="0" smtClean="0"/>
              <a:t>。 </a:t>
            </a:r>
            <a:endParaRPr lang="zh-CN" altLang="en-US" dirty="0" smtClean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8036" y="1476375"/>
            <a:ext cx="8907363" cy="4525963"/>
          </a:xfrm>
          <a:noFill/>
        </p:spPr>
        <p:txBody>
          <a:bodyPr/>
          <a:lstStyle/>
          <a:p>
            <a:r>
              <a:rPr lang="zh-CN" altLang="en-US" sz="2800" b="1" dirty="0" smtClean="0"/>
              <a:t>下面有两幅图，讲述的是</a:t>
            </a:r>
            <a:r>
              <a:rPr lang="en-US" altLang="zh-CN" sz="2800" b="1" dirty="0" smtClean="0"/>
              <a:t>《</a:t>
            </a:r>
            <a:r>
              <a:rPr lang="zh-CN" altLang="en-US" sz="2800" b="1" dirty="0" smtClean="0"/>
              <a:t>盲人摸象</a:t>
            </a:r>
            <a:r>
              <a:rPr lang="en-US" altLang="zh-CN" sz="2800" b="1" dirty="0" smtClean="0"/>
              <a:t>》</a:t>
            </a:r>
            <a:r>
              <a:rPr lang="zh-CN" altLang="en-US" sz="2800" b="1" dirty="0" smtClean="0"/>
              <a:t>的故事，下面请同学们讨论一下，为什么五个人摸的同一头大象却说的不一样？</a:t>
            </a:r>
            <a:endParaRPr lang="zh-CN" altLang="en-US" sz="2800" b="1" dirty="0" smtClean="0"/>
          </a:p>
        </p:txBody>
      </p:sp>
      <p:sp>
        <p:nvSpPr>
          <p:cNvPr id="16387" name="Rectangle 4"/>
          <p:cNvSpPr>
            <a:spLocks noChangeArrowheads="1"/>
          </p:cNvSpPr>
          <p:nvPr/>
        </p:nvSpPr>
        <p:spPr bwMode="auto">
          <a:xfrm>
            <a:off x="457200" y="533400"/>
            <a:ext cx="32004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zh-CN"/>
          </a:p>
        </p:txBody>
      </p:sp>
      <p:sp>
        <p:nvSpPr>
          <p:cNvPr id="16388" name="Text Box 18"/>
          <p:cNvSpPr txBox="1">
            <a:spLocks noChangeArrowheads="1"/>
          </p:cNvSpPr>
          <p:nvPr/>
        </p:nvSpPr>
        <p:spPr bwMode="auto">
          <a:xfrm>
            <a:off x="1050925" y="479425"/>
            <a:ext cx="1841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endParaRPr lang="zh-CN" altLang="zh-CN"/>
          </a:p>
        </p:txBody>
      </p:sp>
      <p:sp>
        <p:nvSpPr>
          <p:cNvPr id="16389" name="WordArt 19"/>
          <p:cNvSpPr>
            <a:spLocks noChangeArrowheads="1" noChangeShapeType="1" noTextEdit="1"/>
          </p:cNvSpPr>
          <p:nvPr/>
        </p:nvSpPr>
        <p:spPr bwMode="auto">
          <a:xfrm>
            <a:off x="685800" y="533400"/>
            <a:ext cx="2781300" cy="685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5400" b="1" kern="10" dirty="0">
                <a:ln w="9525">
                  <a:solidFill>
                    <a:srgbClr val="000000"/>
                  </a:solidFill>
                  <a:round/>
                </a:ln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故事引入</a:t>
            </a:r>
            <a:endParaRPr lang="zh-CN" altLang="en-US" sz="5400" b="1" kern="10" dirty="0">
              <a:ln w="9525">
                <a:solidFill>
                  <a:srgbClr val="000000"/>
                </a:solidFill>
                <a:round/>
              </a:ln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6390" name="Picture 28" descr="201402211042210888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28600" y="3124200"/>
            <a:ext cx="4419600" cy="335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1" name="Picture 29" descr="t01cc548825e345dbd4 (1)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48200" y="3124200"/>
            <a:ext cx="4267200" cy="3344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95536" y="476672"/>
            <a:ext cx="8229600" cy="1143000"/>
          </a:xfrm>
          <a:noFill/>
        </p:spPr>
        <p:txBody>
          <a:bodyPr/>
          <a:lstStyle/>
          <a:p>
            <a:r>
              <a:rPr lang="zh-CN" altLang="en-US" sz="7200" b="1" dirty="0" smtClean="0">
                <a:solidFill>
                  <a:srgbClr val="FF9900"/>
                </a:solidFill>
              </a:rPr>
              <a:t>教学目标</a:t>
            </a:r>
            <a:endParaRPr lang="zh-CN" altLang="en-US" sz="7200" b="1" dirty="0" smtClean="0">
              <a:solidFill>
                <a:srgbClr val="FF9900"/>
              </a:solidFill>
            </a:endParaRPr>
          </a:p>
        </p:txBody>
      </p:sp>
      <p:sp>
        <p:nvSpPr>
          <p:cNvPr id="17411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251520" y="1988840"/>
            <a:ext cx="8496944" cy="3672408"/>
          </a:xfrm>
          <a:noFill/>
        </p:spPr>
        <p:txBody>
          <a:bodyPr/>
          <a:lstStyle/>
          <a:p>
            <a:r>
              <a:rPr lang="en-US" altLang="zh-CN" sz="2800" b="1" dirty="0" smtClean="0">
                <a:solidFill>
                  <a:srgbClr val="FF3300"/>
                </a:solidFill>
              </a:rPr>
              <a:t>1.</a:t>
            </a:r>
            <a:r>
              <a:rPr lang="zh-CN" altLang="en-US" sz="2800" b="1" dirty="0" smtClean="0">
                <a:solidFill>
                  <a:srgbClr val="FF3300"/>
                </a:solidFill>
              </a:rPr>
              <a:t>知道从不同角度观察，看到的物体的形状是不同的，要全面了解物体的本征，就需多方面、多角度观察，培养同学们的观察能力。</a:t>
            </a:r>
            <a:endParaRPr lang="zh-CN" altLang="en-US" sz="2800" b="1" dirty="0" smtClean="0">
              <a:solidFill>
                <a:srgbClr val="FF3300"/>
              </a:solidFill>
            </a:endParaRPr>
          </a:p>
          <a:p>
            <a:r>
              <a:rPr lang="en-US" altLang="zh-CN" sz="2800" b="1" dirty="0" smtClean="0">
                <a:solidFill>
                  <a:srgbClr val="FF3300"/>
                </a:solidFill>
              </a:rPr>
              <a:t>2.</a:t>
            </a:r>
            <a:r>
              <a:rPr lang="zh-CN" altLang="en-US" sz="2800" b="1" dirty="0" smtClean="0">
                <a:solidFill>
                  <a:srgbClr val="FF3300"/>
                </a:solidFill>
              </a:rPr>
              <a:t>能辨认从不同的位置观察到的简单物体的形状，初步培养同学们的空间观念。</a:t>
            </a:r>
            <a:endParaRPr lang="zh-CN" altLang="en-US" sz="2800" b="1" dirty="0" smtClean="0">
              <a:solidFill>
                <a:srgbClr val="FF3300"/>
              </a:solidFill>
            </a:endParaRPr>
          </a:p>
          <a:p>
            <a:r>
              <a:rPr lang="en-US" altLang="zh-CN" sz="2800" b="1" dirty="0" smtClean="0">
                <a:solidFill>
                  <a:srgbClr val="FF3300"/>
                </a:solidFill>
              </a:rPr>
              <a:t>3.</a:t>
            </a:r>
            <a:r>
              <a:rPr lang="zh-CN" altLang="en-US" sz="2800" b="1" dirty="0" smtClean="0">
                <a:solidFill>
                  <a:srgbClr val="FF3300"/>
                </a:solidFill>
              </a:rPr>
              <a:t>感受局部与整体的关系，渗透全面观察事物的辨证思想，培养同学们初步的倾听习惯、合作意识和评价意识。</a:t>
            </a:r>
            <a:endParaRPr lang="zh-CN" altLang="en-US" sz="2800" b="1" dirty="0" smtClean="0">
              <a:solidFill>
                <a:srgbClr val="FF3300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3697294" y="2780928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范文下载：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www.1ppt.com/fanwen/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论坛：</a:t>
            </a:r>
            <a:r>
              <a:rPr lang="en-US" altLang="zh-CN" sz="100" dirty="0">
                <a:solidFill>
                  <a:schemeClr val="bg1"/>
                </a:solidFill>
              </a:rPr>
              <a:t>www.1ppt.cn                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       </a:t>
            </a:r>
            <a:endParaRPr lang="en-US" altLang="zh-CN" sz="100" dirty="0">
              <a:solidFill>
                <a:schemeClr val="bg1"/>
              </a:solidFill>
            </a:endParaRPr>
          </a:p>
        </p:txBody>
      </p:sp>
      <p:sp>
        <p:nvSpPr>
          <p:cNvPr id="18434" name="TextBox 3"/>
          <p:cNvSpPr txBox="1">
            <a:spLocks noChangeArrowheads="1"/>
          </p:cNvSpPr>
          <p:nvPr/>
        </p:nvSpPr>
        <p:spPr bwMode="auto">
          <a:xfrm>
            <a:off x="285750" y="519113"/>
            <a:ext cx="29908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Calibri" panose="020F0502020204030204" pitchFamily="34" charset="0"/>
              </a:rPr>
              <a:t>例</a:t>
            </a:r>
            <a:r>
              <a:rPr lang="en-US" altLang="zh-CN" sz="3200" b="1" dirty="0">
                <a:latin typeface="Calibri" panose="020F0502020204030204" pitchFamily="34" charset="0"/>
              </a:rPr>
              <a:t>1</a:t>
            </a:r>
            <a:r>
              <a:rPr lang="zh-CN" altLang="en-US" sz="3200" b="1" dirty="0">
                <a:latin typeface="Calibri" panose="020F0502020204030204" pitchFamily="34" charset="0"/>
              </a:rPr>
              <a:t>：小狗回家。</a:t>
            </a:r>
            <a:endParaRPr lang="en-US" altLang="zh-CN" sz="3200" b="1" dirty="0">
              <a:latin typeface="Calibri" panose="020F0502020204030204" pitchFamily="34" charset="0"/>
            </a:endParaRPr>
          </a:p>
        </p:txBody>
      </p:sp>
      <p:pic>
        <p:nvPicPr>
          <p:cNvPr id="18435" name="图片 4" descr="QQ截图20150202084226.pn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838200" y="1116013"/>
            <a:ext cx="7188200" cy="3990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组合 7"/>
          <p:cNvGrpSpPr/>
          <p:nvPr/>
        </p:nvGrpSpPr>
        <p:grpSpPr bwMode="auto">
          <a:xfrm>
            <a:off x="995363" y="5029200"/>
            <a:ext cx="8148637" cy="1357313"/>
            <a:chOff x="995338" y="5000636"/>
            <a:chExt cx="8148662" cy="1357322"/>
          </a:xfrm>
        </p:grpSpPr>
        <p:pic>
          <p:nvPicPr>
            <p:cNvPr id="18437" name="图片 5" descr="QQ截图20150202084241.png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7561899" y="5000636"/>
              <a:ext cx="1582101" cy="13573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" name="云形标注 6"/>
            <p:cNvSpPr/>
            <p:nvPr/>
          </p:nvSpPr>
          <p:spPr>
            <a:xfrm>
              <a:off x="995338" y="5224475"/>
              <a:ext cx="6424632" cy="1074744"/>
            </a:xfrm>
            <a:prstGeom prst="cloudCallout">
              <a:avLst>
                <a:gd name="adj1" fmla="val 55340"/>
                <a:gd name="adj2" fmla="val 7447"/>
              </a:avLst>
            </a:prstGeom>
            <a:solidFill>
              <a:schemeClr val="accent5">
                <a:lumMod val="90000"/>
              </a:schemeClr>
            </a:solidFill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b="1" dirty="0">
                  <a:solidFill>
                    <a:schemeClr val="tx1"/>
                  </a:solidFill>
                </a:rPr>
                <a:t>想象一下：它们分别能看到什么？</a:t>
              </a:r>
              <a:endParaRPr lang="zh-CN" altLang="en-US" sz="2800" b="1" dirty="0">
                <a:solidFill>
                  <a:schemeClr val="tx1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Box 1"/>
          <p:cNvSpPr txBox="1">
            <a:spLocks noChangeArrowheads="1"/>
          </p:cNvSpPr>
          <p:nvPr/>
        </p:nvSpPr>
        <p:spPr bwMode="auto">
          <a:xfrm>
            <a:off x="219075" y="519113"/>
            <a:ext cx="9215438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>
                <a:latin typeface="Calibri" panose="020F0502020204030204" pitchFamily="34" charset="0"/>
              </a:rPr>
              <a:t>下面</a:t>
            </a:r>
            <a:r>
              <a:rPr lang="en-US" altLang="zh-CN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en-US" sz="3200" b="1">
                <a:latin typeface="Calibri" panose="020F0502020204030204" pitchFamily="34" charset="0"/>
              </a:rPr>
              <a:t>幅图分别是谁看到的？把名字写在括号里。</a:t>
            </a:r>
            <a:endParaRPr lang="zh-CN" altLang="en-US" sz="3200" b="1">
              <a:latin typeface="Calibri" panose="020F0502020204030204" pitchFamily="34" charset="0"/>
            </a:endParaRPr>
          </a:p>
        </p:txBody>
      </p:sp>
      <p:pic>
        <p:nvPicPr>
          <p:cNvPr id="21507" name="图片 2" descr="QQ截图20150202084300.pn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23900" y="1050925"/>
            <a:ext cx="3416300" cy="2316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8" name="图片 3" descr="QQ截图20150202084310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295900" y="1114425"/>
            <a:ext cx="3271838" cy="2189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9" name="图片 4" descr="QQ截图20150202084322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84225" y="3829050"/>
            <a:ext cx="3219450" cy="2179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0" name="图片 5" descr="QQ截图20150202084329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410200" y="3852863"/>
            <a:ext cx="3271838" cy="2220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11" name="TextBox 6"/>
          <p:cNvSpPr txBox="1">
            <a:spLocks noChangeArrowheads="1"/>
          </p:cNvSpPr>
          <p:nvPr/>
        </p:nvSpPr>
        <p:spPr bwMode="auto">
          <a:xfrm>
            <a:off x="1428750" y="3367088"/>
            <a:ext cx="17145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>
                <a:latin typeface="Calibri" panose="020F0502020204030204" pitchFamily="34" charset="0"/>
              </a:rPr>
              <a:t>（         ）</a:t>
            </a:r>
            <a:endParaRPr lang="zh-CN" altLang="en-US" sz="3200" b="1">
              <a:latin typeface="Calibri" panose="020F0502020204030204" pitchFamily="34" charset="0"/>
            </a:endParaRPr>
          </a:p>
        </p:txBody>
      </p:sp>
      <p:sp>
        <p:nvSpPr>
          <p:cNvPr id="21512" name="TextBox 7"/>
          <p:cNvSpPr txBox="1">
            <a:spLocks noChangeArrowheads="1"/>
          </p:cNvSpPr>
          <p:nvPr/>
        </p:nvSpPr>
        <p:spPr bwMode="auto">
          <a:xfrm>
            <a:off x="6143625" y="3367088"/>
            <a:ext cx="17145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>
                <a:latin typeface="Calibri" panose="020F0502020204030204" pitchFamily="34" charset="0"/>
              </a:rPr>
              <a:t>（         ）</a:t>
            </a:r>
            <a:endParaRPr lang="zh-CN" altLang="en-US" sz="3200" b="1">
              <a:latin typeface="Calibri" panose="020F0502020204030204" pitchFamily="34" charset="0"/>
            </a:endParaRPr>
          </a:p>
        </p:txBody>
      </p:sp>
      <p:sp>
        <p:nvSpPr>
          <p:cNvPr id="21513" name="TextBox 8"/>
          <p:cNvSpPr txBox="1">
            <a:spLocks noChangeArrowheads="1"/>
          </p:cNvSpPr>
          <p:nvPr/>
        </p:nvSpPr>
        <p:spPr bwMode="auto">
          <a:xfrm>
            <a:off x="1500188" y="5924550"/>
            <a:ext cx="17145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>
                <a:latin typeface="Calibri" panose="020F0502020204030204" pitchFamily="34" charset="0"/>
              </a:rPr>
              <a:t>（         ）</a:t>
            </a:r>
            <a:endParaRPr lang="zh-CN" altLang="en-US" sz="3200" b="1">
              <a:latin typeface="Calibri" panose="020F0502020204030204" pitchFamily="34" charset="0"/>
            </a:endParaRPr>
          </a:p>
        </p:txBody>
      </p:sp>
      <p:sp>
        <p:nvSpPr>
          <p:cNvPr id="21514" name="TextBox 9"/>
          <p:cNvSpPr txBox="1">
            <a:spLocks noChangeArrowheads="1"/>
          </p:cNvSpPr>
          <p:nvPr/>
        </p:nvSpPr>
        <p:spPr bwMode="auto">
          <a:xfrm>
            <a:off x="6286500" y="5995988"/>
            <a:ext cx="17145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>
                <a:latin typeface="Calibri" panose="020F0502020204030204" pitchFamily="34" charset="0"/>
              </a:rPr>
              <a:t>（         ）</a:t>
            </a:r>
            <a:endParaRPr lang="zh-CN" altLang="en-US" sz="3200" b="1">
              <a:latin typeface="Calibri" panose="020F0502020204030204" pitchFamily="34" charset="0"/>
            </a:endParaRPr>
          </a:p>
        </p:txBody>
      </p:sp>
      <p:sp>
        <p:nvSpPr>
          <p:cNvPr id="21515" name="TextBox 10"/>
          <p:cNvSpPr txBox="1">
            <a:spLocks noChangeArrowheads="1"/>
          </p:cNvSpPr>
          <p:nvPr/>
        </p:nvSpPr>
        <p:spPr bwMode="auto">
          <a:xfrm>
            <a:off x="1785938" y="3354388"/>
            <a:ext cx="11430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FF0000"/>
                </a:solidFill>
                <a:latin typeface="Calibri" panose="020F0502020204030204" pitchFamily="34" charset="0"/>
              </a:rPr>
              <a:t>贝贝</a:t>
            </a:r>
            <a:endParaRPr lang="zh-CN" altLang="en-US" sz="3200" b="1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21516" name="TextBox 11"/>
          <p:cNvSpPr txBox="1">
            <a:spLocks noChangeArrowheads="1"/>
          </p:cNvSpPr>
          <p:nvPr/>
        </p:nvSpPr>
        <p:spPr bwMode="auto">
          <a:xfrm>
            <a:off x="6572250" y="3354388"/>
            <a:ext cx="11430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FF0000"/>
                </a:solidFill>
                <a:latin typeface="Calibri" panose="020F0502020204030204" pitchFamily="34" charset="0"/>
              </a:rPr>
              <a:t>哈利</a:t>
            </a:r>
            <a:endParaRPr lang="zh-CN" altLang="en-US" sz="3200" b="1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21517" name="TextBox 12"/>
          <p:cNvSpPr txBox="1">
            <a:spLocks noChangeArrowheads="1"/>
          </p:cNvSpPr>
          <p:nvPr/>
        </p:nvSpPr>
        <p:spPr bwMode="auto">
          <a:xfrm>
            <a:off x="1919288" y="5956300"/>
            <a:ext cx="11430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FF0000"/>
                </a:solidFill>
                <a:latin typeface="Calibri" panose="020F0502020204030204" pitchFamily="34" charset="0"/>
              </a:rPr>
              <a:t>毛毛</a:t>
            </a:r>
            <a:endParaRPr lang="zh-CN" altLang="en-US" sz="3200" b="1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21518" name="TextBox 13"/>
          <p:cNvSpPr txBox="1">
            <a:spLocks noChangeArrowheads="1"/>
          </p:cNvSpPr>
          <p:nvPr/>
        </p:nvSpPr>
        <p:spPr bwMode="auto">
          <a:xfrm>
            <a:off x="6715125" y="5995988"/>
            <a:ext cx="11430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FF0000"/>
                </a:solidFill>
                <a:latin typeface="Calibri" panose="020F0502020204030204" pitchFamily="34" charset="0"/>
              </a:rPr>
              <a:t>多多</a:t>
            </a:r>
            <a:endParaRPr lang="zh-CN" altLang="en-US" sz="3200" b="1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1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1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1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1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5" grpId="0"/>
      <p:bldP spid="21516" grpId="0"/>
      <p:bldP spid="21517" grpId="0"/>
      <p:bldP spid="2151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extBox 1"/>
          <p:cNvSpPr txBox="1">
            <a:spLocks noChangeArrowheads="1"/>
          </p:cNvSpPr>
          <p:nvPr/>
        </p:nvSpPr>
        <p:spPr bwMode="auto">
          <a:xfrm>
            <a:off x="381000" y="457200"/>
            <a:ext cx="420052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 dirty="0"/>
              <a:t>例</a:t>
            </a:r>
            <a:r>
              <a:rPr lang="en-US" altLang="zh-CN" sz="3200" b="1" dirty="0"/>
              <a:t>2</a:t>
            </a:r>
            <a:r>
              <a:rPr lang="zh-CN" altLang="en-US" sz="3200" b="1" dirty="0"/>
              <a:t>：画暖瓶和杯子。</a:t>
            </a:r>
            <a:endParaRPr lang="zh-CN" altLang="en-US" sz="3200" b="1" dirty="0"/>
          </a:p>
        </p:txBody>
      </p:sp>
      <p:pic>
        <p:nvPicPr>
          <p:cNvPr id="23555" name="图片 2" descr="QQ截图20150202085743.pn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804863" y="2149475"/>
            <a:ext cx="7508875" cy="3422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6" name="云形标注 3"/>
          <p:cNvSpPr>
            <a:spLocks noChangeArrowheads="1"/>
          </p:cNvSpPr>
          <p:nvPr/>
        </p:nvSpPr>
        <p:spPr bwMode="auto">
          <a:xfrm>
            <a:off x="571500" y="1095375"/>
            <a:ext cx="4214813" cy="785813"/>
          </a:xfrm>
          <a:prstGeom prst="cloudCallout">
            <a:avLst>
              <a:gd name="adj1" fmla="val -23389"/>
              <a:gd name="adj2" fmla="val 86273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92D050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chemeClr val="tx1"/>
                </a:solidFill>
                <a:round/>
              </a14:hiddenLine>
            </a:ext>
          </a:extLst>
        </p:spPr>
        <p:txBody>
          <a:bodyPr anchor="ctr"/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Calibri" panose="020F0502020204030204" pitchFamily="34" charset="0"/>
              </a:rPr>
              <a:t>杯子哪儿去啦？</a:t>
            </a:r>
            <a:endParaRPr lang="zh-CN" altLang="en-US" sz="2800" b="1" dirty="0">
              <a:latin typeface="Calibri" panose="020F0502020204030204" pitchFamily="34" charset="0"/>
            </a:endParaRPr>
          </a:p>
        </p:txBody>
      </p:sp>
      <p:sp>
        <p:nvSpPr>
          <p:cNvPr id="23557" name="云形标注 4"/>
          <p:cNvSpPr>
            <a:spLocks noChangeArrowheads="1"/>
          </p:cNvSpPr>
          <p:nvPr/>
        </p:nvSpPr>
        <p:spPr bwMode="auto">
          <a:xfrm>
            <a:off x="4291013" y="1443038"/>
            <a:ext cx="4214812" cy="785812"/>
          </a:xfrm>
          <a:prstGeom prst="cloudCallout">
            <a:avLst>
              <a:gd name="adj1" fmla="val 5301"/>
              <a:gd name="adj2" fmla="val 6000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92D050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chemeClr val="tx1"/>
                </a:solidFill>
                <a:round/>
              </a14:hiddenLine>
            </a:ext>
          </a:extLst>
        </p:spPr>
        <p:txBody>
          <a:bodyPr anchor="ctr"/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Calibri" panose="020F0502020204030204" pitchFamily="34" charset="0"/>
              </a:rPr>
              <a:t>暖瓶的把手呢？</a:t>
            </a:r>
            <a:endParaRPr lang="zh-CN" altLang="en-US" sz="2800" b="1" dirty="0">
              <a:latin typeface="Calibri" panose="020F0502020204030204" pitchFamily="34" charset="0"/>
            </a:endParaRPr>
          </a:p>
        </p:txBody>
      </p:sp>
      <p:sp>
        <p:nvSpPr>
          <p:cNvPr id="23558" name="TextBox 5"/>
          <p:cNvSpPr txBox="1">
            <a:spLocks noChangeArrowheads="1"/>
          </p:cNvSpPr>
          <p:nvPr/>
        </p:nvSpPr>
        <p:spPr bwMode="auto">
          <a:xfrm>
            <a:off x="290513" y="3148013"/>
            <a:ext cx="11430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/>
              <a:t>丫丫</a:t>
            </a:r>
            <a:endParaRPr lang="zh-CN" altLang="en-US" sz="2800" b="1"/>
          </a:p>
        </p:txBody>
      </p:sp>
      <p:sp>
        <p:nvSpPr>
          <p:cNvPr id="23559" name="TextBox 6"/>
          <p:cNvSpPr txBox="1">
            <a:spLocks noChangeArrowheads="1"/>
          </p:cNvSpPr>
          <p:nvPr/>
        </p:nvSpPr>
        <p:spPr bwMode="auto">
          <a:xfrm>
            <a:off x="4929188" y="4572000"/>
            <a:ext cx="11430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/>
              <a:t>亮亮</a:t>
            </a:r>
            <a:endParaRPr lang="zh-CN" altLang="en-US" sz="2800" b="1"/>
          </a:p>
        </p:txBody>
      </p:sp>
      <p:sp>
        <p:nvSpPr>
          <p:cNvPr id="23560" name="TextBox 7"/>
          <p:cNvSpPr txBox="1">
            <a:spLocks noChangeArrowheads="1"/>
          </p:cNvSpPr>
          <p:nvPr/>
        </p:nvSpPr>
        <p:spPr bwMode="auto">
          <a:xfrm>
            <a:off x="7424738" y="3076575"/>
            <a:ext cx="11430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/>
              <a:t>红红</a:t>
            </a:r>
            <a:endParaRPr lang="zh-CN" altLang="en-US" sz="2800" b="1"/>
          </a:p>
        </p:txBody>
      </p:sp>
      <p:grpSp>
        <p:nvGrpSpPr>
          <p:cNvPr id="2" name="组合 10"/>
          <p:cNvGrpSpPr/>
          <p:nvPr/>
        </p:nvGrpSpPr>
        <p:grpSpPr bwMode="auto">
          <a:xfrm>
            <a:off x="1422400" y="4786313"/>
            <a:ext cx="7699375" cy="1785937"/>
            <a:chOff x="1443648" y="4786322"/>
            <a:chExt cx="7700352" cy="1785950"/>
          </a:xfrm>
        </p:grpSpPr>
        <p:pic>
          <p:nvPicPr>
            <p:cNvPr id="23562" name="图片 8" descr="QQ截图20150202085754.png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7658343" y="4786322"/>
              <a:ext cx="1485657" cy="17859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" name="云形标注 9"/>
            <p:cNvSpPr/>
            <p:nvPr/>
          </p:nvSpPr>
          <p:spPr bwMode="auto">
            <a:xfrm>
              <a:off x="1443648" y="5357826"/>
              <a:ext cx="5842741" cy="1038233"/>
            </a:xfrm>
            <a:prstGeom prst="cloudCallout">
              <a:avLst>
                <a:gd name="adj1" fmla="val 55340"/>
                <a:gd name="adj2" fmla="val -23521"/>
              </a:avLst>
            </a:prstGeom>
            <a:solidFill>
              <a:schemeClr val="accent5">
                <a:lumMod val="90000"/>
              </a:schemeClr>
            </a:solidFill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b="1" dirty="0">
                  <a:solidFill>
                    <a:schemeClr val="tx1"/>
                  </a:solidFill>
                </a:rPr>
                <a:t>用自己的话描述他们各画出了什么样的画。</a:t>
              </a:r>
              <a:endParaRPr lang="zh-CN" altLang="en-US" sz="2800" b="1" dirty="0">
                <a:solidFill>
                  <a:schemeClr val="tx1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extBox 1"/>
          <p:cNvSpPr txBox="1">
            <a:spLocks noChangeArrowheads="1"/>
          </p:cNvSpPr>
          <p:nvPr/>
        </p:nvSpPr>
        <p:spPr bwMode="auto">
          <a:xfrm>
            <a:off x="142875" y="725488"/>
            <a:ext cx="8715375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下面</a:t>
            </a:r>
            <a:r>
              <a:rPr lang="en-US" altLang="zh-CN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en-US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幅图分别是谁画的？把名字写在括号里。</a:t>
            </a:r>
            <a:endParaRPr lang="zh-CN" altLang="en-US" sz="3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579" name="矩形 2"/>
          <p:cNvSpPr>
            <a:spLocks noChangeArrowheads="1"/>
          </p:cNvSpPr>
          <p:nvPr/>
        </p:nvSpPr>
        <p:spPr bwMode="auto">
          <a:xfrm>
            <a:off x="285750" y="1738313"/>
            <a:ext cx="2428875" cy="328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92D050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24580" name="图片 3" descr="QQ截图20150202085805.pn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71500" y="1881188"/>
            <a:ext cx="1685925" cy="293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81" name="矩形 4"/>
          <p:cNvSpPr>
            <a:spLocks noChangeArrowheads="1"/>
          </p:cNvSpPr>
          <p:nvPr/>
        </p:nvSpPr>
        <p:spPr bwMode="auto">
          <a:xfrm>
            <a:off x="3071813" y="1738313"/>
            <a:ext cx="2357437" cy="3214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92D050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4582" name="矩形 5"/>
          <p:cNvSpPr>
            <a:spLocks noChangeArrowheads="1"/>
          </p:cNvSpPr>
          <p:nvPr/>
        </p:nvSpPr>
        <p:spPr bwMode="auto">
          <a:xfrm>
            <a:off x="5715000" y="1738313"/>
            <a:ext cx="3143250" cy="3214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92D050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24583" name="图片 6" descr="QQ截图20150202085815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00438" y="1781175"/>
            <a:ext cx="1695450" cy="3171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4" name="图片 7" descr="QQ截图20150202085826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5000" y="1738313"/>
            <a:ext cx="3190875" cy="315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85" name="TextBox 6"/>
          <p:cNvSpPr txBox="1">
            <a:spLocks noChangeArrowheads="1"/>
          </p:cNvSpPr>
          <p:nvPr/>
        </p:nvSpPr>
        <p:spPr bwMode="auto">
          <a:xfrm>
            <a:off x="428625" y="5381625"/>
            <a:ext cx="17145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/>
              <a:t>（         ）</a:t>
            </a:r>
            <a:endParaRPr lang="zh-CN" altLang="en-US" sz="3200" b="1"/>
          </a:p>
        </p:txBody>
      </p:sp>
      <p:sp>
        <p:nvSpPr>
          <p:cNvPr id="24586" name="TextBox 6"/>
          <p:cNvSpPr txBox="1">
            <a:spLocks noChangeArrowheads="1"/>
          </p:cNvSpPr>
          <p:nvPr/>
        </p:nvSpPr>
        <p:spPr bwMode="auto">
          <a:xfrm>
            <a:off x="3429000" y="5381625"/>
            <a:ext cx="17145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/>
              <a:t>（         ）</a:t>
            </a:r>
            <a:endParaRPr lang="zh-CN" altLang="en-US" sz="3200" b="1"/>
          </a:p>
        </p:txBody>
      </p:sp>
      <p:sp>
        <p:nvSpPr>
          <p:cNvPr id="24587" name="TextBox 6"/>
          <p:cNvSpPr txBox="1">
            <a:spLocks noChangeArrowheads="1"/>
          </p:cNvSpPr>
          <p:nvPr/>
        </p:nvSpPr>
        <p:spPr bwMode="auto">
          <a:xfrm>
            <a:off x="6429375" y="5381625"/>
            <a:ext cx="17145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/>
              <a:t>（         ）</a:t>
            </a:r>
            <a:endParaRPr lang="zh-CN" altLang="en-US" sz="3200" b="1"/>
          </a:p>
        </p:txBody>
      </p:sp>
      <p:sp>
        <p:nvSpPr>
          <p:cNvPr id="24588" name="TextBox 11"/>
          <p:cNvSpPr txBox="1">
            <a:spLocks noChangeArrowheads="1"/>
          </p:cNvSpPr>
          <p:nvPr/>
        </p:nvSpPr>
        <p:spPr bwMode="auto">
          <a:xfrm>
            <a:off x="857250" y="5381625"/>
            <a:ext cx="11430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FF0000"/>
                </a:solidFill>
              </a:rPr>
              <a:t>丫丫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  <p:sp>
        <p:nvSpPr>
          <p:cNvPr id="24589" name="TextBox 12"/>
          <p:cNvSpPr txBox="1">
            <a:spLocks noChangeArrowheads="1"/>
          </p:cNvSpPr>
          <p:nvPr/>
        </p:nvSpPr>
        <p:spPr bwMode="auto">
          <a:xfrm>
            <a:off x="3857625" y="5381625"/>
            <a:ext cx="11430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FF0000"/>
                </a:solidFill>
              </a:rPr>
              <a:t>红红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  <p:sp>
        <p:nvSpPr>
          <p:cNvPr id="24590" name="TextBox 13"/>
          <p:cNvSpPr txBox="1">
            <a:spLocks noChangeArrowheads="1"/>
          </p:cNvSpPr>
          <p:nvPr/>
        </p:nvSpPr>
        <p:spPr bwMode="auto">
          <a:xfrm>
            <a:off x="6858000" y="5381625"/>
            <a:ext cx="11430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FF0000"/>
                </a:solidFill>
              </a:rPr>
              <a:t>亮亮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45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45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45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8" grpId="0"/>
      <p:bldP spid="24589" grpId="0"/>
      <p:bldP spid="2459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602" name="组合 4"/>
          <p:cNvGrpSpPr/>
          <p:nvPr/>
        </p:nvGrpSpPr>
        <p:grpSpPr bwMode="auto">
          <a:xfrm>
            <a:off x="285750" y="785813"/>
            <a:ext cx="8299450" cy="1643062"/>
            <a:chOff x="285720" y="785794"/>
            <a:chExt cx="8299489" cy="1643074"/>
          </a:xfrm>
        </p:grpSpPr>
        <p:pic>
          <p:nvPicPr>
            <p:cNvPr id="25603" name="图片 2" descr="QQ截图20150202084241.png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285720" y="785794"/>
              <a:ext cx="1915174" cy="16430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" name="云形标注 3"/>
            <p:cNvSpPr/>
            <p:nvPr/>
          </p:nvSpPr>
          <p:spPr bwMode="auto">
            <a:xfrm>
              <a:off x="2143104" y="847706"/>
              <a:ext cx="6442105" cy="1152533"/>
            </a:xfrm>
            <a:prstGeom prst="cloudCallout">
              <a:avLst>
                <a:gd name="adj1" fmla="val -54767"/>
                <a:gd name="adj2" fmla="val 359"/>
              </a:avLst>
            </a:prstGeom>
            <a:solidFill>
              <a:schemeClr val="accent5">
                <a:lumMod val="90000"/>
              </a:schemeClr>
            </a:solidFill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b="1" dirty="0">
                  <a:solidFill>
                    <a:schemeClr val="tx1"/>
                  </a:solidFill>
                </a:rPr>
                <a:t>从后面和上面看，会看到什么形状？试着画一画。</a:t>
              </a:r>
              <a:endParaRPr lang="zh-CN" altLang="en-US" sz="2800" b="1" dirty="0">
                <a:solidFill>
                  <a:schemeClr val="tx1"/>
                </a:solidFill>
              </a:endParaRPr>
            </a:p>
          </p:txBody>
        </p:sp>
      </p:grpSp>
      <p:sp>
        <p:nvSpPr>
          <p:cNvPr id="25605" name="矩形 5"/>
          <p:cNvSpPr>
            <a:spLocks noChangeArrowheads="1"/>
          </p:cNvSpPr>
          <p:nvPr/>
        </p:nvSpPr>
        <p:spPr bwMode="auto">
          <a:xfrm>
            <a:off x="500063" y="2714625"/>
            <a:ext cx="3357562" cy="3071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chemeClr val="tx1"/>
                </a:solidFill>
                <a:rou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5606" name="矩形 6"/>
          <p:cNvSpPr>
            <a:spLocks noChangeArrowheads="1"/>
          </p:cNvSpPr>
          <p:nvPr/>
        </p:nvSpPr>
        <p:spPr bwMode="auto">
          <a:xfrm>
            <a:off x="5143500" y="2857500"/>
            <a:ext cx="3357563" cy="2928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chemeClr val="tx1"/>
                </a:solidFill>
                <a:rou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5607" name="TextBox 7"/>
          <p:cNvSpPr txBox="1">
            <a:spLocks noChangeArrowheads="1"/>
          </p:cNvSpPr>
          <p:nvPr/>
        </p:nvSpPr>
        <p:spPr bwMode="auto">
          <a:xfrm>
            <a:off x="1500188" y="5857875"/>
            <a:ext cx="11430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后面</a:t>
            </a:r>
            <a:endParaRPr lang="zh-CN" altLang="en-US" sz="3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608" name="TextBox 8"/>
          <p:cNvSpPr txBox="1">
            <a:spLocks noChangeArrowheads="1"/>
          </p:cNvSpPr>
          <p:nvPr/>
        </p:nvSpPr>
        <p:spPr bwMode="auto">
          <a:xfrm>
            <a:off x="6500813" y="5857875"/>
            <a:ext cx="11430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上面</a:t>
            </a:r>
            <a:endParaRPr lang="zh-CN" altLang="en-US" sz="3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图片 10" descr="QQ截图20150202085826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4838" y="2601913"/>
            <a:ext cx="3190875" cy="315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" name="组合 4"/>
          <p:cNvGrpSpPr/>
          <p:nvPr/>
        </p:nvGrpSpPr>
        <p:grpSpPr bwMode="auto">
          <a:xfrm>
            <a:off x="5357813" y="3600450"/>
            <a:ext cx="2714625" cy="1241425"/>
            <a:chOff x="5357813" y="3599672"/>
            <a:chExt cx="2714625" cy="1241885"/>
          </a:xfrm>
        </p:grpSpPr>
        <p:grpSp>
          <p:nvGrpSpPr>
            <p:cNvPr id="25611" name="组合 18"/>
            <p:cNvGrpSpPr/>
            <p:nvPr/>
          </p:nvGrpSpPr>
          <p:grpSpPr bwMode="auto">
            <a:xfrm>
              <a:off x="5357813" y="3643313"/>
              <a:ext cx="2714625" cy="1152525"/>
              <a:chOff x="5357818" y="3643314"/>
              <a:chExt cx="2714644" cy="1152532"/>
            </a:xfrm>
          </p:grpSpPr>
          <p:grpSp>
            <p:nvGrpSpPr>
              <p:cNvPr id="25612" name="组合 17"/>
              <p:cNvGrpSpPr/>
              <p:nvPr/>
            </p:nvGrpSpPr>
            <p:grpSpPr bwMode="auto">
              <a:xfrm>
                <a:off x="5357818" y="3643314"/>
                <a:ext cx="2714644" cy="1152532"/>
                <a:chOff x="5357818" y="3643314"/>
                <a:chExt cx="2714644" cy="1152532"/>
              </a:xfrm>
            </p:grpSpPr>
            <p:grpSp>
              <p:nvGrpSpPr>
                <p:cNvPr id="25613" name="组合 13"/>
                <p:cNvGrpSpPr/>
                <p:nvPr/>
              </p:nvGrpSpPr>
              <p:grpSpPr bwMode="auto">
                <a:xfrm>
                  <a:off x="5929322" y="3643314"/>
                  <a:ext cx="1214446" cy="1152532"/>
                  <a:chOff x="6072198" y="3143248"/>
                  <a:chExt cx="1214446" cy="1152532"/>
                </a:xfrm>
              </p:grpSpPr>
              <p:sp>
                <p:nvSpPr>
                  <p:cNvPr id="13" name="椭圆 12"/>
                  <p:cNvSpPr/>
                  <p:nvPr/>
                </p:nvSpPr>
                <p:spPr>
                  <a:xfrm>
                    <a:off x="6072198" y="3142486"/>
                    <a:ext cx="1214445" cy="1152959"/>
                  </a:xfrm>
                  <a:prstGeom prst="ellipse">
                    <a:avLst/>
                  </a:prstGeom>
                  <a:solidFill>
                    <a:schemeClr val="tx2">
                      <a:lumMod val="40000"/>
                      <a:lumOff val="60000"/>
                    </a:schemeClr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zh-CN" altLang="en-US"/>
                  </a:p>
                </p:txBody>
              </p:sp>
              <p:sp>
                <p:nvSpPr>
                  <p:cNvPr id="12" name="椭圆 11"/>
                  <p:cNvSpPr/>
                  <p:nvPr/>
                </p:nvSpPr>
                <p:spPr>
                  <a:xfrm>
                    <a:off x="6357950" y="3356878"/>
                    <a:ext cx="642941" cy="64318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zh-CN" altLang="en-US"/>
                  </a:p>
                </p:txBody>
              </p:sp>
            </p:grpSp>
            <p:sp>
              <p:nvSpPr>
                <p:cNvPr id="15" name="矩形 14"/>
                <p:cNvSpPr/>
                <p:nvPr/>
              </p:nvSpPr>
              <p:spPr>
                <a:xfrm>
                  <a:off x="5357818" y="4142802"/>
                  <a:ext cx="571504" cy="214394"/>
                </a:xfrm>
                <a:prstGeom prst="rec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/>
                </a:p>
              </p:txBody>
            </p:sp>
            <p:sp>
              <p:nvSpPr>
                <p:cNvPr id="16" name="椭圆 15"/>
                <p:cNvSpPr/>
                <p:nvPr/>
              </p:nvSpPr>
              <p:spPr>
                <a:xfrm>
                  <a:off x="7429519" y="3928409"/>
                  <a:ext cx="642943" cy="643179"/>
                </a:xfrm>
                <a:prstGeom prst="ellips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/>
                </a:p>
              </p:txBody>
            </p:sp>
          </p:grpSp>
          <p:sp>
            <p:nvSpPr>
              <p:cNvPr id="17" name="椭圆 16"/>
              <p:cNvSpPr/>
              <p:nvPr/>
            </p:nvSpPr>
            <p:spPr>
              <a:xfrm>
                <a:off x="7500958" y="3999873"/>
                <a:ext cx="500065" cy="500251"/>
              </a:xfrm>
              <a:prstGeom prst="ellipse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</p:grpSp>
        <p:sp>
          <p:nvSpPr>
            <p:cNvPr id="2" name="矩形 1"/>
            <p:cNvSpPr/>
            <p:nvPr/>
          </p:nvSpPr>
          <p:spPr>
            <a:xfrm flipH="1">
              <a:off x="7169150" y="3642551"/>
              <a:ext cx="46038" cy="1157716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 flipH="1">
              <a:off x="6535738" y="4795503"/>
              <a:ext cx="693737" cy="4605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flipH="1">
              <a:off x="6535738" y="3599672"/>
              <a:ext cx="693737" cy="46055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ext Box 22"/>
          <p:cNvSpPr txBox="1">
            <a:spLocks noChangeArrowheads="1"/>
          </p:cNvSpPr>
          <p:nvPr/>
        </p:nvSpPr>
        <p:spPr bwMode="auto">
          <a:xfrm>
            <a:off x="457200" y="533400"/>
            <a:ext cx="4267200" cy="234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chemeClr val="accent2"/>
                </a:solidFill>
              </a:rPr>
              <a:t>练一练</a:t>
            </a:r>
            <a:endParaRPr lang="zh-CN" altLang="en-US" sz="3600" b="1" dirty="0">
              <a:solidFill>
                <a:schemeClr val="accent2"/>
              </a:solidFill>
            </a:endParaRPr>
          </a:p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200" b="1" dirty="0"/>
              <a:t>1.</a:t>
            </a:r>
            <a:r>
              <a:rPr lang="zh-CN" altLang="en-US" sz="3200" b="1" dirty="0"/>
              <a:t>判断下面四幅图分别是从右边的蒙古包的哪个方向拍摄的。</a:t>
            </a:r>
            <a:endParaRPr lang="zh-CN" altLang="en-US" sz="3200" b="1" dirty="0"/>
          </a:p>
        </p:txBody>
      </p:sp>
      <p:pic>
        <p:nvPicPr>
          <p:cNvPr id="26627" name="Picture 23" descr="例二练一练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257800" y="541338"/>
            <a:ext cx="3267075" cy="2368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28" name="Picture 24" descr="例二练一练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371600" y="2971800"/>
            <a:ext cx="6172200" cy="3513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29" name="Text Box 25"/>
          <p:cNvSpPr txBox="1">
            <a:spLocks noChangeArrowheads="1"/>
          </p:cNvSpPr>
          <p:nvPr/>
        </p:nvSpPr>
        <p:spPr bwMode="auto">
          <a:xfrm>
            <a:off x="2514600" y="4343400"/>
            <a:ext cx="5334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FF3300"/>
                </a:solidFill>
              </a:rPr>
              <a:t>前</a:t>
            </a:r>
            <a:endParaRPr lang="zh-CN" altLang="en-US" sz="3200" b="1">
              <a:solidFill>
                <a:srgbClr val="FF3300"/>
              </a:solidFill>
            </a:endParaRPr>
          </a:p>
        </p:txBody>
      </p:sp>
      <p:sp>
        <p:nvSpPr>
          <p:cNvPr id="26630" name="Text Box 26"/>
          <p:cNvSpPr txBox="1">
            <a:spLocks noChangeArrowheads="1"/>
          </p:cNvSpPr>
          <p:nvPr/>
        </p:nvSpPr>
        <p:spPr bwMode="auto">
          <a:xfrm>
            <a:off x="5867400" y="4343400"/>
            <a:ext cx="6096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FF3300"/>
                </a:solidFill>
              </a:rPr>
              <a:t>后</a:t>
            </a:r>
            <a:endParaRPr lang="zh-CN" altLang="en-US" sz="3200" b="1">
              <a:solidFill>
                <a:srgbClr val="FF3300"/>
              </a:solidFill>
            </a:endParaRPr>
          </a:p>
        </p:txBody>
      </p:sp>
      <p:sp>
        <p:nvSpPr>
          <p:cNvPr id="26631" name="Text Box 27"/>
          <p:cNvSpPr txBox="1">
            <a:spLocks noChangeArrowheads="1"/>
          </p:cNvSpPr>
          <p:nvPr/>
        </p:nvSpPr>
        <p:spPr bwMode="auto">
          <a:xfrm>
            <a:off x="2438400" y="6140450"/>
            <a:ext cx="6858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rgbClr val="FF3300"/>
                </a:solidFill>
              </a:rPr>
              <a:t>左</a:t>
            </a:r>
            <a:endParaRPr lang="zh-CN" altLang="en-US" sz="3600" b="1">
              <a:solidFill>
                <a:srgbClr val="FF3300"/>
              </a:solidFill>
            </a:endParaRPr>
          </a:p>
        </p:txBody>
      </p:sp>
      <p:sp>
        <p:nvSpPr>
          <p:cNvPr id="26632" name="Text Box 28"/>
          <p:cNvSpPr txBox="1">
            <a:spLocks noChangeArrowheads="1"/>
          </p:cNvSpPr>
          <p:nvPr/>
        </p:nvSpPr>
        <p:spPr bwMode="auto">
          <a:xfrm>
            <a:off x="5791200" y="6140450"/>
            <a:ext cx="7620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rgbClr val="FF3300"/>
                </a:solidFill>
              </a:rPr>
              <a:t>右</a:t>
            </a:r>
            <a:endParaRPr lang="zh-CN" altLang="en-US" sz="3600" b="1">
              <a:solidFill>
                <a:srgbClr val="FF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66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6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66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66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9" grpId="0"/>
      <p:bldP spid="26630" grpId="0"/>
      <p:bldP spid="26631" grpId="0"/>
      <p:bldP spid="26632" grpId="0"/>
    </p:bldLst>
  </p:timing>
</p:sld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1829</Words>
  <Application>WPS 演示</Application>
  <PresentationFormat>全屏显示(4:3)</PresentationFormat>
  <Paragraphs>156</Paragraphs>
  <Slides>19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3" baseType="lpstr">
      <vt:lpstr>Arial</vt:lpstr>
      <vt:lpstr>宋体</vt:lpstr>
      <vt:lpstr>Wingdings</vt:lpstr>
      <vt:lpstr>Calibri</vt:lpstr>
      <vt:lpstr>Calibri</vt:lpstr>
      <vt:lpstr>黑体</vt:lpstr>
      <vt:lpstr>微软雅黑</vt:lpstr>
      <vt:lpstr>Times New Roman</vt:lpstr>
      <vt:lpstr>Arial Unicode MS</vt:lpstr>
      <vt:lpstr>方正书宋简体</vt:lpstr>
      <vt:lpstr>楷体_GB2312</vt:lpstr>
      <vt:lpstr>Arial</vt:lpstr>
      <vt:lpstr>新宋体</vt:lpstr>
      <vt:lpstr>第一PPT模板网-WWW.1PPT.COM</vt:lpstr>
      <vt:lpstr>PowerPoint 演示文稿</vt:lpstr>
      <vt:lpstr>PowerPoint 演示文稿</vt:lpstr>
      <vt:lpstr>教学目标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从它的正面、侧面、上面分别看到的是哪一幅图形？ </vt:lpstr>
      <vt:lpstr>探究结果</vt:lpstr>
      <vt:lpstr>拓展延伸</vt:lpstr>
      <vt:lpstr>课后作业</vt:lpstr>
    </vt:vector>
  </TitlesOfParts>
  <Company>China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mayn</cp:lastModifiedBy>
  <cp:revision>6</cp:revision>
  <dcterms:created xsi:type="dcterms:W3CDTF">2017-01-21T06:37:00Z</dcterms:created>
  <dcterms:modified xsi:type="dcterms:W3CDTF">2019-09-12T01:14:04Z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2052-11.1.0.9069</vt:lpwstr>
  </property>
</Properties>
</file>