
<file path=[Content_Types].xml><?xml version="1.0" encoding="utf-8"?>
<Types xmlns="http://schemas.openxmlformats.org/package/2006/content-types">
  <Default Extension="wav" ContentType="audio/x-wav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EDD5A23-21FD-4B8E-9BEE-C4F4FEFBF336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A65F50B-3F37-45B4-A0E9-43C70640B3BC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198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F709740-4CEE-419B-A048-FDB5ADF0BD16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71D5B43-F9E9-443A-BBAA-0D342BD28ACD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403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46F6817-FF6C-47C0-A88F-A11A671510F5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5731B6D-1AD7-4493-8466-57560ADD04D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608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1022FA6-3D50-4DAC-8334-ACE34208A08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537950D-561C-4BB7-9812-77089FAFC081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A044ECA-1932-47BE-88A2-E038860E371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5FA37E2-7F47-4D5D-9A41-86CA8542C94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017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73C1AB4-4410-44A7-8BB0-C48F65D2F2BC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AC56DF7-56CF-4FDB-8B36-D1411E2DBF3E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379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F6FD758-CDC7-4785-B05D-EF9B00B9438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222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AF3C804-6E51-4E17-8220-8FCC1B81BAFB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5214A67-D201-4715-9440-5A11A27A80CB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427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1A41781-29B8-4FF4-8666-221179E1AEA7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B163B4E-8377-4CC3-BA6B-87F10A9C895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B2FE4F-9A94-4301-960C-BD65C71EA5E0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8508B0B-DBBF-401E-828A-41205FE7422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A2B4A78-7BF9-4940-90C7-7107950A1074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789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052558-C7B3-4FF3-86C4-551A6C1D640B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2D66611-2D9C-4C4B-A727-48684364C132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993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dirty="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96A0D33-B2C2-4425-BF26-68DA3D9E0463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1" descr="1"/>
          <p:cNvPicPr>
            <a:picLocks noChangeAspect="1" noChangeArrowheads="1" noCrop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3551" y="1676400"/>
            <a:ext cx="6324600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135188" y="1281113"/>
            <a:ext cx="81375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  <a:latin typeface="Tahoma" panose="020B0604030504040204" pitchFamily="34" charset="0"/>
              </a:rPr>
              <a:t>★  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杠杆两端有两只可调节的螺母，能起什么作用</a:t>
            </a:r>
            <a:r>
              <a:rPr kumimoji="1" lang="en-US" altLang="zh-CN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kumimoji="1"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949450" y="2649538"/>
            <a:ext cx="82502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 dirty="0">
                <a:solidFill>
                  <a:srgbClr val="0000FF"/>
                </a:solidFill>
              </a:rPr>
              <a:t>※</a:t>
            </a:r>
            <a:r>
              <a:rPr kumimoji="1" lang="en-US" altLang="zh-CN" sz="3200" b="1" dirty="0">
                <a:solidFill>
                  <a:srgbClr val="0000FF"/>
                </a:solidFill>
                <a:latin typeface="Tahoma" panose="020B0604030504040204" pitchFamily="34" charset="0"/>
              </a:rPr>
              <a:t> </a:t>
            </a:r>
            <a:r>
              <a:rPr kumimoji="1" lang="zh-CN" altLang="en-US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为什么要求杠杆静止时，在水平位置呢</a:t>
            </a:r>
            <a:r>
              <a:rPr kumimoji="1" lang="en-US" altLang="zh-CN" sz="3200" b="1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kumimoji="1" lang="en-US" altLang="zh-CN" sz="3200" b="1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792538" y="3716338"/>
            <a:ext cx="547211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dirty="0">
                <a:solidFill>
                  <a:srgbClr val="0000FF"/>
                </a:solidFill>
                <a:latin typeface="Tahoma" panose="020B0604030504040204" pitchFamily="34" charset="0"/>
              </a:rPr>
              <a:t>★</a:t>
            </a:r>
            <a:r>
              <a:rPr kumimoji="1"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华文新魏" pitchFamily="2" charset="-122"/>
              </a:rPr>
              <a:t>作用</a:t>
            </a:r>
            <a:r>
              <a:rPr kumimoji="1" lang="en-US" altLang="zh-CN" sz="2800" b="1" dirty="0">
                <a:solidFill>
                  <a:srgbClr val="FF0000"/>
                </a:solidFill>
                <a:latin typeface="Tahoma" panose="020B0604030504040204" pitchFamily="34" charset="0"/>
                <a:ea typeface="华文新魏" pitchFamily="2" charset="-122"/>
              </a:rPr>
              <a:t>:</a:t>
            </a:r>
            <a:r>
              <a:rPr kumimoji="1"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华文新魏" pitchFamily="2" charset="-122"/>
              </a:rPr>
              <a:t>实验前调节杠杆在水平位置平衡</a:t>
            </a:r>
            <a:endParaRPr kumimoji="1" lang="zh-CN" altLang="en-US" sz="2800" b="1" dirty="0">
              <a:solidFill>
                <a:srgbClr val="FF0000"/>
              </a:solidFill>
              <a:latin typeface="Tahoma" panose="020B0604030504040204" pitchFamily="34" charset="0"/>
              <a:ea typeface="华文新魏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663950" y="4735513"/>
            <a:ext cx="482854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 dirty="0">
                <a:solidFill>
                  <a:srgbClr val="0000FF"/>
                </a:solidFill>
                <a:latin typeface="Tahoma" panose="020B0604030504040204" pitchFamily="34" charset="0"/>
              </a:rPr>
              <a:t>※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因为这样力臂的数值在杠杆</a:t>
            </a:r>
            <a:endParaRPr kumimoji="1"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kumimoji="1"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上就能直接读出或量出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kumimoji="1" lang="zh-CN" altLang="en-US" sz="2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75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Group 2"/>
          <p:cNvGraphicFramePr>
            <a:graphicFrameLocks noGrp="1"/>
          </p:cNvGraphicFramePr>
          <p:nvPr/>
        </p:nvGraphicFramePr>
        <p:xfrm>
          <a:off x="1631950" y="2271713"/>
          <a:ext cx="8929370" cy="2804795"/>
        </p:xfrm>
        <a:graphic>
          <a:graphicData uri="http://schemas.openxmlformats.org/drawingml/2006/table">
            <a:tbl>
              <a:tblPr/>
              <a:tblGrid>
                <a:gridCol w="1008380"/>
                <a:gridCol w="1295400"/>
                <a:gridCol w="1512570"/>
                <a:gridCol w="1223645"/>
                <a:gridCol w="1184275"/>
                <a:gridCol w="1480820"/>
                <a:gridCol w="1224280"/>
              </a:tblGrid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实验次数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动力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3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/N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动力臂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</a:t>
                      </a:r>
                      <a:r>
                        <a:rPr kumimoji="0" lang="en-US" altLang="zh-CN" sz="3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/cm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阻力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altLang="zh-CN" sz="3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/N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阻力臂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</a:t>
                      </a:r>
                      <a:r>
                        <a:rPr kumimoji="0" lang="en-US" altLang="zh-CN" sz="32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/cm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en-US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1" marB="45701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04" name="Text Box 44"/>
          <p:cNvSpPr txBox="1">
            <a:spLocks noChangeArrowheads="1"/>
          </p:cNvSpPr>
          <p:nvPr/>
        </p:nvSpPr>
        <p:spPr bwMode="auto">
          <a:xfrm>
            <a:off x="6167438" y="381000"/>
            <a:ext cx="4246880" cy="706755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实验数据表格设计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2333" name="Rectangle 45"/>
          <p:cNvSpPr>
            <a:spLocks noChangeArrowheads="1"/>
          </p:cNvSpPr>
          <p:nvPr/>
        </p:nvSpPr>
        <p:spPr bwMode="auto">
          <a:xfrm>
            <a:off x="5446713" y="2420938"/>
            <a:ext cx="12255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339933"/>
                </a:solidFill>
                <a:latin typeface="Times New Roman" panose="02020603050405020304" pitchFamily="18" charset="0"/>
              </a:rPr>
              <a:t>F</a:t>
            </a:r>
            <a:r>
              <a:rPr kumimoji="1" lang="en-US" altLang="zh-CN" sz="3200" b="1" baseline="-25000">
                <a:solidFill>
                  <a:srgbClr val="339933"/>
                </a:solidFill>
                <a:latin typeface="Times New Roman" panose="02020603050405020304" pitchFamily="18" charset="0"/>
              </a:rPr>
              <a:t>1</a:t>
            </a:r>
            <a:r>
              <a:rPr kumimoji="1" lang="en-US" altLang="zh-CN" sz="3200" b="1">
                <a:solidFill>
                  <a:srgbClr val="339933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L</a:t>
            </a:r>
            <a:r>
              <a:rPr kumimoji="1" lang="en-US" altLang="zh-CN" sz="3200" b="1" baseline="-25000">
                <a:solidFill>
                  <a:srgbClr val="339933"/>
                </a:solidFill>
                <a:latin typeface="Times New Roman" panose="02020603050405020304" pitchFamily="18" charset="0"/>
              </a:rPr>
              <a:t>1</a:t>
            </a:r>
            <a:endParaRPr kumimoji="1" lang="en-US" altLang="zh-CN" sz="3200" b="1" baseline="-25000">
              <a:solidFill>
                <a:srgbClr val="3399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34" name="Rectangle 46"/>
          <p:cNvSpPr>
            <a:spLocks noChangeArrowheads="1"/>
          </p:cNvSpPr>
          <p:nvPr/>
        </p:nvSpPr>
        <p:spPr bwMode="auto">
          <a:xfrm>
            <a:off x="9334500" y="2420938"/>
            <a:ext cx="1514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339933"/>
                </a:solidFill>
                <a:latin typeface="Times New Roman" panose="02020603050405020304" pitchFamily="18" charset="0"/>
              </a:rPr>
              <a:t>F</a:t>
            </a:r>
            <a:r>
              <a:rPr kumimoji="1" lang="en-US" altLang="zh-CN" sz="3200" b="1" baseline="-25000">
                <a:solidFill>
                  <a:srgbClr val="339933"/>
                </a:solidFill>
                <a:latin typeface="Times New Roman" panose="02020603050405020304" pitchFamily="18" charset="0"/>
              </a:rPr>
              <a:t>2</a:t>
            </a:r>
            <a:r>
              <a:rPr kumimoji="1" lang="en-US" altLang="zh-CN" sz="3200" b="1">
                <a:solidFill>
                  <a:srgbClr val="339933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L</a:t>
            </a:r>
            <a:r>
              <a:rPr kumimoji="1" lang="en-US" altLang="zh-CN" sz="3200" b="1" baseline="-25000">
                <a:solidFill>
                  <a:srgbClr val="339933"/>
                </a:solidFill>
                <a:latin typeface="Times New Roman" panose="02020603050405020304" pitchFamily="18" charset="0"/>
              </a:rPr>
              <a:t>2</a:t>
            </a:r>
            <a:endParaRPr kumimoji="1" lang="en-US" altLang="zh-CN" sz="3200" b="1" baseline="-25000">
              <a:solidFill>
                <a:srgbClr val="3399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1430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杠杆平衡条件：</a:t>
            </a:r>
            <a:endParaRPr lang="zh-CN" altLang="en-US" dirty="0" smtClean="0"/>
          </a:p>
          <a:p>
            <a:pPr eaLnBrk="1" hangingPunct="1">
              <a:buFontTx/>
              <a:buNone/>
            </a:pPr>
            <a:r>
              <a:rPr lang="zh-CN" altLang="en-US" dirty="0" smtClean="0"/>
              <a:t>       动力</a:t>
            </a:r>
            <a:r>
              <a:rPr lang="en-US" altLang="zh-CN" dirty="0" smtClean="0"/>
              <a:t>×</a:t>
            </a:r>
            <a:r>
              <a:rPr lang="zh-CN" altLang="en-US" dirty="0" smtClean="0"/>
              <a:t>动力臂＝阻力</a:t>
            </a:r>
            <a:r>
              <a:rPr lang="en-US" altLang="zh-CN" dirty="0" smtClean="0"/>
              <a:t>×</a:t>
            </a:r>
            <a:r>
              <a:rPr lang="zh-CN" altLang="en-US" dirty="0" smtClean="0"/>
              <a:t>阻力臂</a:t>
            </a:r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r>
              <a:rPr lang="zh-CN" altLang="en-US" dirty="0" smtClean="0"/>
              <a:t>杠杆的三种类型</a:t>
            </a:r>
            <a:endParaRPr lang="zh-CN" altLang="en-US" dirty="0" smtClean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3792538" y="2351088"/>
            <a:ext cx="3586480" cy="101473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6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F</a:t>
            </a:r>
            <a:r>
              <a:rPr kumimoji="1" lang="en-US" altLang="zh-CN" sz="6000" baseline="-25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kumimoji="1" lang="en-US" altLang="zh-CN" sz="6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·</a:t>
            </a:r>
            <a:r>
              <a:rPr kumimoji="1" lang="en-US" altLang="zh-CN" sz="6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L</a:t>
            </a:r>
            <a:r>
              <a:rPr kumimoji="1" lang="en-US" altLang="zh-CN" sz="6000" baseline="-25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kumimoji="1" lang="en-US" altLang="zh-CN" sz="6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=F</a:t>
            </a:r>
            <a:r>
              <a:rPr kumimoji="1" lang="en-US" altLang="zh-CN" sz="6000" baseline="-25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kumimoji="1" lang="en-US" altLang="zh-CN" sz="6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·</a:t>
            </a:r>
            <a:r>
              <a:rPr kumimoji="1" lang="en-US" altLang="zh-CN" sz="6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L</a:t>
            </a:r>
            <a:r>
              <a:rPr kumimoji="1" lang="en-US" altLang="zh-CN" sz="6000" baseline="-25000">
                <a:solidFill>
                  <a:srgbClr val="FE210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endParaRPr kumimoji="1" lang="en-US" altLang="zh-CN" sz="6000" baseline="-25000">
              <a:solidFill>
                <a:srgbClr val="FE210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Group 2"/>
          <p:cNvGraphicFramePr>
            <a:graphicFrameLocks noGrp="1"/>
          </p:cNvGraphicFramePr>
          <p:nvPr/>
        </p:nvGraphicFramePr>
        <p:xfrm>
          <a:off x="1600200" y="685800"/>
          <a:ext cx="9067800" cy="5486400"/>
        </p:xfrm>
        <a:graphic>
          <a:graphicData uri="http://schemas.openxmlformats.org/drawingml/2006/table">
            <a:tbl>
              <a:tblPr/>
              <a:tblGrid>
                <a:gridCol w="1752600"/>
                <a:gridCol w="1965325"/>
                <a:gridCol w="1920875"/>
                <a:gridCol w="1828800"/>
                <a:gridCol w="1600200"/>
              </a:tblGrid>
              <a:tr h="50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杠杆类型</a:t>
                      </a:r>
                      <a:endParaRPr kumimoji="0" lang="zh-CN" altLang="en-US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99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杠杆特点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杠杆优点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杠杆缺点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应用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33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1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省力杠杆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费力杠杆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等臂杠杆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3470275" y="1227137"/>
            <a:ext cx="19050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L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&gt;L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kumimoji="1" lang="en-US" altLang="zh-CN" sz="2400" b="1" baseline="-250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&lt;F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kumimoji="1" lang="en-US" altLang="zh-CN" sz="2400" b="1" baseline="-250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动力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&lt;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阻力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kumimoji="1"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7442" name="Group 34"/>
          <p:cNvGraphicFramePr>
            <a:graphicFrameLocks noGrp="1"/>
          </p:cNvGraphicFramePr>
          <p:nvPr/>
        </p:nvGraphicFramePr>
        <p:xfrm>
          <a:off x="5303838" y="974725"/>
          <a:ext cx="3749675" cy="4493895"/>
        </p:xfrm>
        <a:graphic>
          <a:graphicData uri="http://schemas.openxmlformats.org/drawingml/2006/table">
            <a:tbl>
              <a:tblPr/>
              <a:tblGrid>
                <a:gridCol w="1920875"/>
                <a:gridCol w="1828800"/>
              </a:tblGrid>
              <a:tr h="13716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省力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费距离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60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省距离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费力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6479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既不省力也不省距离</a:t>
                      </a:r>
                      <a:endParaRPr kumimoji="0" lang="zh-CN" altLang="en-US" sz="3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23" marB="45723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7457" name="Rectangle 49"/>
          <p:cNvSpPr>
            <a:spLocks noChangeArrowheads="1"/>
          </p:cNvSpPr>
          <p:nvPr/>
        </p:nvSpPr>
        <p:spPr bwMode="auto">
          <a:xfrm>
            <a:off x="3443288" y="3152775"/>
            <a:ext cx="19050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L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&lt;L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kumimoji="1" lang="en-US" altLang="zh-CN" sz="2400" b="1" baseline="-250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&gt;F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kumimoji="1" lang="en-US" altLang="zh-CN" sz="2400" b="1" baseline="-250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动力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&gt;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阻力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kumimoji="1"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58" name="Rectangle 50"/>
          <p:cNvSpPr>
            <a:spLocks noChangeArrowheads="1"/>
          </p:cNvSpPr>
          <p:nvPr/>
        </p:nvSpPr>
        <p:spPr bwMode="auto">
          <a:xfrm>
            <a:off x="3370263" y="4708525"/>
            <a:ext cx="19050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L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=L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kumimoji="1" lang="en-US" altLang="zh-CN" sz="2400" b="1" baseline="-250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=F</a:t>
            </a:r>
            <a:r>
              <a:rPr kumimoji="1" lang="en-US" altLang="zh-CN" sz="24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kumimoji="1" lang="en-US" altLang="zh-CN" sz="2400" b="1" baseline="-2500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动力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阻力</a:t>
            </a:r>
            <a:r>
              <a:rPr kumimoji="1"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kumimoji="1"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7459" name="Picture 51" descr="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78913" y="1387475"/>
            <a:ext cx="1474787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0" name="Picture 52" descr="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24950" y="3092450"/>
            <a:ext cx="1428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1" name="Picture 53" descr="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20200" y="4906962"/>
            <a:ext cx="13335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1" grpId="0" autoUpdateAnimBg="0"/>
      <p:bldP spid="17457" grpId="0" autoUpdateAnimBg="0"/>
      <p:bldP spid="1745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Group 3"/>
          <p:cNvGrpSpPr/>
          <p:nvPr/>
        </p:nvGrpSpPr>
        <p:grpSpPr bwMode="auto">
          <a:xfrm>
            <a:off x="6886575" y="2762250"/>
            <a:ext cx="657225" cy="2228850"/>
            <a:chOff x="2232" y="2232"/>
            <a:chExt cx="414" cy="1404"/>
          </a:xfrm>
        </p:grpSpPr>
        <p:pic>
          <p:nvPicPr>
            <p:cNvPr id="15374" name="Picture 4" descr="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56" y="2232"/>
              <a:ext cx="34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5" descr="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32" y="3072"/>
              <a:ext cx="414" cy="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4" name="Line 6"/>
          <p:cNvSpPr>
            <a:spLocks noChangeShapeType="1"/>
          </p:cNvSpPr>
          <p:nvPr/>
        </p:nvSpPr>
        <p:spPr bwMode="auto">
          <a:xfrm flipV="1">
            <a:off x="8305800" y="1066800"/>
            <a:ext cx="1295400" cy="1524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7"/>
          <p:cNvSpPr>
            <a:spLocks noChangeShapeType="1"/>
          </p:cNvSpPr>
          <p:nvPr/>
        </p:nvSpPr>
        <p:spPr bwMode="auto">
          <a:xfrm flipV="1">
            <a:off x="8305800" y="838200"/>
            <a:ext cx="0" cy="1752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>
            <a:off x="8305800" y="2590800"/>
            <a:ext cx="1447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Line 9"/>
          <p:cNvSpPr>
            <a:spLocks noChangeShapeType="1"/>
          </p:cNvSpPr>
          <p:nvPr/>
        </p:nvSpPr>
        <p:spPr bwMode="auto">
          <a:xfrm flipH="1" flipV="1">
            <a:off x="7467600" y="1295400"/>
            <a:ext cx="838200" cy="1295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9525000" y="533400"/>
            <a:ext cx="521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b="1">
                <a:latin typeface="Times New Roman" panose="02020603050405020304" pitchFamily="18" charset="0"/>
              </a:rPr>
              <a:t>F3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5369" name="Rectangle 11"/>
          <p:cNvSpPr>
            <a:spLocks noChangeArrowheads="1"/>
          </p:cNvSpPr>
          <p:nvPr/>
        </p:nvSpPr>
        <p:spPr bwMode="auto">
          <a:xfrm>
            <a:off x="8001000" y="304800"/>
            <a:ext cx="521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F2 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5370" name="Rectangle 12"/>
          <p:cNvSpPr>
            <a:spLocks noChangeArrowheads="1"/>
          </p:cNvSpPr>
          <p:nvPr/>
        </p:nvSpPr>
        <p:spPr bwMode="auto">
          <a:xfrm>
            <a:off x="9448800" y="2743200"/>
            <a:ext cx="521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F4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5371" name="Rectangle 13"/>
          <p:cNvSpPr>
            <a:spLocks noChangeArrowheads="1"/>
          </p:cNvSpPr>
          <p:nvPr/>
        </p:nvSpPr>
        <p:spPr bwMode="auto">
          <a:xfrm>
            <a:off x="6858000" y="1066800"/>
            <a:ext cx="52133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F1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15372" name="Picture 14" descr="瘫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2209800"/>
            <a:ext cx="766763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WordArt 15"/>
          <p:cNvSpPr>
            <a:spLocks noChangeArrowheads="1" noChangeShapeType="1" noTextEdit="1"/>
          </p:cNvSpPr>
          <p:nvPr/>
        </p:nvSpPr>
        <p:spPr bwMode="auto">
          <a:xfrm>
            <a:off x="2590800" y="0"/>
            <a:ext cx="3886200" cy="1905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哪个方向更省力？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133600" y="4572000"/>
            <a:ext cx="8534400" cy="1322070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讨论：</a:t>
            </a:r>
            <a:endParaRPr kumimoji="1"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4000" b="1" dirty="0">
                <a:latin typeface="Times New Roman" panose="02020603050405020304" pitchFamily="18" charset="0"/>
              </a:rPr>
              <a:t>如何正确选用这些剪刀？为什么？</a:t>
            </a:r>
            <a:endParaRPr kumimoji="1"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16387" name="Picture 9" descr="e:\360\360se6\USERDA~1\Temp\T016EE~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58000" y="1333500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7092950" y="1384300"/>
            <a:ext cx="1816100" cy="5835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339933"/>
                </a:solidFill>
                <a:latin typeface="Times New Roman" panose="02020603050405020304" pitchFamily="18" charset="0"/>
              </a:rPr>
              <a:t>省力杠杆</a:t>
            </a:r>
            <a:endParaRPr kumimoji="1" lang="zh-CN" altLang="en-US" sz="3200" b="1">
              <a:solidFill>
                <a:srgbClr val="339933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89" name="Picture 7" descr="e:\360\360se6\USERDA~1\Temp\T01CFD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322388"/>
            <a:ext cx="3429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752600" y="1295400"/>
            <a:ext cx="1808480" cy="5835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339933"/>
                </a:solidFill>
                <a:latin typeface="Times New Roman" panose="02020603050405020304" pitchFamily="18" charset="0"/>
              </a:rPr>
              <a:t>费力杠杆</a:t>
            </a:r>
            <a:endParaRPr kumimoji="1" lang="zh-CN" altLang="en-US" sz="3200" b="1">
              <a:solidFill>
                <a:srgbClr val="3399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 autoUpdateAnimBg="0"/>
      <p:bldP spid="19460" grpId="0" bldLvl="0" animBg="1" autoUpdateAnimBg="0"/>
      <p:bldP spid="19461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未标题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43200" y="1752600"/>
            <a:ext cx="241458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未标题-4"/>
          <p:cNvPicPr>
            <a:picLocks noChangeAspect="1" noChangeArrowheads="1"/>
          </p:cNvPicPr>
          <p:nvPr/>
        </p:nvPicPr>
        <p:blipFill>
          <a:blip r:embed="rId2" cstate="email">
            <a:lum bright="26000" contrast="16000"/>
          </a:blip>
          <a:srcRect/>
          <a:stretch>
            <a:fillRect/>
          </a:stretch>
        </p:blipFill>
        <p:spPr bwMode="auto">
          <a:xfrm>
            <a:off x="6629400" y="1752600"/>
            <a:ext cx="24368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Box 1"/>
          <p:cNvSpPr txBox="1">
            <a:spLocks noChangeArrowheads="1"/>
          </p:cNvSpPr>
          <p:nvPr/>
        </p:nvSpPr>
        <p:spPr bwMode="auto">
          <a:xfrm>
            <a:off x="4114800" y="228600"/>
            <a:ext cx="51054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dirty="0"/>
              <a:t>定滑轮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定滑轮的特点</a:t>
            </a:r>
            <a:endParaRPr lang="zh-CN" altLang="en-US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57400" y="13716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定滑轮的实质是一个等臂杠杆</a:t>
            </a:r>
            <a:endParaRPr lang="zh-CN" altLang="en-US" dirty="0" smtClean="0"/>
          </a:p>
          <a:p>
            <a:pPr eaLnBrk="1" hangingPunct="1"/>
            <a:endParaRPr lang="zh-CN" altLang="en-US" dirty="0" smtClean="0"/>
          </a:p>
          <a:p>
            <a:pPr eaLnBrk="1" hangingPunct="1"/>
            <a:endParaRPr lang="en-US" altLang="zh-CN" dirty="0" smtClean="0"/>
          </a:p>
        </p:txBody>
      </p:sp>
      <p:grpSp>
        <p:nvGrpSpPr>
          <p:cNvPr id="18436" name="Group 4"/>
          <p:cNvGrpSpPr/>
          <p:nvPr/>
        </p:nvGrpSpPr>
        <p:grpSpPr bwMode="auto">
          <a:xfrm>
            <a:off x="2260600" y="1989138"/>
            <a:ext cx="1828800" cy="3657600"/>
            <a:chOff x="48" y="864"/>
            <a:chExt cx="1152" cy="2304"/>
          </a:xfrm>
        </p:grpSpPr>
        <p:grpSp>
          <p:nvGrpSpPr>
            <p:cNvPr id="18455" name="Group 5"/>
            <p:cNvGrpSpPr/>
            <p:nvPr/>
          </p:nvGrpSpPr>
          <p:grpSpPr bwMode="auto">
            <a:xfrm>
              <a:off x="48" y="864"/>
              <a:ext cx="816" cy="2304"/>
              <a:chOff x="48" y="864"/>
              <a:chExt cx="816" cy="2304"/>
            </a:xfrm>
          </p:grpSpPr>
          <p:grpSp>
            <p:nvGrpSpPr>
              <p:cNvPr id="18458" name="Group 6"/>
              <p:cNvGrpSpPr/>
              <p:nvPr/>
            </p:nvGrpSpPr>
            <p:grpSpPr bwMode="auto">
              <a:xfrm>
                <a:off x="450" y="1899"/>
                <a:ext cx="102" cy="227"/>
                <a:chOff x="1015" y="3264"/>
                <a:chExt cx="148" cy="320"/>
              </a:xfrm>
            </p:grpSpPr>
            <p:sp>
              <p:nvSpPr>
                <p:cNvPr id="18485" name="Oval 7"/>
                <p:cNvSpPr>
                  <a:spLocks noChangeArrowheads="1"/>
                </p:cNvSpPr>
                <p:nvPr/>
              </p:nvSpPr>
              <p:spPr bwMode="auto">
                <a:xfrm>
                  <a:off x="1056" y="3264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rgbClr val="0000CC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486" name="Freeform 8"/>
                <p:cNvSpPr/>
                <p:nvPr/>
              </p:nvSpPr>
              <p:spPr bwMode="auto">
                <a:xfrm>
                  <a:off x="1015" y="3310"/>
                  <a:ext cx="148" cy="274"/>
                </a:xfrm>
                <a:custGeom>
                  <a:avLst/>
                  <a:gdLst>
                    <a:gd name="T0" fmla="*/ 64 w 148"/>
                    <a:gd name="T1" fmla="*/ 0 h 274"/>
                    <a:gd name="T2" fmla="*/ 100 w 148"/>
                    <a:gd name="T3" fmla="*/ 119 h 274"/>
                    <a:gd name="T4" fmla="*/ 73 w 148"/>
                    <a:gd name="T5" fmla="*/ 274 h 274"/>
                    <a:gd name="T6" fmla="*/ 0 w 148"/>
                    <a:gd name="T7" fmla="*/ 210 h 27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8"/>
                    <a:gd name="T13" fmla="*/ 0 h 274"/>
                    <a:gd name="T14" fmla="*/ 148 w 148"/>
                    <a:gd name="T15" fmla="*/ 274 h 27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8" h="274">
                      <a:moveTo>
                        <a:pt x="64" y="0"/>
                      </a:moveTo>
                      <a:cubicBezTo>
                        <a:pt x="55" y="62"/>
                        <a:pt x="31" y="100"/>
                        <a:pt x="100" y="119"/>
                      </a:cubicBezTo>
                      <a:cubicBezTo>
                        <a:pt x="148" y="164"/>
                        <a:pt x="138" y="252"/>
                        <a:pt x="73" y="274"/>
                      </a:cubicBezTo>
                      <a:cubicBezTo>
                        <a:pt x="39" y="263"/>
                        <a:pt x="16" y="243"/>
                        <a:pt x="0" y="210"/>
                      </a:cubicBezTo>
                    </a:path>
                  </a:pathLst>
                </a:custGeom>
                <a:noFill/>
                <a:ln w="38100">
                  <a:solidFill>
                    <a:srgbClr val="0000CC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59" name="Group 9"/>
              <p:cNvGrpSpPr/>
              <p:nvPr/>
            </p:nvGrpSpPr>
            <p:grpSpPr bwMode="auto">
              <a:xfrm>
                <a:off x="48" y="864"/>
                <a:ext cx="816" cy="2304"/>
                <a:chOff x="48" y="864"/>
                <a:chExt cx="816" cy="2304"/>
              </a:xfrm>
            </p:grpSpPr>
            <p:grpSp>
              <p:nvGrpSpPr>
                <p:cNvPr id="18460" name="Group 10"/>
                <p:cNvGrpSpPr/>
                <p:nvPr/>
              </p:nvGrpSpPr>
              <p:grpSpPr bwMode="auto">
                <a:xfrm>
                  <a:off x="48" y="1602"/>
                  <a:ext cx="213" cy="1326"/>
                  <a:chOff x="4752" y="939"/>
                  <a:chExt cx="192" cy="558"/>
                </a:xfrm>
              </p:grpSpPr>
              <p:sp>
                <p:nvSpPr>
                  <p:cNvPr id="18483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4752" y="1305"/>
                    <a:ext cx="192" cy="192"/>
                  </a:xfrm>
                  <a:prstGeom prst="rect">
                    <a:avLst/>
                  </a:prstGeom>
                  <a:solidFill>
                    <a:schemeClr val="tx1"/>
                  </a:solidFill>
                  <a:ln w="9525">
                    <a:solidFill>
                      <a:srgbClr val="0000CC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84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4848" y="939"/>
                    <a:ext cx="0" cy="384"/>
                  </a:xfrm>
                  <a:prstGeom prst="line">
                    <a:avLst/>
                  </a:prstGeom>
                  <a:noFill/>
                  <a:ln w="9525">
                    <a:solidFill>
                      <a:srgbClr val="0000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461" name="Group 13"/>
                <p:cNvGrpSpPr/>
                <p:nvPr/>
              </p:nvGrpSpPr>
              <p:grpSpPr bwMode="auto">
                <a:xfrm>
                  <a:off x="192" y="864"/>
                  <a:ext cx="672" cy="684"/>
                  <a:chOff x="219" y="3024"/>
                  <a:chExt cx="672" cy="684"/>
                </a:xfrm>
              </p:grpSpPr>
              <p:grpSp>
                <p:nvGrpSpPr>
                  <p:cNvPr id="18469" name="Group 14"/>
                  <p:cNvGrpSpPr/>
                  <p:nvPr/>
                </p:nvGrpSpPr>
                <p:grpSpPr bwMode="auto">
                  <a:xfrm>
                    <a:off x="219" y="3024"/>
                    <a:ext cx="672" cy="96"/>
                    <a:chOff x="288" y="288"/>
                    <a:chExt cx="672" cy="96"/>
                  </a:xfrm>
                </p:grpSpPr>
                <p:sp>
                  <p:nvSpPr>
                    <p:cNvPr id="18472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8" y="384"/>
                      <a:ext cx="624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3" name="Line 1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88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4" name="Line 1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5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5" name="Line 1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23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6" name="Line 1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480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7" name="Line 2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40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8" name="Line 2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609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79" name="Line 2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675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80" name="Line 2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738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81" name="Line 2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07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82" name="Line 2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864" y="288"/>
                      <a:ext cx="96" cy="9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CC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8470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525" y="3120"/>
                    <a:ext cx="0" cy="288"/>
                  </a:xfrm>
                  <a:prstGeom prst="line">
                    <a:avLst/>
                  </a:prstGeom>
                  <a:noFill/>
                  <a:ln w="9525">
                    <a:solidFill>
                      <a:srgbClr val="0000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71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522" y="3372"/>
                    <a:ext cx="0" cy="336"/>
                  </a:xfrm>
                  <a:prstGeom prst="line">
                    <a:avLst/>
                  </a:prstGeom>
                  <a:noFill/>
                  <a:ln w="9525">
                    <a:solidFill>
                      <a:srgbClr val="0000CC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462" name="Group 28"/>
                <p:cNvGrpSpPr/>
                <p:nvPr/>
              </p:nvGrpSpPr>
              <p:grpSpPr bwMode="auto">
                <a:xfrm>
                  <a:off x="171" y="1248"/>
                  <a:ext cx="680" cy="680"/>
                  <a:chOff x="4848" y="615"/>
                  <a:chExt cx="680" cy="681"/>
                </a:xfrm>
              </p:grpSpPr>
              <p:grpSp>
                <p:nvGrpSpPr>
                  <p:cNvPr id="18464" name="Group 29"/>
                  <p:cNvGrpSpPr/>
                  <p:nvPr/>
                </p:nvGrpSpPr>
                <p:grpSpPr bwMode="auto">
                  <a:xfrm>
                    <a:off x="4848" y="615"/>
                    <a:ext cx="680" cy="680"/>
                    <a:chOff x="192" y="3351"/>
                    <a:chExt cx="680" cy="680"/>
                  </a:xfrm>
                </p:grpSpPr>
                <p:sp>
                  <p:nvSpPr>
                    <p:cNvPr id="18467" name="Oval 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2" y="3351"/>
                      <a:ext cx="680" cy="680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rgbClr val="0000CC"/>
                      </a:solidFill>
                      <a:rou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68" name="Oval 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0" y="3408"/>
                      <a:ext cx="576" cy="576"/>
                    </a:xfrm>
                    <a:prstGeom prst="ellipse">
                      <a:avLst/>
                    </a:prstGeom>
                    <a:solidFill>
                      <a:schemeClr val="accent1"/>
                    </a:solidFill>
                    <a:ln w="38100">
                      <a:solidFill>
                        <a:srgbClr val="0000CC"/>
                      </a:solidFill>
                      <a:rou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8465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5085" y="858"/>
                    <a:ext cx="192" cy="192"/>
                  </a:xfrm>
                  <a:prstGeom prst="ellipse">
                    <a:avLst/>
                  </a:prstGeom>
                  <a:solidFill>
                    <a:schemeClr val="tx2"/>
                  </a:solidFill>
                  <a:ln w="9525">
                    <a:solidFill>
                      <a:srgbClr val="0000CC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466" name="Auto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5127" y="624"/>
                    <a:ext cx="96" cy="672"/>
                  </a:xfrm>
                  <a:prstGeom prst="diamond">
                    <a:avLst/>
                  </a:prstGeom>
                  <a:solidFill>
                    <a:srgbClr val="663300"/>
                  </a:solidFill>
                  <a:ln w="9525">
                    <a:solidFill>
                      <a:srgbClr val="0000CC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8463" name="Line 34"/>
                <p:cNvSpPr>
                  <a:spLocks noChangeShapeType="1"/>
                </p:cNvSpPr>
                <p:nvPr/>
              </p:nvSpPr>
              <p:spPr bwMode="auto">
                <a:xfrm>
                  <a:off x="855" y="1584"/>
                  <a:ext cx="0" cy="1584"/>
                </a:xfrm>
                <a:prstGeom prst="line">
                  <a:avLst/>
                </a:prstGeom>
                <a:noFill/>
                <a:ln w="9525">
                  <a:solidFill>
                    <a:srgbClr val="0000CC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8456" name="Text Box 35"/>
            <p:cNvSpPr txBox="1">
              <a:spLocks noChangeArrowheads="1"/>
            </p:cNvSpPr>
            <p:nvPr/>
          </p:nvSpPr>
          <p:spPr bwMode="auto">
            <a:xfrm>
              <a:off x="912" y="2832"/>
              <a:ext cx="288" cy="290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F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8457" name="Text Box 36"/>
            <p:cNvSpPr txBox="1">
              <a:spLocks noChangeArrowheads="1"/>
            </p:cNvSpPr>
            <p:nvPr/>
          </p:nvSpPr>
          <p:spPr bwMode="auto">
            <a:xfrm>
              <a:off x="240" y="2544"/>
              <a:ext cx="240" cy="290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G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37"/>
          <p:cNvGrpSpPr/>
          <p:nvPr/>
        </p:nvGrpSpPr>
        <p:grpSpPr bwMode="auto">
          <a:xfrm>
            <a:off x="2998788" y="3194050"/>
            <a:ext cx="557212" cy="779463"/>
            <a:chOff x="513" y="1623"/>
            <a:chExt cx="351" cy="491"/>
          </a:xfrm>
        </p:grpSpPr>
        <p:sp>
          <p:nvSpPr>
            <p:cNvPr id="18453" name="AutoShape 38"/>
            <p:cNvSpPr/>
            <p:nvPr/>
          </p:nvSpPr>
          <p:spPr bwMode="auto">
            <a:xfrm rot="5400000" flipH="1" flipV="1">
              <a:off x="618" y="1518"/>
              <a:ext cx="114" cy="324"/>
            </a:xfrm>
            <a:prstGeom prst="leftBrace">
              <a:avLst>
                <a:gd name="adj1" fmla="val 23684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4" name="Text Box 39"/>
            <p:cNvSpPr txBox="1">
              <a:spLocks noChangeArrowheads="1"/>
            </p:cNvSpPr>
            <p:nvPr/>
          </p:nvSpPr>
          <p:spPr bwMode="auto">
            <a:xfrm>
              <a:off x="624" y="1824"/>
              <a:ext cx="240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kumimoji="1" lang="en-US" altLang="zh-CN" sz="24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40"/>
          <p:cNvGrpSpPr/>
          <p:nvPr/>
        </p:nvGrpSpPr>
        <p:grpSpPr bwMode="auto">
          <a:xfrm>
            <a:off x="2446338" y="3208338"/>
            <a:ext cx="514350" cy="765175"/>
            <a:chOff x="165" y="1632"/>
            <a:chExt cx="324" cy="482"/>
          </a:xfrm>
        </p:grpSpPr>
        <p:sp>
          <p:nvSpPr>
            <p:cNvPr id="18451" name="AutoShape 41"/>
            <p:cNvSpPr/>
            <p:nvPr/>
          </p:nvSpPr>
          <p:spPr bwMode="auto">
            <a:xfrm rot="5400000" flipH="1" flipV="1">
              <a:off x="270" y="1527"/>
              <a:ext cx="114" cy="324"/>
            </a:xfrm>
            <a:prstGeom prst="leftBrace">
              <a:avLst>
                <a:gd name="adj1" fmla="val 23684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52" name="Text Box 42"/>
            <p:cNvSpPr txBox="1">
              <a:spLocks noChangeArrowheads="1"/>
            </p:cNvSpPr>
            <p:nvPr/>
          </p:nvSpPr>
          <p:spPr bwMode="auto">
            <a:xfrm>
              <a:off x="192" y="1824"/>
              <a:ext cx="288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r>
                <a:rPr kumimoji="1" lang="en-US" alt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2400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43"/>
          <p:cNvGrpSpPr/>
          <p:nvPr/>
        </p:nvGrpSpPr>
        <p:grpSpPr bwMode="auto">
          <a:xfrm>
            <a:off x="2808288" y="2417763"/>
            <a:ext cx="533400" cy="1023937"/>
            <a:chOff x="393" y="1134"/>
            <a:chExt cx="336" cy="645"/>
          </a:xfrm>
        </p:grpSpPr>
        <p:sp>
          <p:nvSpPr>
            <p:cNvPr id="18449" name="Text Box 44"/>
            <p:cNvSpPr txBox="1">
              <a:spLocks noChangeArrowheads="1"/>
            </p:cNvSpPr>
            <p:nvPr/>
          </p:nvSpPr>
          <p:spPr bwMode="auto">
            <a:xfrm>
              <a:off x="393" y="1134"/>
              <a:ext cx="336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60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r>
                <a:rPr kumimoji="1"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0</a:t>
              </a:r>
              <a:endParaRPr kumimoji="1"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0" name="AutoShape 45"/>
            <p:cNvSpPr>
              <a:spLocks noChangeArrowheads="1"/>
            </p:cNvSpPr>
            <p:nvPr/>
          </p:nvSpPr>
          <p:spPr bwMode="auto">
            <a:xfrm>
              <a:off x="453" y="1635"/>
              <a:ext cx="96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46"/>
          <p:cNvGrpSpPr/>
          <p:nvPr/>
        </p:nvGrpSpPr>
        <p:grpSpPr bwMode="auto">
          <a:xfrm>
            <a:off x="3479800" y="2979738"/>
            <a:ext cx="1752600" cy="2593975"/>
            <a:chOff x="816" y="1488"/>
            <a:chExt cx="1104" cy="1634"/>
          </a:xfrm>
        </p:grpSpPr>
        <p:sp>
          <p:nvSpPr>
            <p:cNvPr id="18447" name="Line 47"/>
            <p:cNvSpPr>
              <a:spLocks noChangeShapeType="1"/>
            </p:cNvSpPr>
            <p:nvPr/>
          </p:nvSpPr>
          <p:spPr bwMode="auto">
            <a:xfrm>
              <a:off x="816" y="1488"/>
              <a:ext cx="720" cy="1392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prstDash val="dash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Text Box 48"/>
            <p:cNvSpPr txBox="1">
              <a:spLocks noChangeArrowheads="1"/>
            </p:cNvSpPr>
            <p:nvPr/>
          </p:nvSpPr>
          <p:spPr bwMode="auto">
            <a:xfrm>
              <a:off x="1584" y="2832"/>
              <a:ext cx="336" cy="290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F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49"/>
          <p:cNvGrpSpPr/>
          <p:nvPr/>
        </p:nvGrpSpPr>
        <p:grpSpPr bwMode="auto">
          <a:xfrm>
            <a:off x="3403600" y="2751138"/>
            <a:ext cx="3124200" cy="993775"/>
            <a:chOff x="768" y="1344"/>
            <a:chExt cx="1968" cy="626"/>
          </a:xfrm>
        </p:grpSpPr>
        <p:sp>
          <p:nvSpPr>
            <p:cNvPr id="18445" name="Line 50"/>
            <p:cNvSpPr>
              <a:spLocks noChangeShapeType="1"/>
            </p:cNvSpPr>
            <p:nvPr/>
          </p:nvSpPr>
          <p:spPr bwMode="auto">
            <a:xfrm>
              <a:off x="768" y="1344"/>
              <a:ext cx="1632" cy="432"/>
            </a:xfrm>
            <a:prstGeom prst="line">
              <a:avLst/>
            </a:prstGeom>
            <a:noFill/>
            <a:ln w="19050">
              <a:solidFill>
                <a:srgbClr val="0000CC"/>
              </a:solidFill>
              <a:prstDash val="dash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Text Box 51"/>
            <p:cNvSpPr txBox="1">
              <a:spLocks noChangeArrowheads="1"/>
            </p:cNvSpPr>
            <p:nvPr/>
          </p:nvSpPr>
          <p:spPr bwMode="auto">
            <a:xfrm>
              <a:off x="2448" y="1680"/>
              <a:ext cx="288" cy="290"/>
            </a:xfrm>
            <a:prstGeom prst="rect">
              <a:avLst/>
            </a:prstGeom>
            <a:noFill/>
            <a:ln w="9525">
              <a:solidFill>
                <a:srgbClr val="0000CC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2400">
                  <a:latin typeface="Times New Roman" panose="02020603050405020304" pitchFamily="18" charset="0"/>
                </a:rPr>
                <a:t>F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35892" name="Text Box 52"/>
          <p:cNvSpPr txBox="1">
            <a:spLocks noChangeArrowheads="1"/>
          </p:cNvSpPr>
          <p:nvPr/>
        </p:nvSpPr>
        <p:spPr bwMode="auto">
          <a:xfrm>
            <a:off x="5759450" y="1844675"/>
            <a:ext cx="4648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A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：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支点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在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轴心</a:t>
            </a:r>
            <a:r>
              <a:rPr kumimoji="1" lang="en-US" altLang="zh-CN" sz="3200" b="1" dirty="0">
                <a:latin typeface="Times New Roman" panose="02020603050405020304" pitchFamily="18" charset="0"/>
              </a:rPr>
              <a:t>O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处。</a:t>
            </a:r>
            <a:endParaRPr kumimoji="1"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5893" name="Text Box 53"/>
          <p:cNvSpPr txBox="1">
            <a:spLocks noChangeArrowheads="1"/>
          </p:cNvSpPr>
          <p:nvPr/>
        </p:nvSpPr>
        <p:spPr bwMode="auto">
          <a:xfrm>
            <a:off x="5759450" y="2674938"/>
            <a:ext cx="48006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Times New Roman" panose="02020603050405020304" pitchFamily="18" charset="0"/>
              </a:rPr>
              <a:t>B</a:t>
            </a:r>
            <a:r>
              <a:rPr kumimoji="1" lang="zh-CN" altLang="en-US" sz="3200" b="1" dirty="0">
                <a:latin typeface="Times New Roman" panose="02020603050405020304" pitchFamily="18" charset="0"/>
              </a:rPr>
              <a:t>：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动力臂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</a:t>
            </a:r>
            <a:r>
              <a:rPr kumimoji="1" lang="en-US" altLang="zh-CN" sz="32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等于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阻力臂</a:t>
            </a:r>
            <a:r>
              <a:rPr kumimoji="1"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</a:t>
            </a:r>
            <a:r>
              <a:rPr kumimoji="1" lang="en-US" altLang="zh-CN" sz="32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endParaRPr kumimoji="1" lang="en-US" altLang="zh-CN" sz="3200" b="1" baseline="-25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4" name="Rectangle 3"/>
          <p:cNvSpPr txBox="1">
            <a:spLocks noChangeArrowheads="1"/>
          </p:cNvSpPr>
          <p:nvPr/>
        </p:nvSpPr>
        <p:spPr bwMode="auto">
          <a:xfrm>
            <a:off x="5943600" y="3884613"/>
            <a:ext cx="41402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zh-CN" altLang="en-US" sz="3200" dirty="0"/>
              <a:t>不省力，也不省距离，但可以改变力的方向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1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1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92" grpId="0" autoUpdateAnimBg="0"/>
      <p:bldP spid="3589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未标题-2 副本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7400" y="2209800"/>
            <a:ext cx="28956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未标题-3 副本"/>
          <p:cNvPicPr>
            <a:picLocks noChangeAspect="1" noChangeArrowheads="1"/>
          </p:cNvPicPr>
          <p:nvPr/>
        </p:nvPicPr>
        <p:blipFill>
          <a:blip r:embed="rId2" cstate="email">
            <a:lum bright="32000" contrast="12000"/>
          </a:blip>
          <a:srcRect/>
          <a:stretch>
            <a:fillRect/>
          </a:stretch>
        </p:blipFill>
        <p:spPr bwMode="auto">
          <a:xfrm>
            <a:off x="6043613" y="2209800"/>
            <a:ext cx="257651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Box 1"/>
          <p:cNvSpPr txBox="1">
            <a:spLocks noChangeArrowheads="1"/>
          </p:cNvSpPr>
          <p:nvPr/>
        </p:nvSpPr>
        <p:spPr bwMode="auto">
          <a:xfrm>
            <a:off x="3886200" y="457200"/>
            <a:ext cx="525780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dirty="0"/>
              <a:t>动滑轮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057400" y="609600"/>
            <a:ext cx="8305800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动滑轮：会随钩码运动的滑轮。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、动滑轮的实质：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省一半力的不等臂杠杆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2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、动滑轮的特点如下：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①使用动滑轮时，不能改变用力的方向。用动滑轮提升重物和直接用手提升重物所用力的方向是相同的。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②动滑轮的作用是省一半力（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F=G/2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），但根据省力杠杆省力费距离这一特点，用动滑轮提升重物时，要费一倍的距离。即要使重物上升（或下降）高度 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h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，绳子自由端需上升（或下降）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2h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的距离。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③使用动滑轮提升重物时，若动滑轮自重不能忽略，则自由端拉力 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F=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（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G + G</a:t>
            </a:r>
            <a:r>
              <a:rPr kumimoji="1" lang="zh-CN" altLang="en-US" sz="2400" baseline="-30000" dirty="0">
                <a:latin typeface="Times New Roman" panose="02020603050405020304" pitchFamily="18" charset="0"/>
              </a:rPr>
              <a:t>动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）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/2    </a:t>
            </a:r>
            <a:endParaRPr kumimoji="1" lang="en-US" altLang="zh-CN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（不计绳重及机械摩擦）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9906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杠杆的概念</a:t>
            </a:r>
            <a:endParaRPr lang="zh-CN" alt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  在力的作用下，能绕着固定点转动的硬棒叫杠杆。</a:t>
            </a:r>
            <a:endParaRPr lang="zh-CN" alt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  杠杆可以是直的，也可以是弯的。</a:t>
            </a:r>
            <a:endParaRPr lang="zh-CN" altLang="en-US" b="1" dirty="0" smtClean="0"/>
          </a:p>
          <a:p>
            <a:pPr eaLnBrk="1" hangingPunct="1">
              <a:buFontTx/>
              <a:buNone/>
            </a:pPr>
            <a:endParaRPr lang="zh-CN" altLang="en-US" b="1" dirty="0" smtClean="0"/>
          </a:p>
          <a:p>
            <a:pPr eaLnBrk="1" hangingPunct="1">
              <a:buFontTx/>
              <a:buNone/>
            </a:pPr>
            <a:endParaRPr lang="zh-CN" altLang="en-US" b="1" dirty="0" smtClean="0"/>
          </a:p>
          <a:p>
            <a:pPr eaLnBrk="1" hangingPunct="1">
              <a:buFontTx/>
              <a:buNone/>
            </a:pPr>
            <a:endParaRPr lang="en-US" altLang="zh-CN" b="1" dirty="0"/>
          </a:p>
          <a:p>
            <a:pPr eaLnBrk="1" hangingPunct="1">
              <a:buFontTx/>
              <a:buNone/>
            </a:pPr>
            <a:endParaRPr lang="zh-CN" alt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但一定是硬的，不能是软的。</a:t>
            </a:r>
            <a:endParaRPr lang="zh-CN" altLang="en-US" b="1" dirty="0" smtClean="0"/>
          </a:p>
        </p:txBody>
      </p:sp>
      <p:pic>
        <p:nvPicPr>
          <p:cNvPr id="8196" name="Picture 4" descr="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0" y="3581400"/>
            <a:ext cx="280828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8400" y="3505200"/>
            <a:ext cx="3457575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057400" y="800100"/>
            <a:ext cx="8077200" cy="24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滑轮组：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、把定滑轮和动滑轮连在一起，可以组成滑轮系统，也叫做滑轮组。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2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、滑轮组的作用：使用滑轮组可以省力（省力多少取决于有多少段绳子分担阻力）；在某些情况下，使用滑轮组还可以改变力的方向。</a:t>
            </a:r>
            <a:endParaRPr kumimoji="1" lang="zh-CN" altLang="en-US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9701" name="Picture 5" descr="0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01000" y="3267075"/>
            <a:ext cx="170973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257800" y="392113"/>
            <a:ext cx="4495800" cy="306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5000"/>
              </a:lnSpc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        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如何确定滑轮组分担力的绳数：在不考虑绳重及机械摩擦的情况下，使用滑轮组时，重物与动滑轮的总重力由几段绳子承担，则提起重物所用力就等于总重力的几分之一，即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F= G/n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（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n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为滑轮组分担总重力的绳数）。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828800" y="3810000"/>
            <a:ext cx="84582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在实际应用中，同学们经常会在确定绳数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n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这一问题上犯错误。为解决这一问题，我们可以这样认为：如绳子自由端从定滑轮穿出，那么该段绳子只改变力的方向，不承担动滑轮和重物总重，无需计入绳数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n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；而当自由端从动滑轮穿出时，则该段绳子必须计入绳数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n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0724" name="Picture 4" descr="04"/>
          <p:cNvPicPr>
            <a:picLocks noChangeAspect="1" noChangeArrowheads="1"/>
          </p:cNvPicPr>
          <p:nvPr/>
        </p:nvPicPr>
        <p:blipFill>
          <a:blip r:embed="rId1" cstate="email">
            <a:lum bright="12000"/>
          </a:blip>
          <a:srcRect/>
          <a:stretch>
            <a:fillRect/>
          </a:stretch>
        </p:blipFill>
        <p:spPr bwMode="auto">
          <a:xfrm>
            <a:off x="2209800" y="76200"/>
            <a:ext cx="2514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2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0200" y="838200"/>
            <a:ext cx="8839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828800" y="533400"/>
            <a:ext cx="85344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机械效率：</a:t>
            </a:r>
            <a:endParaRPr kumimoji="1" lang="zh-CN" altLang="en-US" sz="24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、有用功、无用功（额外功）与总功：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       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总功</a:t>
            </a:r>
            <a:r>
              <a:rPr kumimoji="1" lang="en-US" altLang="zh-CN" sz="2400" b="1" dirty="0">
                <a:latin typeface="Times New Roman" panose="02020603050405020304" pitchFamily="18" charset="0"/>
              </a:rPr>
              <a:t>=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有用功＋额外功</a:t>
            </a:r>
            <a:endParaRPr kumimoji="1"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32772" name="Picture 4" descr="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620000" y="76200"/>
            <a:ext cx="1905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828800" y="3200400"/>
            <a:ext cx="8610600" cy="308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2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、机械效率：有用功与总功的比值，它反映了有用功在总功中占有多大的比例。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      机械效率越大，机械工作时能量的利用率越高。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    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η=W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有用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/W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总</a:t>
            </a:r>
            <a:endParaRPr kumimoji="1" lang="zh-CN" altLang="en-US" sz="2400" baseline="-25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       一般的滑轮组机械效率为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50%~70%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，起重机的机械效率是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40%~50%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，抽水机的机械效率为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60%~80%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。在使用机械时，总是尽可能减小额外功以提高机械效率。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  <p:bldP spid="3277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828800" y="1295400"/>
            <a:ext cx="8610600" cy="3430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</a:rPr>
              <a:t>3</a:t>
            </a:r>
            <a:r>
              <a:rPr kumimoji="1" lang="zh-CN" altLang="en-US" sz="2800" dirty="0">
                <a:latin typeface="Times New Roman" panose="02020603050405020304" pitchFamily="18" charset="0"/>
              </a:rPr>
              <a:t>、机械效率与功率的关系</a:t>
            </a:r>
            <a:endParaRPr kumimoji="1" lang="zh-CN" altLang="en-US" sz="2800" dirty="0">
              <a:latin typeface="Times New Roman" panose="02020603050405020304" pitchFamily="18" charset="0"/>
            </a:endParaRPr>
          </a:p>
          <a:p>
            <a:pPr algn="just" eaLnBrk="1" hangingPunct="1"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</a:rPr>
              <a:t>         机械效率与功率间没有必然的联系。功率是表示做功快慢的物理量，而机械效率则表示机械对总功的利用率。功率大的机器，效率不一定高。比如内燃机车功率高达数万瓦特，但效率却只有</a:t>
            </a:r>
            <a:r>
              <a:rPr kumimoji="1" lang="en-US" altLang="zh-CN" sz="2800" dirty="0">
                <a:latin typeface="Times New Roman" panose="02020603050405020304" pitchFamily="18" charset="0"/>
              </a:rPr>
              <a:t>30%~40%</a:t>
            </a:r>
            <a:r>
              <a:rPr kumimoji="1" lang="zh-CN" altLang="en-US" sz="2800" dirty="0">
                <a:latin typeface="Times New Roman" panose="02020603050405020304" pitchFamily="18" charset="0"/>
              </a:rPr>
              <a:t>，而电动玩具车功率只有几瓦特，但效率却可达</a:t>
            </a:r>
            <a:r>
              <a:rPr kumimoji="1" lang="en-US" altLang="zh-CN" sz="2800" dirty="0">
                <a:latin typeface="Times New Roman" panose="02020603050405020304" pitchFamily="18" charset="0"/>
              </a:rPr>
              <a:t>80%</a:t>
            </a:r>
            <a:r>
              <a:rPr kumimoji="1" lang="zh-CN" altLang="en-US" sz="2800" dirty="0">
                <a:latin typeface="Times New Roman" panose="02020603050405020304" pitchFamily="18" charset="0"/>
              </a:rPr>
              <a:t>。</a:t>
            </a:r>
            <a:endParaRPr kumimoji="1"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057400" y="2438400"/>
            <a:ext cx="8001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1828800" y="1447800"/>
            <a:ext cx="7924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5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Times New Roman" panose="02020603050405020304" pitchFamily="18" charset="0"/>
              </a:rPr>
              <a:t>4</a:t>
            </a:r>
            <a:r>
              <a:rPr kumimoji="1" lang="zh-CN" altLang="en-US" sz="2800" dirty="0">
                <a:latin typeface="Times New Roman" panose="02020603050405020304" pitchFamily="18" charset="0"/>
              </a:rPr>
              <a:t>、如何提高机械效率：机械效率取决于有用功及总功两个因素，要提高机械效率，一般从以下几个方面来考虑：                       </a:t>
            </a:r>
            <a:endParaRPr kumimoji="1" lang="zh-CN" altLang="en-US" sz="2800" dirty="0">
              <a:latin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Bef>
                <a:spcPct val="50000"/>
              </a:spcBef>
            </a:pPr>
            <a:r>
              <a:rPr kumimoji="1" lang="zh-CN" altLang="en-US" sz="2800" dirty="0">
                <a:latin typeface="Times New Roman" panose="02020603050405020304" pitchFamily="18" charset="0"/>
              </a:rPr>
              <a:t>①总功一定时，有用功越多（即额外功越少），机械效率越高。②有用功一定时，总功越少（即额外功越少），机械效率越高。③额外功一定时，总功越多（即有用功越多），机械效率越高。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981200" y="228600"/>
            <a:ext cx="8382000" cy="618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5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、总功、有用功和额外功的计算方法：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总功的计算：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①使用机械时，总功即等于动力对机械所做功。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②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总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=W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有用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+W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额外</a:t>
            </a:r>
            <a:endParaRPr kumimoji="1" lang="zh-CN" altLang="en-US" sz="2400" baseline="-250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有用功的计算：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①有用功是克服必要阻力所做的功，即不用机械时也必须做的功。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②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有用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=W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总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—W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额外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；    </a:t>
            </a:r>
            <a:r>
              <a:rPr kumimoji="1" lang="zh-CN" altLang="en-US" sz="2400" dirty="0" smtClean="0">
                <a:latin typeface="Times New Roman" panose="02020603050405020304" pitchFamily="18" charset="0"/>
              </a:rPr>
              <a:t>③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有用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=W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总</a:t>
            </a:r>
            <a:endParaRPr kumimoji="1" lang="zh-CN" altLang="en-US" sz="2400" baseline="-250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  <a:buFontTx/>
              <a:buChar char="•"/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  额外功的计算：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①额外功是克服额外阻力所做的功，即并非需要但又不得不做的那部分功。</a:t>
            </a:r>
            <a:endParaRPr kumimoji="1" lang="zh-CN" altLang="en-US" sz="2400" dirty="0"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dirty="0">
                <a:latin typeface="Times New Roman" panose="02020603050405020304" pitchFamily="18" charset="0"/>
              </a:rPr>
              <a:t>②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额外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=W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总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—W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有用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；   </a:t>
            </a:r>
            <a:r>
              <a:rPr kumimoji="1" lang="zh-CN" altLang="en-US" sz="2400" dirty="0" smtClean="0">
                <a:latin typeface="Times New Roman" panose="02020603050405020304" pitchFamily="18" charset="0"/>
              </a:rPr>
              <a:t>③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额外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=W</a:t>
            </a:r>
            <a:r>
              <a:rPr kumimoji="1" lang="zh-CN" altLang="en-US" sz="2400" baseline="-25000" dirty="0">
                <a:latin typeface="Times New Roman" panose="02020603050405020304" pitchFamily="18" charset="0"/>
              </a:rPr>
              <a:t>总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（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1—η</a:t>
            </a:r>
            <a:r>
              <a:rPr kumimoji="1" lang="zh-CN" altLang="en-US" sz="2400" dirty="0" smtClean="0">
                <a:latin typeface="Times New Roman" panose="02020603050405020304" pitchFamily="18" charset="0"/>
              </a:rPr>
              <a:t>） </a:t>
            </a:r>
            <a:endParaRPr kumimoji="1"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762000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杠杆的五个要素</a:t>
            </a:r>
            <a:endParaRPr lang="zh-CN" alt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  </a:t>
            </a:r>
            <a:r>
              <a:rPr lang="zh-CN" altLang="en-US" sz="2800" b="1" dirty="0" smtClean="0"/>
              <a:t>支点、动力、阻力、动力臂、阻力臂</a:t>
            </a:r>
            <a:endParaRPr lang="en-US" altLang="zh-CN" sz="2800" b="1" dirty="0" smtClean="0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90800" y="2971800"/>
            <a:ext cx="693420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特别要注意：力臂不是支点到力的作用点的距离，而是</a:t>
            </a:r>
            <a:r>
              <a:rPr lang="zh-CN" altLang="en-US" sz="3200" b="1" u="sng" dirty="0">
                <a:solidFill>
                  <a:srgbClr val="FE210A"/>
                </a:solidFill>
              </a:rPr>
              <a:t>支点到力的作用线的垂直距离</a:t>
            </a:r>
            <a:r>
              <a:rPr lang="zh-CN" altLang="en-US" sz="3200" b="1" dirty="0">
                <a:solidFill>
                  <a:schemeClr val="accent2"/>
                </a:solidFill>
              </a:rPr>
              <a:t>。</a:t>
            </a:r>
            <a:r>
              <a:rPr lang="zh-CN" altLang="en-US" sz="3200" b="1" dirty="0">
                <a:solidFill>
                  <a:srgbClr val="000066"/>
                </a:solidFill>
              </a:rPr>
              <a:t>做题时千万不要粗心大意，要牢记</a:t>
            </a:r>
            <a:r>
              <a:rPr lang="zh-CN" altLang="en-US" sz="3200" b="1" dirty="0" smtClean="0">
                <a:solidFill>
                  <a:srgbClr val="000066"/>
                </a:solidFill>
              </a:rPr>
              <a:t>。</a:t>
            </a:r>
            <a:endParaRPr lang="zh-CN" altLang="en-US" sz="32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399344" y="43894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992313" y="2573338"/>
            <a:ext cx="482282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2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杠杆是否都是直的？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1828800" y="1125538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ea typeface="华文新魏" pitchFamily="2" charset="-122"/>
              </a:rPr>
              <a:t>思考讨论</a:t>
            </a:r>
            <a:r>
              <a:rPr lang="zh-CN" altLang="en-US" sz="3200" b="1" dirty="0"/>
              <a:t>：</a:t>
            </a:r>
            <a:endParaRPr lang="zh-CN" altLang="en-US" sz="3200" b="1" dirty="0"/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2252663" y="1820863"/>
            <a:ext cx="44119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</a:rPr>
              <a:t>1 </a:t>
            </a:r>
            <a:r>
              <a:rPr lang="zh-CN" altLang="en-US" sz="2800" b="1" dirty="0">
                <a:solidFill>
                  <a:srgbClr val="0000FF"/>
                </a:solidFill>
              </a:rPr>
              <a:t>力臂是一定在杠杆上吗？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2209800" y="3563938"/>
            <a:ext cx="76962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</a:rPr>
              <a:t>3 </a:t>
            </a:r>
            <a:r>
              <a:rPr lang="zh-CN" altLang="en-US" sz="2800" b="1" dirty="0">
                <a:solidFill>
                  <a:srgbClr val="0000FF"/>
                </a:solidFill>
              </a:rPr>
              <a:t>若一力作用在杠杆上，作用点不变，但作用方向改变，力臂是否改变？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446838" y="1811338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答：不是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446838" y="2597150"/>
            <a:ext cx="411543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答：杠杆可以是直的，也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可以是弯的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553200" y="4249738"/>
            <a:ext cx="31242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答：要改变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autoUpdateAnimBg="0"/>
      <p:bldP spid="10249" grpId="0" autoUpdateAnimBg="0"/>
      <p:bldP spid="1025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画力臂的方法：</a:t>
            </a:r>
            <a:endParaRPr lang="zh-CN" altLang="en-US" b="1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981200"/>
            <a:ext cx="7696200" cy="4343400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）辨认杠杆；</a:t>
            </a:r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）先找支点</a:t>
            </a:r>
            <a:r>
              <a:rPr lang="en-US" altLang="zh-CN" b="1" dirty="0" smtClean="0"/>
              <a:t>O</a:t>
            </a:r>
            <a:r>
              <a:rPr lang="zh-CN" altLang="en-US" b="1" dirty="0" smtClean="0"/>
              <a:t>；</a:t>
            </a:r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）画出动力和阻力；</a:t>
            </a:r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）画出力的作用线；</a:t>
            </a:r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（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）过支点</a:t>
            </a:r>
            <a:r>
              <a:rPr lang="en-US" altLang="zh-CN" b="1" dirty="0" smtClean="0"/>
              <a:t>0</a:t>
            </a:r>
            <a:r>
              <a:rPr lang="zh-CN" altLang="en-US" b="1" dirty="0" smtClean="0"/>
              <a:t>作力的作用线</a:t>
            </a:r>
            <a:endParaRPr lang="zh-CN" altLang="en-US" b="1" dirty="0" smtClean="0"/>
          </a:p>
          <a:p>
            <a:pPr eaLnBrk="1" hangingPunct="1">
              <a:buFontTx/>
              <a:buNone/>
            </a:pPr>
            <a:r>
              <a:rPr lang="zh-CN" altLang="en-US" b="1" dirty="0" smtClean="0"/>
              <a:t>   的垂线段</a:t>
            </a:r>
            <a:r>
              <a:rPr lang="en-US" altLang="zh-CN" b="1" dirty="0" smtClean="0"/>
              <a:t>L</a:t>
            </a:r>
            <a:r>
              <a:rPr lang="zh-CN" altLang="en-US" b="1" dirty="0" smtClean="0"/>
              <a:t>，即为力臂。</a:t>
            </a:r>
            <a:endParaRPr lang="zh-CN" altLang="en-US" b="1" dirty="0" smtClean="0"/>
          </a:p>
        </p:txBody>
      </p:sp>
      <p:pic>
        <p:nvPicPr>
          <p:cNvPr id="6148" name="Picture 4" descr="P106070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91400" y="1708150"/>
            <a:ext cx="3079750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7713" y="1412875"/>
            <a:ext cx="610552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/>
          <p:nvPr/>
        </p:nvGrpSpPr>
        <p:grpSpPr bwMode="auto">
          <a:xfrm>
            <a:off x="4516438" y="4241800"/>
            <a:ext cx="3886200" cy="1193801"/>
            <a:chOff x="2112" y="2400"/>
            <a:chExt cx="2448" cy="752"/>
          </a:xfrm>
        </p:grpSpPr>
        <p:sp>
          <p:nvSpPr>
            <p:cNvPr id="7179" name="Line 4"/>
            <p:cNvSpPr>
              <a:spLocks noChangeShapeType="1"/>
            </p:cNvSpPr>
            <p:nvPr/>
          </p:nvSpPr>
          <p:spPr bwMode="auto">
            <a:xfrm flipV="1">
              <a:off x="2496" y="2400"/>
              <a:ext cx="2064" cy="528"/>
            </a:xfrm>
            <a:prstGeom prst="line">
              <a:avLst/>
            </a:prstGeom>
            <a:noFill/>
            <a:ln w="114300">
              <a:solidFill>
                <a:srgbClr val="FF3300"/>
              </a:solidFill>
              <a:round/>
              <a:head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Text Box 5"/>
            <p:cNvSpPr txBox="1">
              <a:spLocks noChangeArrowheads="1"/>
            </p:cNvSpPr>
            <p:nvPr/>
          </p:nvSpPr>
          <p:spPr bwMode="auto">
            <a:xfrm>
              <a:off x="2112" y="2784"/>
              <a:ext cx="31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/>
                <a:t>O</a:t>
              </a:r>
              <a:endParaRPr lang="en-US" altLang="zh-CN" sz="3200" b="1"/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8326438" y="4241800"/>
            <a:ext cx="866775" cy="1590676"/>
            <a:chOff x="4512" y="2400"/>
            <a:chExt cx="546" cy="1002"/>
          </a:xfrm>
        </p:grpSpPr>
        <p:sp>
          <p:nvSpPr>
            <p:cNvPr id="7177" name="Line 7"/>
            <p:cNvSpPr>
              <a:spLocks noChangeShapeType="1"/>
            </p:cNvSpPr>
            <p:nvPr/>
          </p:nvSpPr>
          <p:spPr bwMode="auto">
            <a:xfrm>
              <a:off x="4512" y="2400"/>
              <a:ext cx="0" cy="912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Text Box 8"/>
            <p:cNvSpPr txBox="1">
              <a:spLocks noChangeArrowheads="1"/>
            </p:cNvSpPr>
            <p:nvPr/>
          </p:nvSpPr>
          <p:spPr bwMode="auto">
            <a:xfrm>
              <a:off x="4694" y="3034"/>
              <a:ext cx="36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/>
                <a:t>F</a:t>
              </a:r>
              <a:r>
                <a:rPr lang="en-US" altLang="zh-CN" sz="3200" b="1" baseline="-25000"/>
                <a:t>2</a:t>
              </a:r>
              <a:endParaRPr lang="en-US" altLang="zh-CN" sz="3200" b="1" baseline="-25000"/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5507038" y="3038475"/>
            <a:ext cx="1035050" cy="1965325"/>
            <a:chOff x="2736" y="1642"/>
            <a:chExt cx="652" cy="1238"/>
          </a:xfrm>
        </p:grpSpPr>
        <p:sp>
          <p:nvSpPr>
            <p:cNvPr id="7175" name="Line 10"/>
            <p:cNvSpPr>
              <a:spLocks noChangeShapeType="1"/>
            </p:cNvSpPr>
            <p:nvPr/>
          </p:nvSpPr>
          <p:spPr bwMode="auto">
            <a:xfrm flipV="1">
              <a:off x="2736" y="1728"/>
              <a:ext cx="192" cy="1152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6" name="Text Box 11"/>
            <p:cNvSpPr txBox="1">
              <a:spLocks noChangeArrowheads="1"/>
            </p:cNvSpPr>
            <p:nvPr/>
          </p:nvSpPr>
          <p:spPr bwMode="auto">
            <a:xfrm>
              <a:off x="3024" y="1642"/>
              <a:ext cx="36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000000"/>
                  </a:solidFill>
                </a:rPr>
                <a:t>F</a:t>
              </a:r>
              <a:r>
                <a:rPr lang="en-US" altLang="zh-CN" sz="3200" b="1" baseline="-25000">
                  <a:solidFill>
                    <a:srgbClr val="000000"/>
                  </a:solidFill>
                </a:rPr>
                <a:t>1</a:t>
              </a:r>
              <a:endParaRPr lang="en-US" altLang="zh-CN" sz="3200" b="1" baseline="-25000">
                <a:solidFill>
                  <a:srgbClr val="000000"/>
                </a:solidFill>
              </a:endParaRPr>
            </a:p>
          </p:txBody>
        </p:sp>
      </p:grpSp>
      <p:sp>
        <p:nvSpPr>
          <p:cNvPr id="7174" name="Rectangle 12"/>
          <p:cNvSpPr>
            <a:spLocks noChangeArrowheads="1"/>
          </p:cNvSpPr>
          <p:nvPr/>
        </p:nvSpPr>
        <p:spPr bwMode="auto">
          <a:xfrm>
            <a:off x="2566988" y="188913"/>
            <a:ext cx="29375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938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kumimoji="1" lang="zh-CN" altLang="en-US" sz="3600" b="1">
                <a:solidFill>
                  <a:srgbClr val="09096F"/>
                </a:solidFill>
                <a:latin typeface="楷体_GB2312" pitchFamily="49" charset="-122"/>
                <a:ea typeface="楷体_GB2312" pitchFamily="49" charset="-122"/>
              </a:rPr>
              <a:t>人体中的杠杆</a:t>
            </a:r>
            <a:endParaRPr kumimoji="1" lang="zh-CN" altLang="en-US" sz="3600" b="1">
              <a:solidFill>
                <a:srgbClr val="09096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1088" y="1941513"/>
            <a:ext cx="7920037" cy="31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2566988" y="188913"/>
            <a:ext cx="29375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938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kumimoji="1" lang="zh-CN" altLang="en-US" sz="3600" b="1">
                <a:solidFill>
                  <a:srgbClr val="09096F"/>
                </a:solidFill>
                <a:latin typeface="楷体_GB2312" pitchFamily="49" charset="-122"/>
                <a:ea typeface="楷体_GB2312" pitchFamily="49" charset="-122"/>
              </a:rPr>
              <a:t>人体中的杠杆</a:t>
            </a:r>
            <a:endParaRPr kumimoji="1" lang="zh-CN" altLang="en-US" sz="3600" b="1">
              <a:solidFill>
                <a:srgbClr val="09096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杠杆平衡条件</a:t>
            </a:r>
            <a:endParaRPr lang="zh-CN" altLang="en-US" dirty="0" smtClean="0"/>
          </a:p>
          <a:p>
            <a:pPr eaLnBrk="1" hangingPunct="1">
              <a:buFontTx/>
              <a:buNone/>
            </a:pPr>
            <a:r>
              <a:rPr lang="zh-CN" altLang="en-US" dirty="0" smtClean="0"/>
              <a:t>    杠杆平衡：当杠杆在力的作用下处于静止或匀速转动状态时，我们说杠杆处于平衡状态。</a:t>
            </a:r>
            <a:endParaRPr lang="en-US" altLang="zh-CN" dirty="0" smtClean="0"/>
          </a:p>
          <a:p>
            <a:pPr eaLnBrk="1" hangingPunct="1">
              <a:buFontTx/>
              <a:buNone/>
            </a:pPr>
            <a:endParaRPr lang="zh-CN" altLang="en-US" dirty="0" smtClean="0"/>
          </a:p>
          <a:p>
            <a:pPr eaLnBrk="1" hangingPunct="1"/>
            <a:r>
              <a:rPr lang="zh-CN" altLang="en-US" dirty="0" smtClean="0"/>
              <a:t>杠杆平衡条件的探究实验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k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810000" y="3886200"/>
            <a:ext cx="762000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kumimoji="1" lang="en-US" altLang="zh-CN" sz="44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kumimoji="1" lang="en-US" altLang="zh-CN" sz="4400" b="1" baseline="-25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8458200" y="3138488"/>
            <a:ext cx="762000" cy="82994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F</a:t>
            </a:r>
            <a:r>
              <a:rPr kumimoji="1" lang="en-US" altLang="zh-CN" sz="48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endParaRPr kumimoji="1" lang="en-US" altLang="zh-CN" sz="4800" b="1" baseline="-250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943600" y="2286000"/>
            <a:ext cx="1219200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o</a:t>
            </a:r>
            <a:endParaRPr kumimoji="1" lang="en-US" altLang="zh-CN" sz="5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4646613" y="1371600"/>
            <a:ext cx="1296988" cy="1066800"/>
            <a:chOff x="1967" y="864"/>
            <a:chExt cx="817" cy="672"/>
          </a:xfrm>
        </p:grpSpPr>
        <p:sp>
          <p:nvSpPr>
            <p:cNvPr id="10260" name="AutoShape 7"/>
            <p:cNvSpPr/>
            <p:nvPr/>
          </p:nvSpPr>
          <p:spPr bwMode="auto">
            <a:xfrm rot="5368553">
              <a:off x="2279" y="1031"/>
              <a:ext cx="192" cy="817"/>
            </a:xfrm>
            <a:prstGeom prst="leftBrace">
              <a:avLst>
                <a:gd name="adj1" fmla="val 35460"/>
                <a:gd name="adj2" fmla="val 50000"/>
              </a:avLst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0" name="Text Box 8"/>
            <p:cNvSpPr txBox="1">
              <a:spLocks noChangeArrowheads="1"/>
            </p:cNvSpPr>
            <p:nvPr/>
          </p:nvSpPr>
          <p:spPr bwMode="auto">
            <a:xfrm>
              <a:off x="2112" y="864"/>
              <a:ext cx="480" cy="48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4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L</a:t>
              </a:r>
              <a:r>
                <a:rPr kumimoji="1" lang="en-US" altLang="zh-CN" sz="4400" b="1" baseline="-25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endParaRPr kumimoji="1" lang="en-US" altLang="zh-CN" sz="44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6019800" y="1295400"/>
            <a:ext cx="2133600" cy="1143000"/>
            <a:chOff x="2832" y="816"/>
            <a:chExt cx="1344" cy="720"/>
          </a:xfrm>
        </p:grpSpPr>
        <p:sp>
          <p:nvSpPr>
            <p:cNvPr id="10258" name="AutoShape 10"/>
            <p:cNvSpPr/>
            <p:nvPr/>
          </p:nvSpPr>
          <p:spPr bwMode="auto">
            <a:xfrm rot="5368553">
              <a:off x="3384" y="744"/>
              <a:ext cx="240" cy="1344"/>
            </a:xfrm>
            <a:prstGeom prst="leftBrace">
              <a:avLst>
                <a:gd name="adj1" fmla="val 46667"/>
                <a:gd name="adj2" fmla="val 50009"/>
              </a:avLst>
            </a:prstGeom>
            <a:noFill/>
            <a:ln w="412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3" name="Text Box 11"/>
            <p:cNvSpPr txBox="1">
              <a:spLocks noChangeArrowheads="1"/>
            </p:cNvSpPr>
            <p:nvPr/>
          </p:nvSpPr>
          <p:spPr bwMode="auto">
            <a:xfrm>
              <a:off x="3360" y="816"/>
              <a:ext cx="480" cy="48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en-US" altLang="zh-CN" sz="44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L</a:t>
              </a:r>
              <a:r>
                <a:rPr kumimoji="1" lang="en-US" altLang="zh-CN" sz="4400" b="1" baseline="-250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2</a:t>
              </a:r>
              <a:endParaRPr kumimoji="1" lang="en-US" altLang="zh-CN" sz="4400" b="1" baseline="-25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3432175" y="404813"/>
            <a:ext cx="77724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杠杆在什么条件下平衡？</a:t>
            </a:r>
            <a:endParaRPr kumimoji="1"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9" name="WordArt 13"/>
          <p:cNvSpPr>
            <a:spLocks noChangeArrowheads="1" noChangeShapeType="1" noTextEdit="1"/>
          </p:cNvSpPr>
          <p:nvPr/>
        </p:nvSpPr>
        <p:spPr bwMode="auto">
          <a:xfrm>
            <a:off x="1631950" y="0"/>
            <a:ext cx="1171575" cy="13414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探究</a:t>
            </a:r>
            <a:endParaRPr lang="zh-CN" altLang="en-US" sz="3600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Group 14"/>
          <p:cNvGrpSpPr/>
          <p:nvPr/>
        </p:nvGrpSpPr>
        <p:grpSpPr bwMode="auto">
          <a:xfrm>
            <a:off x="8153400" y="1295400"/>
            <a:ext cx="1543050" cy="914400"/>
            <a:chOff x="4080" y="816"/>
            <a:chExt cx="816" cy="576"/>
          </a:xfrm>
        </p:grpSpPr>
        <p:sp>
          <p:nvSpPr>
            <p:cNvPr id="10256" name="AutoShape 15"/>
            <p:cNvSpPr>
              <a:spLocks noChangeArrowheads="1"/>
            </p:cNvSpPr>
            <p:nvPr/>
          </p:nvSpPr>
          <p:spPr bwMode="auto">
            <a:xfrm>
              <a:off x="4080" y="816"/>
              <a:ext cx="816" cy="576"/>
            </a:xfrm>
            <a:prstGeom prst="wedgeRoundRectCallout">
              <a:avLst>
                <a:gd name="adj1" fmla="val -66546"/>
                <a:gd name="adj2" fmla="val 100000"/>
                <a:gd name="adj3" fmla="val 16667"/>
              </a:avLst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0257" name="Text Box 16"/>
            <p:cNvSpPr txBox="1">
              <a:spLocks noChangeArrowheads="1"/>
            </p:cNvSpPr>
            <p:nvPr/>
          </p:nvSpPr>
          <p:spPr bwMode="auto">
            <a:xfrm>
              <a:off x="4224" y="960"/>
              <a:ext cx="566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>
                  <a:latin typeface="Times New Roman" panose="02020603050405020304" pitchFamily="18" charset="0"/>
                </a:rPr>
                <a:t>杠杆</a:t>
              </a:r>
              <a:endParaRPr kumimoji="1" lang="zh-CN" altLang="en-US" sz="2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7"/>
          <p:cNvGrpSpPr/>
          <p:nvPr/>
        </p:nvGrpSpPr>
        <p:grpSpPr bwMode="auto">
          <a:xfrm>
            <a:off x="9296400" y="2590800"/>
            <a:ext cx="1371600" cy="1371600"/>
            <a:chOff x="4896" y="1632"/>
            <a:chExt cx="864" cy="864"/>
          </a:xfrm>
        </p:grpSpPr>
        <p:sp>
          <p:nvSpPr>
            <p:cNvPr id="10254" name="AutoShape 18"/>
            <p:cNvSpPr>
              <a:spLocks noChangeArrowheads="1"/>
            </p:cNvSpPr>
            <p:nvPr/>
          </p:nvSpPr>
          <p:spPr bwMode="auto">
            <a:xfrm>
              <a:off x="4896" y="1632"/>
              <a:ext cx="864" cy="864"/>
            </a:xfrm>
            <a:prstGeom prst="wedgeEllipseCallout">
              <a:avLst>
                <a:gd name="adj1" fmla="val -88194"/>
                <a:gd name="adj2" fmla="val -45255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kumimoji="1"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0255" name="Rectangle 19"/>
            <p:cNvSpPr>
              <a:spLocks noChangeArrowheads="1"/>
            </p:cNvSpPr>
            <p:nvPr/>
          </p:nvSpPr>
          <p:spPr bwMode="auto">
            <a:xfrm>
              <a:off x="5040" y="1776"/>
              <a:ext cx="566" cy="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800" b="1">
                  <a:latin typeface="Times New Roman" panose="02020603050405020304" pitchFamily="18" charset="0"/>
                </a:rPr>
                <a:t>平衡</a:t>
              </a:r>
              <a:endParaRPr kumimoji="1" lang="zh-CN" altLang="en-US" sz="2800" b="1">
                <a:latin typeface="Times New Roman" panose="02020603050405020304" pitchFamily="18" charset="0"/>
              </a:endParaRPr>
            </a:p>
            <a:p>
              <a:r>
                <a:rPr kumimoji="1" lang="zh-CN" altLang="en-US" sz="2800" b="1">
                  <a:latin typeface="Times New Roman" panose="02020603050405020304" pitchFamily="18" charset="0"/>
                </a:rPr>
                <a:t>螺母</a:t>
              </a:r>
              <a:endParaRPr kumimoji="1" lang="zh-CN" altLang="en-US" sz="28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13332" name="Picture 20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781300"/>
            <a:ext cx="5524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Picture 21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7175" y="2762250"/>
            <a:ext cx="6572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 autoUpdateAnimBg="0"/>
      <p:bldP spid="13316" grpId="0" bldLvl="0" animBg="1" autoUpdateAnimBg="0"/>
      <p:bldP spid="13317" grpId="0" bldLvl="0" animBg="1" autoUpdateAnimBg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2917</Words>
  <Application>WPS 演示</Application>
  <PresentationFormat>宽屏</PresentationFormat>
  <Paragraphs>267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华文新魏</vt:lpstr>
      <vt:lpstr>楷体_GB2312</vt:lpstr>
      <vt:lpstr>新宋体</vt:lpstr>
      <vt:lpstr>黑体</vt:lpstr>
      <vt:lpstr>Times New Roman</vt:lpstr>
      <vt:lpstr>Tahoma</vt:lpstr>
      <vt:lpstr>华文彩云</vt:lpstr>
      <vt:lpstr>Symbol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画力臂的方法：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定滑轮的特点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2019-10-18T00:33:54Z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