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1"/>
  </p:handoutMasterIdLst>
  <p:sldIdLst>
    <p:sldId id="257" r:id="rId3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654" y="5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1143000" y="685800"/>
            <a:ext cx="4572000" cy="3429000"/>
          </a:xfrm>
          <a:ln>
            <a:solidFill>
              <a:srgbClr val="000000"/>
            </a:solidFill>
            <a:miter lim="800000"/>
          </a:ln>
        </p:spPr>
      </p:sp>
      <p:sp>
        <p:nvSpPr>
          <p:cNvPr id="4098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409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2E976504-33CD-4064-A8DB-89D380491D00}" type="slidenum">
              <a:rPr lang="zh-CN" altLang="en-US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</a:fld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BABED9-BFEE-42DE-B4DF-CDF373C5DC3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tags" Target="../tags/tag61.xml"/><Relationship Id="rId17" Type="http://schemas.openxmlformats.org/officeDocument/2006/relationships/tags" Target="../tags/tag60.xml"/><Relationship Id="rId16" Type="http://schemas.openxmlformats.org/officeDocument/2006/relationships/tags" Target="../tags/tag59.xml"/><Relationship Id="rId15" Type="http://schemas.openxmlformats.org/officeDocument/2006/relationships/tags" Target="../tags/tag58.xml"/><Relationship Id="rId14" Type="http://schemas.openxmlformats.org/officeDocument/2006/relationships/tags" Target="../tags/tag57.xml"/><Relationship Id="rId13" Type="http://schemas.openxmlformats.org/officeDocument/2006/relationships/tags" Target="../tags/tag56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6.jpeg"/><Relationship Id="rId4" Type="http://schemas.openxmlformats.org/officeDocument/2006/relationships/image" Target="../media/image13.jpeg"/><Relationship Id="rId3" Type="http://schemas.openxmlformats.org/officeDocument/2006/relationships/image" Target="../media/image15.jpeg"/><Relationship Id="rId2" Type="http://schemas.openxmlformats.org/officeDocument/2006/relationships/image" Target="../media/image11.jpeg"/><Relationship Id="rId1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3" name="组合 8"/>
          <p:cNvGrpSpPr/>
          <p:nvPr/>
        </p:nvGrpSpPr>
        <p:grpSpPr bwMode="auto">
          <a:xfrm>
            <a:off x="1484489" y="1505203"/>
            <a:ext cx="9223022" cy="2081362"/>
            <a:chOff x="-868457" y="1597914"/>
            <a:chExt cx="7641771" cy="2081084"/>
          </a:xfrm>
        </p:grpSpPr>
        <p:sp>
          <p:nvSpPr>
            <p:cNvPr id="10" name="矩形 9"/>
            <p:cNvSpPr>
              <a:spLocks noChangeArrowheads="1"/>
            </p:cNvSpPr>
            <p:nvPr/>
          </p:nvSpPr>
          <p:spPr bwMode="auto">
            <a:xfrm>
              <a:off x="1703673" y="1597914"/>
              <a:ext cx="2497507" cy="553011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defRPr/>
              </a:pPr>
              <a:r>
                <a:rPr lang="zh-CN" altLang="en-US" sz="2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第六单元 </a:t>
              </a:r>
              <a:r>
                <a:rPr lang="en-US" altLang="zh-CN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· </a:t>
              </a:r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奇思妙想</a:t>
              </a:r>
              <a:endPara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1" name="TextBox 2"/>
            <p:cNvSpPr txBox="1">
              <a:spLocks noChangeArrowheads="1"/>
            </p:cNvSpPr>
            <p:nvPr/>
          </p:nvSpPr>
          <p:spPr bwMode="auto">
            <a:xfrm>
              <a:off x="-868457" y="2664403"/>
              <a:ext cx="7641771" cy="1014595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zh-CN" altLang="en-US" sz="6000" b="1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七</a:t>
              </a:r>
              <a:r>
                <a:rPr lang="zh-CN" altLang="en-US" sz="6000" b="1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颗钻石</a:t>
              </a:r>
              <a:endParaRPr lang="zh-CN" altLang="en-US" sz="60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矩形 1"/>
          <p:cNvSpPr>
            <a:spLocks noChangeArrowheads="1"/>
          </p:cNvSpPr>
          <p:nvPr/>
        </p:nvSpPr>
        <p:spPr bwMode="auto">
          <a:xfrm>
            <a:off x="1787128" y="1171575"/>
            <a:ext cx="119888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初读故事</a:t>
            </a:r>
            <a:endParaRPr lang="zh-CN" altLang="en-US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62161" y="1735139"/>
            <a:ext cx="6946371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75945" algn="just" eaLnBrk="0" hangingPunct="0">
              <a:lnSpc>
                <a:spcPct val="150000"/>
              </a:lnSpc>
              <a:spcAft>
                <a:spcPts val="0"/>
              </a:spcAft>
              <a:buFontTx/>
              <a:buNone/>
              <a:defRPr/>
            </a:pPr>
            <a:r>
              <a:rPr lang="zh-CN" altLang="en-US" sz="2400" kern="1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故事中，在水罐到底发生了哪些变化？</a:t>
            </a:r>
            <a:endParaRPr lang="zh-CN" altLang="zh-CN" sz="2400" kern="100" dirty="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038350" y="2325688"/>
            <a:ext cx="8011716" cy="119888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575945" algn="just" eaLnBrk="0" hangingPunct="0">
              <a:lnSpc>
                <a:spcPct val="150000"/>
              </a:lnSpc>
              <a:spcAft>
                <a:spcPts val="0"/>
              </a:spcAft>
              <a:buFontTx/>
              <a:buNone/>
              <a:defRPr/>
            </a:pPr>
            <a:r>
              <a:rPr lang="zh-CN" altLang="en-US" sz="2400" kern="1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要求：用自己喜欢的方式自由朗读课文，快速找出水罐发生变化的句子，用横线画下来。</a:t>
            </a:r>
            <a:endParaRPr lang="zh-CN" altLang="en-US" sz="2400" kern="100" dirty="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038349" y="3354389"/>
            <a:ext cx="8437739" cy="2999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75945" algn="just" eaLnBrk="0" hangingPunct="0">
              <a:lnSpc>
                <a:spcPct val="150000"/>
              </a:lnSpc>
              <a:spcAft>
                <a:spcPts val="0"/>
              </a:spcAft>
              <a:buFontTx/>
              <a:buNone/>
              <a:defRPr/>
            </a:pPr>
            <a:r>
              <a:rPr lang="en-US" altLang="zh-CN" kern="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A</a:t>
            </a:r>
            <a:r>
              <a:rPr lang="zh-CN" altLang="en-US" kern="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、“当她醒来的时候，拿起罐子一看，罐子里竟装满了清澈新鲜的水。”</a:t>
            </a:r>
            <a:endParaRPr lang="zh-CN" altLang="en-US" kern="1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+mn-ea"/>
            </a:endParaRPr>
          </a:p>
          <a:p>
            <a:pPr indent="575945" algn="just" eaLnBrk="0" hangingPunct="0">
              <a:lnSpc>
                <a:spcPct val="150000"/>
              </a:lnSpc>
              <a:spcAft>
                <a:spcPts val="0"/>
              </a:spcAft>
              <a:buFontTx/>
              <a:buNone/>
              <a:defRPr/>
            </a:pPr>
            <a:r>
              <a:rPr lang="en-US" altLang="zh-CN" kern="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B</a:t>
            </a:r>
            <a:r>
              <a:rPr lang="zh-CN" altLang="en-US" kern="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、“她以为，水一定都洒了，但是没有，罐子端端正正地在地上放着，罐子里的水还是满满的。”</a:t>
            </a:r>
            <a:endParaRPr lang="zh-CN" altLang="en-US" kern="1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+mn-ea"/>
            </a:endParaRPr>
          </a:p>
          <a:p>
            <a:pPr indent="575945" algn="just" eaLnBrk="0" hangingPunct="0">
              <a:lnSpc>
                <a:spcPct val="150000"/>
              </a:lnSpc>
              <a:spcAft>
                <a:spcPts val="0"/>
              </a:spcAft>
              <a:buFontTx/>
              <a:buNone/>
              <a:defRPr/>
            </a:pPr>
            <a:r>
              <a:rPr lang="en-US" altLang="zh-CN" kern="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C</a:t>
            </a:r>
            <a:r>
              <a:rPr lang="zh-CN" altLang="en-US" kern="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、“当小姑娘再拿水罐时，木头做的水罐竟变成了银的。”</a:t>
            </a:r>
            <a:endParaRPr lang="zh-CN" altLang="en-US" kern="1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+mn-ea"/>
            </a:endParaRPr>
          </a:p>
          <a:p>
            <a:pPr indent="575945" algn="just" eaLnBrk="0" hangingPunct="0">
              <a:lnSpc>
                <a:spcPct val="150000"/>
              </a:lnSpc>
              <a:spcAft>
                <a:spcPts val="0"/>
              </a:spcAft>
              <a:buFontTx/>
              <a:buNone/>
              <a:defRPr/>
            </a:pPr>
            <a:r>
              <a:rPr lang="en-US" altLang="zh-CN" kern="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D</a:t>
            </a:r>
            <a:r>
              <a:rPr lang="zh-CN" altLang="en-US" kern="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、“就在这一瞬间，水罐又变成了金的。”</a:t>
            </a:r>
            <a:endParaRPr lang="zh-CN" altLang="en-US" kern="1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+mn-ea"/>
            </a:endParaRPr>
          </a:p>
          <a:p>
            <a:pPr indent="575945" algn="just" eaLnBrk="0" hangingPunct="0">
              <a:lnSpc>
                <a:spcPct val="150000"/>
              </a:lnSpc>
              <a:spcAft>
                <a:spcPts val="0"/>
              </a:spcAft>
              <a:buFontTx/>
              <a:buNone/>
              <a:defRPr/>
            </a:pPr>
            <a:r>
              <a:rPr lang="en-US" altLang="zh-CN" kern="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E</a:t>
            </a:r>
            <a:r>
              <a:rPr lang="zh-CN" altLang="en-US" kern="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、“这时，突然从水罐里跳出了七颗很大的钻石，接着从里面涌出了一股巨大的清澈又新鲜的水流。”</a:t>
            </a:r>
            <a:endParaRPr lang="zh-CN" altLang="en-US" kern="1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矩形 1"/>
          <p:cNvSpPr>
            <a:spLocks noChangeArrowheads="1"/>
          </p:cNvSpPr>
          <p:nvPr/>
        </p:nvSpPr>
        <p:spPr bwMode="auto">
          <a:xfrm>
            <a:off x="1787128" y="1171575"/>
            <a:ext cx="119888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自由朗读</a:t>
            </a:r>
            <a:endParaRPr lang="zh-CN" altLang="en-US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155032" y="2144714"/>
            <a:ext cx="4561857" cy="2861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indent="647700" eaLnBrk="0" hangingPunct="0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自己读一读，要求把句子读正确、读流利。想想：水罐到底发生了哪些变化？用简洁的词概括一下。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647700" eaLnBrk="0" hangingPunct="0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概括说水罐发生的变化。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155031" y="5298058"/>
            <a:ext cx="464312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空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满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银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金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钻石</a:t>
            </a:r>
            <a:endParaRPr lang="zh-CN" altLang="en-US" sz="24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40929" y="1171575"/>
            <a:ext cx="3571178" cy="41251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矩形 1"/>
          <p:cNvSpPr>
            <a:spLocks noChangeArrowheads="1"/>
          </p:cNvSpPr>
          <p:nvPr/>
        </p:nvSpPr>
        <p:spPr bwMode="auto">
          <a:xfrm>
            <a:off x="1787128" y="1171575"/>
            <a:ext cx="119888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感情朗读</a:t>
            </a:r>
            <a:endParaRPr lang="zh-CN" altLang="en-US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695574" y="1754188"/>
            <a:ext cx="7690204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看着水罐的这些变化，让我们感受到了这真是一只怎样的水罐？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你能不能用朗读来感受一下水罐的神奇呢？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8161073" y="2198529"/>
            <a:ext cx="1400615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（神奇）</a:t>
            </a:r>
            <a:endParaRPr lang="zh-CN" altLang="en-US" sz="20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519363" y="2624139"/>
            <a:ext cx="7650956" cy="3830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 ①当她醒来的时候， 拿起罐子一看，罐子里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竟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装满了清澈新鲜的水。</a:t>
            </a:r>
            <a:endParaRPr lang="en-US" altLang="zh-CN" dirty="0"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）生自由读，感受神奇；</a:t>
            </a:r>
            <a:endParaRPr lang="en-US" altLang="zh-CN" dirty="0"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）指名读；</a:t>
            </a:r>
            <a:endParaRPr lang="en-US" altLang="zh-CN" dirty="0"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）齐读句子，感受神奇。</a:t>
            </a:r>
            <a:endParaRPr lang="en-US" altLang="zh-CN" dirty="0"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   小结：读句子的时候，只要抓住关键词，再加上自己的体会感情地朗读，能帮助我们更好地理解句子的内涵。</a:t>
            </a:r>
            <a:endParaRPr lang="en-US" altLang="zh-CN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②同桌互读剩余的句子，读出水罐的神奇。</a:t>
            </a:r>
            <a:endParaRPr lang="en-US" altLang="zh-CN" dirty="0"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重点读好：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“突然”“跳出”“涌出”“巨大”及长句的停顿。</a:t>
            </a:r>
            <a:endParaRPr lang="en-US" altLang="zh-CN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  小结：在读长句时，适当的停顿能够帮助我们读好句子。</a:t>
            </a:r>
            <a:endParaRPr lang="zh-CN" altLang="en-US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矩形 1"/>
          <p:cNvSpPr>
            <a:spLocks noChangeArrowheads="1"/>
          </p:cNvSpPr>
          <p:nvPr/>
        </p:nvSpPr>
        <p:spPr bwMode="auto">
          <a:xfrm>
            <a:off x="1787129" y="1171575"/>
            <a:ext cx="196088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读故事，知情节</a:t>
            </a:r>
            <a:endParaRPr lang="zh-CN" altLang="en-US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169318" y="1714500"/>
            <a:ext cx="492010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水罐发生变化之前到底发生了什么事了呢？</a:t>
            </a:r>
            <a:endParaRPr lang="zh-CN" altLang="en-US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169319" y="2220914"/>
            <a:ext cx="5331035" cy="4661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水罐的第一次变化</a:t>
            </a:r>
            <a:endParaRPr lang="zh-CN" altLang="en-US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①自读第二自然段，找出水罐发生变化时发生的事情。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      我们来看水罐的第一次变化，它在文中的第几自然段。</a:t>
            </a:r>
            <a:endParaRPr lang="en-US" altLang="zh-CN" dirty="0"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（第</a:t>
            </a:r>
            <a:r>
              <a:rPr lang="en-US" altLang="zh-CN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自然段）</a:t>
            </a:r>
            <a:endParaRPr lang="zh-CN" altLang="en-US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      请你快速默读课文，想想：发生了什么事情让空水罐装满了水？请试着用一句话概括。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  一句话概括事例：</a:t>
            </a:r>
            <a:endParaRPr lang="zh-CN" altLang="en-US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     （什么时候），谁（在什么地方）干什么。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      概括一件事情的时候，注意关键信息不能丢。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00354" y="1869031"/>
            <a:ext cx="3028701" cy="36482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矩形 1"/>
          <p:cNvSpPr>
            <a:spLocks noChangeArrowheads="1"/>
          </p:cNvSpPr>
          <p:nvPr/>
        </p:nvSpPr>
        <p:spPr bwMode="auto">
          <a:xfrm>
            <a:off x="1787129" y="1171575"/>
            <a:ext cx="196088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</a:rPr>
              <a:t>读故事，知情节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251472" y="1828800"/>
            <a:ext cx="4764992" cy="3830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水罐的后三次变化</a:t>
            </a:r>
            <a:endParaRPr lang="en-US" altLang="zh-CN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①小组合作学习</a:t>
            </a:r>
            <a:endParaRPr lang="en-US" altLang="zh-CN" dirty="0"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要求：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选择喜欢的方式读第三自然段。</a:t>
            </a:r>
            <a:endParaRPr lang="en-US" altLang="zh-CN" dirty="0"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思考：发生了什么事让水罐一次又一次地发生变化？找出相关句子，用（  ）括起来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②小组讨论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试着用刚才学习的方法，用一句话概括水罐每次变化时发生的事情，并在作业纸上写下来。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94117" y="1371631"/>
            <a:ext cx="2734522" cy="17015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016464" y="3073142"/>
            <a:ext cx="2612174" cy="17066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6465" y="4779817"/>
            <a:ext cx="2612174" cy="16417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矩形 1"/>
          <p:cNvSpPr>
            <a:spLocks noChangeArrowheads="1"/>
          </p:cNvSpPr>
          <p:nvPr/>
        </p:nvSpPr>
        <p:spPr bwMode="auto">
          <a:xfrm>
            <a:off x="1787128" y="1171575"/>
            <a:ext cx="145288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</a:rPr>
              <a:t>看图说故事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39272" y="1831326"/>
            <a:ext cx="2107096" cy="23225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6368" y="1831326"/>
            <a:ext cx="3463110" cy="23225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309478" y="1893672"/>
            <a:ext cx="2810402" cy="22601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39271" y="4330480"/>
            <a:ext cx="2902001" cy="20391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5" cstate="email"/>
          <a:srcRect/>
          <a:stretch>
            <a:fillRect/>
          </a:stretch>
        </p:blipFill>
        <p:spPr>
          <a:xfrm>
            <a:off x="7309478" y="4330481"/>
            <a:ext cx="2833951" cy="20054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4680347" y="4640263"/>
            <a:ext cx="2589609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24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空</a:t>
            </a:r>
            <a:r>
              <a:rPr lang="en-US" altLang="zh-CN" sz="24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—</a:t>
            </a:r>
            <a:r>
              <a:rPr lang="zh-CN" altLang="en-US" sz="24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满</a:t>
            </a:r>
            <a:r>
              <a:rPr lang="en-US" altLang="zh-CN" sz="24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—</a:t>
            </a:r>
            <a:r>
              <a:rPr lang="zh-CN" altLang="en-US" sz="24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银</a:t>
            </a:r>
            <a:r>
              <a:rPr lang="en-US" altLang="zh-CN" sz="24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—</a:t>
            </a:r>
            <a:r>
              <a:rPr lang="zh-CN" altLang="en-US" sz="24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金</a:t>
            </a:r>
            <a:r>
              <a:rPr lang="en-US" altLang="zh-CN" sz="24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—</a:t>
            </a:r>
            <a:r>
              <a:rPr lang="zh-CN" altLang="en-US" sz="24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钻石</a:t>
            </a:r>
            <a:endParaRPr lang="zh-CN" altLang="en-US" sz="240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5001816" y="5475289"/>
            <a:ext cx="1947863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爱心使奇迹发生</a:t>
            </a:r>
            <a:endParaRPr lang="zh-CN" altLang="en-US" sz="24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矩形 1"/>
          <p:cNvSpPr>
            <a:spLocks noChangeArrowheads="1"/>
          </p:cNvSpPr>
          <p:nvPr/>
        </p:nvSpPr>
        <p:spPr bwMode="auto">
          <a:xfrm>
            <a:off x="1787128" y="1171575"/>
            <a:ext cx="119888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总结提升</a:t>
            </a:r>
            <a:endParaRPr lang="zh-CN" altLang="en-US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458" name="矩形 1"/>
          <p:cNvSpPr>
            <a:spLocks noChangeArrowheads="1"/>
          </p:cNvSpPr>
          <p:nvPr/>
        </p:nvSpPr>
        <p:spPr bwMode="auto">
          <a:xfrm>
            <a:off x="2352676" y="2370138"/>
            <a:ext cx="4355306" cy="3969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466725" eaLnBrk="0" hangingPunct="0"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“爱”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使水罐发生了一次又一次的变化，小姑娘和母亲的心像金子般美好，像钻石般珍贵，那七颗代表着爱的钻石越升越高升到了天上，变成了“七颗星星”，这就是人们所说的“大熊星座”。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707796" y="1964078"/>
            <a:ext cx="3346813" cy="38223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矩形 1"/>
          <p:cNvSpPr>
            <a:spLocks noChangeArrowheads="1"/>
          </p:cNvSpPr>
          <p:nvPr/>
        </p:nvSpPr>
        <p:spPr bwMode="auto">
          <a:xfrm>
            <a:off x="1787128" y="1171575"/>
            <a:ext cx="119888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课后作业</a:t>
            </a:r>
            <a:endParaRPr lang="zh-CN" altLang="en-US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104444" y="2152650"/>
            <a:ext cx="5930019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0" hangingPunct="0">
              <a:lnSpc>
                <a:spcPct val="150000"/>
              </a:lnSpc>
              <a:spcAft>
                <a:spcPts val="0"/>
              </a:spcAft>
              <a:buFontTx/>
              <a:buNone/>
              <a:defRPr/>
            </a:pPr>
            <a:r>
              <a:rPr lang="zh-CN" altLang="en-US" sz="2800" kern="1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完成课后练习的第</a:t>
            </a:r>
            <a:r>
              <a:rPr lang="en-US" altLang="zh-CN" sz="2800" kern="1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1</a:t>
            </a:r>
            <a:r>
              <a:rPr lang="zh-CN" altLang="en-US" sz="2800" kern="1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、</a:t>
            </a:r>
            <a:r>
              <a:rPr lang="en-US" altLang="zh-CN" sz="2800" kern="1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2</a:t>
            </a:r>
            <a:r>
              <a:rPr lang="zh-CN" altLang="en-US" sz="2800" kern="1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、</a:t>
            </a:r>
            <a:r>
              <a:rPr lang="en-US" altLang="zh-CN" sz="2800" kern="1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4</a:t>
            </a:r>
            <a:r>
              <a:rPr lang="zh-CN" altLang="en-US" sz="2800" kern="1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大题</a:t>
            </a:r>
            <a:r>
              <a:rPr lang="zh-CN" altLang="en-US" sz="2800" kern="1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。 </a:t>
            </a:r>
            <a:endParaRPr lang="zh-CN" altLang="zh-CN" sz="2800" kern="1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949519" y="3250613"/>
            <a:ext cx="6670964" cy="2359959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矩形 1"/>
          <p:cNvSpPr>
            <a:spLocks noChangeArrowheads="1"/>
          </p:cNvSpPr>
          <p:nvPr/>
        </p:nvSpPr>
        <p:spPr bwMode="auto">
          <a:xfrm>
            <a:off x="1787128" y="1171575"/>
            <a:ext cx="119888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</a:rPr>
              <a:t>课文导入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06190" y="1688089"/>
            <a:ext cx="2711885" cy="25721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618075" y="1688089"/>
            <a:ext cx="2711885" cy="25721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329959" y="1688089"/>
            <a:ext cx="2711885" cy="25721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2902744" y="4270375"/>
            <a:ext cx="719138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灰姑娘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5547123" y="4292600"/>
            <a:ext cx="853678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白雪公主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8322469" y="4292600"/>
            <a:ext cx="853679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小美人鱼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4618435" y="4922838"/>
            <a:ext cx="384048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童话故事的特点之一：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神奇</a:t>
            </a:r>
            <a:endParaRPr lang="zh-CN" altLang="en-US" sz="24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3925491" y="5586414"/>
            <a:ext cx="566928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本文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七颗钻石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也是一篇神奇的童话。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8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矩形 1"/>
          <p:cNvSpPr>
            <a:spLocks noChangeArrowheads="1"/>
          </p:cNvSpPr>
          <p:nvPr/>
        </p:nvSpPr>
        <p:spPr bwMode="auto">
          <a:xfrm>
            <a:off x="1787128" y="1171575"/>
            <a:ext cx="119888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学习目标</a:t>
            </a:r>
            <a:endParaRPr lang="zh-CN" altLang="en-US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498063" y="2282650"/>
            <a:ext cx="6679803" cy="1753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、运用学过的方法，自主学会本课生字，借助字典、词典和生活积累理解新词并积累新词，养成积累的好习惯；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、通过品读，感悟文中人物美好的心灵和“爱”的神奇力量；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、借助旁批，让学生一步步地感受这篇童话故事的神奇魅力。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矩形 4"/>
          <p:cNvSpPr>
            <a:spLocks noChangeArrowheads="1"/>
          </p:cNvSpPr>
          <p:nvPr/>
        </p:nvSpPr>
        <p:spPr bwMode="auto">
          <a:xfrm>
            <a:off x="1787128" y="1171575"/>
            <a:ext cx="119888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作者简介</a:t>
            </a:r>
            <a:endParaRPr lang="zh-CN" altLang="en-US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176190" y="1837848"/>
            <a:ext cx="3141692" cy="3855027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7171" name="矩形 4"/>
          <p:cNvSpPr>
            <a:spLocks noChangeArrowheads="1"/>
          </p:cNvSpPr>
          <p:nvPr/>
        </p:nvSpPr>
        <p:spPr bwMode="auto">
          <a:xfrm>
            <a:off x="2168128" y="2073276"/>
            <a:ext cx="4833938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539750" eaLnBrk="0" hangingPunct="0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 列夫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·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尼古拉耶维奇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·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托尔斯泰（</a:t>
            </a:r>
            <a:r>
              <a:rPr lang="az-Cyrl-AZ" altLang="zh-CN" sz="2000" dirty="0">
                <a:latin typeface="微软雅黑" panose="020B0503020204020204" charset="-122"/>
                <a:ea typeface="微软雅黑" panose="020B0503020204020204" charset="-122"/>
              </a:rPr>
              <a:t>1828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年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9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月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9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日－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1910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年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11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月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20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日），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19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世纪中期俄国批判现实主义作家、思想家，哲学家，代表作有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战争与和平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安娜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·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卡列尼娜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复活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等，也创作了大量童话。列宁评论托尔斯泰是“俄国革命的镜子”，是具有“最清醒的现实主义”的“天才艺术家”。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矩形 4"/>
          <p:cNvSpPr>
            <a:spLocks noChangeArrowheads="1"/>
          </p:cNvSpPr>
          <p:nvPr/>
        </p:nvSpPr>
        <p:spPr bwMode="auto">
          <a:xfrm>
            <a:off x="1787128" y="1171575"/>
            <a:ext cx="119888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检查预习</a:t>
            </a:r>
            <a:endParaRPr lang="zh-CN" altLang="en-US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194" name="矩形 1"/>
          <p:cNvSpPr>
            <a:spLocks noChangeArrowheads="1"/>
          </p:cNvSpPr>
          <p:nvPr/>
        </p:nvSpPr>
        <p:spPr bwMode="auto">
          <a:xfrm>
            <a:off x="3933825" y="2386014"/>
            <a:ext cx="433197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旱灾   绊倒   咽唾沫   水罐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195" name="矩形 4"/>
          <p:cNvSpPr>
            <a:spLocks noChangeArrowheads="1"/>
          </p:cNvSpPr>
          <p:nvPr/>
        </p:nvSpPr>
        <p:spPr bwMode="auto">
          <a:xfrm>
            <a:off x="3933825" y="3243264"/>
            <a:ext cx="518795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焦渴而死   递给  喜出望外  新鲜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196" name="矩形 5"/>
          <p:cNvSpPr>
            <a:spLocks noChangeArrowheads="1"/>
          </p:cNvSpPr>
          <p:nvPr/>
        </p:nvSpPr>
        <p:spPr bwMode="auto">
          <a:xfrm>
            <a:off x="3933825" y="4092575"/>
            <a:ext cx="6628210" cy="2030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忍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800" dirty="0" err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rěn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）不住    一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瞬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800" dirty="0" err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shùn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）间    </a:t>
            </a:r>
            <a:endParaRPr lang="en-US" altLang="zh-CN" sz="28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凑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800" dirty="0" err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còu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）上      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匆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800" dirty="0" err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cōng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）匆忙忙   </a:t>
            </a:r>
            <a:endParaRPr lang="en-US" altLang="zh-CN" sz="28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竟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800" dirty="0" err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jìng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）然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矩形 4"/>
          <p:cNvSpPr>
            <a:spLocks noChangeArrowheads="1"/>
          </p:cNvSpPr>
          <p:nvPr/>
        </p:nvSpPr>
        <p:spPr bwMode="auto">
          <a:xfrm>
            <a:off x="1787129" y="1171575"/>
            <a:ext cx="196088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学习第一自然段</a:t>
            </a:r>
            <a:endParaRPr lang="zh-CN" altLang="en-US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4340" name="图片 33801" descr="2445115_091303498169_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10984977" flipV="1">
            <a:off x="9135667" y="5448301"/>
            <a:ext cx="772715" cy="120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180035" y="1931989"/>
            <a:ext cx="7240190" cy="1753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50355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 很久很久以前，在地球上发生过一次</a:t>
            </a:r>
            <a:r>
              <a:rPr lang="zh-CN" altLang="en-US" sz="24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大旱灾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：所有的河流和水井都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干涸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了，草木丛林也都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干枯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了，许多人及动物都焦渴而死。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180035" y="3478213"/>
            <a:ext cx="5830490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503555" eaLnBrk="0" hangingPunct="0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所有的河流和水井都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干枯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了，草木丛林也都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干涸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了。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180034" y="4529138"/>
            <a:ext cx="4954543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indent="503555" eaLnBrk="0" hangingPunct="0"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干涸：指河流、水井等干了。</a:t>
            </a:r>
            <a:endParaRPr lang="zh-CN" altLang="en-US" sz="24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503555" eaLnBrk="0" hangingPunct="0"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干枯：指草木丛林都枯萎了。</a:t>
            </a:r>
            <a:endParaRPr lang="zh-CN" altLang="en-US" sz="24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5" name="组合 10"/>
          <p:cNvGrpSpPr/>
          <p:nvPr/>
        </p:nvGrpSpPr>
        <p:grpSpPr bwMode="auto">
          <a:xfrm>
            <a:off x="7271148" y="4311650"/>
            <a:ext cx="2149078" cy="1335088"/>
            <a:chOff x="7662193" y="4395355"/>
            <a:chExt cx="2866414" cy="1334296"/>
          </a:xfrm>
        </p:grpSpPr>
        <p:sp>
          <p:nvSpPr>
            <p:cNvPr id="9223" name="云形标注 8"/>
            <p:cNvSpPr>
              <a:spLocks noChangeArrowheads="1"/>
            </p:cNvSpPr>
            <p:nvPr/>
          </p:nvSpPr>
          <p:spPr bwMode="auto">
            <a:xfrm flipH="1">
              <a:off x="7662193" y="4395355"/>
              <a:ext cx="2866414" cy="1334296"/>
            </a:xfrm>
            <a:prstGeom prst="cloudCallout">
              <a:avLst>
                <a:gd name="adj1" fmla="val -20833"/>
                <a:gd name="adj2" fmla="val 62500"/>
              </a:avLst>
            </a:prstGeom>
            <a:noFill/>
            <a:ln w="9525">
              <a:solidFill>
                <a:srgbClr val="009999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defTabSz="914400"/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9224" name="矩形 9"/>
            <p:cNvSpPr>
              <a:spLocks noChangeArrowheads="1"/>
            </p:cNvSpPr>
            <p:nvPr/>
          </p:nvSpPr>
          <p:spPr bwMode="auto">
            <a:xfrm>
              <a:off x="8073330" y="4590424"/>
              <a:ext cx="2044139" cy="1075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indent="431800" eaLnBrk="0" hangingPunct="0"/>
              <a:r>
                <a:rPr lang="zh-CN" altLang="en-US" sz="1600">
                  <a:latin typeface="微软雅黑" panose="020B0503020204020204" charset="-122"/>
                  <a:ea typeface="微软雅黑" panose="020B0503020204020204" charset="-122"/>
                </a:rPr>
                <a:t>理解词义时，有时候可以借助它的部首去理解。</a:t>
              </a:r>
              <a:endParaRPr lang="zh-CN" altLang="en-US" sz="16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6" name="组合 19"/>
          <p:cNvGrpSpPr/>
          <p:nvPr/>
        </p:nvGrpSpPr>
        <p:grpSpPr bwMode="auto">
          <a:xfrm rot="2370566">
            <a:off x="6632973" y="2917826"/>
            <a:ext cx="1277540" cy="1674813"/>
            <a:chOff x="9372600" y="2702247"/>
            <a:chExt cx="1702632" cy="1552931"/>
          </a:xfrm>
        </p:grpSpPr>
        <p:cxnSp>
          <p:nvCxnSpPr>
            <p:cNvPr id="9226" name="直接连接符 17"/>
            <p:cNvCxnSpPr>
              <a:cxnSpLocks noChangeShapeType="1"/>
            </p:cNvCxnSpPr>
            <p:nvPr/>
          </p:nvCxnSpPr>
          <p:spPr bwMode="auto">
            <a:xfrm>
              <a:off x="9372600" y="3478713"/>
              <a:ext cx="1702632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227" name="直接连接符 21"/>
            <p:cNvCxnSpPr>
              <a:cxnSpLocks noChangeShapeType="1"/>
            </p:cNvCxnSpPr>
            <p:nvPr/>
          </p:nvCxnSpPr>
          <p:spPr bwMode="auto">
            <a:xfrm>
              <a:off x="10223916" y="2702247"/>
              <a:ext cx="0" cy="1552931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矩形 4"/>
          <p:cNvSpPr>
            <a:spLocks noChangeArrowheads="1"/>
          </p:cNvSpPr>
          <p:nvPr/>
        </p:nvSpPr>
        <p:spPr bwMode="auto">
          <a:xfrm>
            <a:off x="1787128" y="1171575"/>
            <a:ext cx="119888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词语运用</a:t>
            </a:r>
            <a:endParaRPr lang="zh-CN" altLang="en-US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705063" y="1761245"/>
            <a:ext cx="8240448" cy="1753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 干涸      干枯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             一夜大风，地上落满了（       ）的树叶。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             今年雨水太少了，连池塘里的水都（        ）了。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3186113" y="3905251"/>
            <a:ext cx="6759398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 请大家用手势告诉我，第一句选第几个？第二句选第几个？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3101137" y="5189539"/>
            <a:ext cx="544830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让我们一起来读读这两个句子。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7337822" y="3036889"/>
            <a:ext cx="1004888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干涸</a:t>
            </a:r>
            <a:endParaRPr lang="zh-CN" altLang="en-US" sz="24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6168628" y="2466976"/>
            <a:ext cx="1004888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干枯</a:t>
            </a:r>
            <a:endParaRPr lang="zh-CN" altLang="en-US" sz="24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矩形 1"/>
          <p:cNvSpPr>
            <a:spLocks noChangeArrowheads="1"/>
          </p:cNvSpPr>
          <p:nvPr/>
        </p:nvSpPr>
        <p:spPr bwMode="auto">
          <a:xfrm>
            <a:off x="1787129" y="1171575"/>
            <a:ext cx="170688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明确表述顺序</a:t>
            </a:r>
            <a:endParaRPr lang="zh-CN" altLang="en-US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215754" y="1728788"/>
            <a:ext cx="4546290" cy="1938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indent="466725" eaLnBrk="0" hangingPunct="0"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许多人和动物都焦渴而死，草木丛林都干枯了，所有的河流和水井都干涸了。</a:t>
            </a:r>
            <a:endParaRPr lang="en-US" altLang="zh-CN" sz="20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66725" eaLnBrk="0" hangingPunct="0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 你觉得这样写可以吗？为什么？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2215754" y="3206750"/>
            <a:ext cx="4546290" cy="1938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667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不可以。河流和水井都干涸了，草木丛林才会因为没水而干枯，人和动物因为缺水和缺乏食物，焦渴而死。他们之间是有前后联系的，不能颠倒的。</a:t>
            </a:r>
            <a:endParaRPr lang="zh-CN" altLang="en-US" sz="20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2215753" y="5145089"/>
            <a:ext cx="4783358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indent="466725" eaLnBrk="0" hangingPunct="0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我们来看看这场旱灾到底有多严重。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2215752" y="5699125"/>
            <a:ext cx="4677939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indent="466725" eaLnBrk="0" hangingPunct="0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齐读第一自然段，感受大旱灾。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6893692" y="1879539"/>
            <a:ext cx="3523168" cy="34507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矩形 1"/>
          <p:cNvSpPr>
            <a:spLocks noChangeArrowheads="1"/>
          </p:cNvSpPr>
          <p:nvPr/>
        </p:nvSpPr>
        <p:spPr bwMode="auto">
          <a:xfrm>
            <a:off x="1787128" y="1171575"/>
            <a:ext cx="119888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</a:rPr>
              <a:t>初读故事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436019" y="1670050"/>
            <a:ext cx="7535466" cy="230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611505" eaLnBrk="0" hangingPunct="0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故事就发生在这样一个大旱之年，刚刚我们在聊童话的时候，我们知道了童话故事有一个特点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神奇。通过昨天的预习，你能说说这个故事中最让你感到神奇的是什么？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5755481" y="2962276"/>
            <a:ext cx="231648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水罐发生了变化</a:t>
            </a:r>
            <a:endParaRPr lang="zh-CN" altLang="en-US" sz="24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544366" y="4252913"/>
            <a:ext cx="1213247" cy="1617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08822" y="4252913"/>
            <a:ext cx="1213247" cy="1617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5197078" y="4368800"/>
            <a:ext cx="5319713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缶：古代一种大肚子小口儿的器皿，有陶制的，也有铜制的。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5053013" y="5038725"/>
            <a:ext cx="5609035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“罐”就是一种用来装东西的器皿，所以它的部首是“缶”字。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9" grpId="0"/>
      <p:bldP spid="10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1991</Words>
  <Application>WPS 演示</Application>
  <PresentationFormat>宽屏</PresentationFormat>
  <Paragraphs>154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Arial Unicode MS</vt:lpstr>
      <vt:lpstr>Calibri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mayn</cp:lastModifiedBy>
  <cp:revision>25</cp:revision>
  <dcterms:created xsi:type="dcterms:W3CDTF">2019-06-19T02:08:00Z</dcterms:created>
  <dcterms:modified xsi:type="dcterms:W3CDTF">2019-10-07T00:38:46Z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2052-11.1.0.9098</vt:lpwstr>
  </property>
</Properties>
</file>