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810" r:id="rId3"/>
    <p:sldId id="819" r:id="rId4"/>
    <p:sldId id="797" r:id="rId5"/>
    <p:sldId id="834" r:id="rId6"/>
    <p:sldId id="836" r:id="rId8"/>
    <p:sldId id="837" r:id="rId9"/>
    <p:sldId id="838" r:id="rId10"/>
    <p:sldId id="798" r:id="rId11"/>
    <p:sldId id="799" r:id="rId12"/>
    <p:sldId id="800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8"/>
      </p:cViewPr>
      <p:guideLst>
        <p:guide orient="horz" pos="197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69848" cy="6984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/>
            </a:lvl1pPr>
          </a:lstStyle>
          <a:p>
            <a:fld id="{B8F8801E-6784-4FF1-B1FD-9C1041140CBB}" type="datetime1">
              <a:rPr lang="zh-CN" altLang="en-US"/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1413" y="685800"/>
            <a:ext cx="4573587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单击此处编辑母版文本样式</a:t>
            </a:r>
            <a:endParaRPr lang="zh-CN" altLang="en-US" sz="1200"/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第二级</a:t>
            </a:r>
            <a:endParaRPr lang="zh-CN" altLang="en-US" sz="1200"/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第三级</a:t>
            </a:r>
            <a:endParaRPr lang="zh-CN" altLang="en-US" sz="1200"/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第四级</a:t>
            </a:r>
            <a:endParaRPr lang="zh-CN" altLang="en-US" sz="1200"/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第五级</a:t>
            </a:r>
            <a:endParaRPr lang="zh-CN" altLang="en-US" sz="1200"/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fld id="{A06D998A-41B9-4D56-B6D8-6982C3BB81F2}" type="slidenum">
              <a:rPr lang="zh-CN" altLang="en-US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8F8801E-6784-4FF1-B1FD-9C1041140CBB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06D998A-41B9-4D56-B6D8-6982C3BB81F2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185"/>
            <a:ext cx="77724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5200632" y="179206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726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marL="6858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Impact" panose="020B0806030902050204" pitchFamily="34" charset="0"/>
        </a:defRPr>
      </a:lvl1pPr>
      <a:lvl2pPr marL="6858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  <a:sym typeface="Impact" panose="020B0806030902050204" pitchFamily="34" charset="0"/>
        </a:defRPr>
      </a:lvl2pPr>
      <a:lvl3pPr marL="6858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  <a:sym typeface="Impact" panose="020B0806030902050204" pitchFamily="34" charset="0"/>
        </a:defRPr>
      </a:lvl3pPr>
      <a:lvl4pPr marL="6858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  <a:sym typeface="Impact" panose="020B0806030902050204" pitchFamily="34" charset="0"/>
        </a:defRPr>
      </a:lvl4pPr>
      <a:lvl5pPr marL="6858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  <a:sym typeface="Impact" panose="020B0806030902050204" pitchFamily="34" charset="0"/>
        </a:defRPr>
      </a:lvl5pPr>
      <a:lvl6pPr marL="11430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  <a:sym typeface="Impact" panose="020B0806030902050204" pitchFamily="34" charset="0"/>
        </a:defRPr>
      </a:lvl6pPr>
      <a:lvl7pPr marL="16002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  <a:sym typeface="Impact" panose="020B0806030902050204" pitchFamily="34" charset="0"/>
        </a:defRPr>
      </a:lvl7pPr>
      <a:lvl8pPr marL="20574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  <a:sym typeface="Impact" panose="020B0806030902050204" pitchFamily="34" charset="0"/>
        </a:defRPr>
      </a:lvl8pPr>
      <a:lvl9pPr marL="25146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  <a:sym typeface="Impact" panose="020B0806030902050204" pitchFamily="34" charset="0"/>
        </a:defRPr>
      </a:lvl9pPr>
    </p:titleStyle>
    <p:bodyStyle>
      <a:lvl1pPr marL="257175" indent="-257175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Times New Roman" panose="02020603050405020304" pitchFamily="18" charset="0"/>
        </a:defRPr>
      </a:lvl1pPr>
      <a:lvl2pPr marL="557530" indent="-21463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2100">
          <a:solidFill>
            <a:schemeClr val="tx1"/>
          </a:solidFill>
          <a:latin typeface="+mn-lt"/>
          <a:ea typeface="+mn-ea"/>
          <a:sym typeface="Times New Roman" panose="02020603050405020304" pitchFamily="18" charset="0"/>
        </a:defRPr>
      </a:lvl2pPr>
      <a:lvl3pPr marL="857250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Times New Roman" panose="02020603050405020304" pitchFamily="18" charset="0"/>
        </a:defRPr>
      </a:lvl3pPr>
      <a:lvl4pPr marL="1200150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1500">
          <a:solidFill>
            <a:schemeClr val="tx1"/>
          </a:solidFill>
          <a:latin typeface="+mn-lt"/>
          <a:ea typeface="+mn-ea"/>
          <a:sym typeface="Times New Roman" panose="02020603050405020304" pitchFamily="18" charset="0"/>
        </a:defRPr>
      </a:lvl4pPr>
      <a:lvl5pPr marL="1543050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Times New Roman" panose="02020603050405020304" pitchFamily="18" charset="0"/>
        </a:defRPr>
      </a:lvl5pPr>
      <a:lvl6pPr marL="2000250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Times New Roman" panose="02020603050405020304" pitchFamily="18" charset="0"/>
        </a:defRPr>
      </a:lvl6pPr>
      <a:lvl7pPr marL="2457450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Times New Roman" panose="02020603050405020304" pitchFamily="18" charset="0"/>
        </a:defRPr>
      </a:lvl7pPr>
      <a:lvl8pPr marL="2914650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Times New Roman" panose="02020603050405020304" pitchFamily="18" charset="0"/>
        </a:defRPr>
      </a:lvl8pPr>
      <a:lvl9pPr marL="3371850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Times New Roman" panose="02020603050405020304" pitchFamily="18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6.pn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48"/>
          <p:cNvSpPr>
            <a:spLocks noChangeArrowheads="1"/>
          </p:cNvSpPr>
          <p:nvPr/>
        </p:nvSpPr>
        <p:spPr bwMode="auto">
          <a:xfrm>
            <a:off x="2681288" y="1121834"/>
            <a:ext cx="2982912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500" b="1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习作 </a:t>
            </a:r>
            <a:endParaRPr lang="zh-CN" altLang="en-US"/>
          </a:p>
        </p:txBody>
      </p:sp>
      <p:sp>
        <p:nvSpPr>
          <p:cNvPr id="3076" name="直接连接符 9"/>
          <p:cNvSpPr>
            <a:spLocks noChangeShapeType="1"/>
          </p:cNvSpPr>
          <p:nvPr/>
        </p:nvSpPr>
        <p:spPr bwMode="auto">
          <a:xfrm>
            <a:off x="3070225" y="2588684"/>
            <a:ext cx="4699000" cy="0"/>
          </a:xfrm>
          <a:prstGeom prst="line">
            <a:avLst/>
          </a:prstGeom>
          <a:noFill/>
          <a:ln w="38100" cap="flat" cmpd="sng">
            <a:solidFill>
              <a:srgbClr val="FD9F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77" name="图片 1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358775" y="332318"/>
            <a:ext cx="2133600" cy="2372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矩形 2"/>
          <p:cNvSpPr>
            <a:spLocks noChangeArrowheads="1"/>
          </p:cNvSpPr>
          <p:nvPr/>
        </p:nvSpPr>
        <p:spPr bwMode="auto">
          <a:xfrm>
            <a:off x="3078963" y="2745480"/>
            <a:ext cx="505458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推荐一个好地方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ldLvl="0" autoUpdateAnimBg="0"/>
      <p:bldP spid="3078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直接连接符 5"/>
          <p:cNvSpPr>
            <a:spLocks noChangeShapeType="1"/>
          </p:cNvSpPr>
          <p:nvPr/>
        </p:nvSpPr>
        <p:spPr bwMode="auto">
          <a:xfrm>
            <a:off x="1277939" y="6489700"/>
            <a:ext cx="1133475" cy="0"/>
          </a:xfrm>
          <a:prstGeom prst="line">
            <a:avLst/>
          </a:prstGeom>
          <a:noFill/>
          <a:ln w="28575" cap="flat" cmpd="sng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2" name="流程图: 终止 17"/>
          <p:cNvSpPr>
            <a:spLocks noChangeArrowheads="1"/>
          </p:cNvSpPr>
          <p:nvPr/>
        </p:nvSpPr>
        <p:spPr bwMode="auto">
          <a:xfrm>
            <a:off x="952501" y="4478867"/>
            <a:ext cx="7204075" cy="1413933"/>
          </a:xfrm>
          <a:prstGeom prst="flowChartTerminator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18390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300" b="1">
              <a:solidFill>
                <a:srgbClr val="FFFFFF"/>
              </a:solidFill>
              <a:ea typeface="楷体" panose="02010609060101010101" pitchFamily="49" charset="-122"/>
            </a:endParaRPr>
          </a:p>
        </p:txBody>
      </p:sp>
      <p:sp>
        <p:nvSpPr>
          <p:cNvPr id="12293" name="文本框 2"/>
          <p:cNvSpPr>
            <a:spLocks noChangeArrowheads="1"/>
          </p:cNvSpPr>
          <p:nvPr/>
        </p:nvSpPr>
        <p:spPr bwMode="auto">
          <a:xfrm>
            <a:off x="952500" y="901701"/>
            <a:ext cx="772795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528955">
              <a:lnSpc>
                <a:spcPct val="150000"/>
              </a:lnSpc>
            </a:pPr>
            <a:r>
              <a:rPr lang="zh-CN" altLang="en-US" b="1" dirty="0">
                <a:solidFill>
                  <a:srgbClr val="000000"/>
                </a:solidFill>
                <a:ea typeface="楷体" panose="02010609060101010101" pitchFamily="49" charset="-122"/>
              </a:rPr>
              <a:t>一条小路两旁长着又高又壮的参天大树，像士兵一样守着自己的岗位。沿着小路往前走是动物园，动物园里有高高的山和像铅笔头的高塔。在山坡上，有小鸟、兔子、猴子、老虎等等。刚好，一群大雁飞过，它们时而在比赛，谁也不甘落后；时而排成个“人”字； 时而排成个“一”字呢，精彩极了！ </a:t>
            </a:r>
            <a:endParaRPr lang="zh-CN" altLang="en-US" b="1" dirty="0">
              <a:solidFill>
                <a:srgbClr val="000000"/>
              </a:solidFill>
              <a:ea typeface="楷体" panose="02010609060101010101" pitchFamily="49" charset="-122"/>
            </a:endParaRPr>
          </a:p>
          <a:p>
            <a:pPr indent="528955">
              <a:lnSpc>
                <a:spcPct val="150000"/>
              </a:lnSpc>
            </a:pPr>
            <a:r>
              <a:rPr lang="zh-CN" altLang="en-US" b="1" dirty="0">
                <a:solidFill>
                  <a:srgbClr val="000000"/>
                </a:solidFill>
                <a:ea typeface="楷体" panose="02010609060101010101" pitchFamily="49" charset="-122"/>
              </a:rPr>
              <a:t>呀！儿童公园真是既漂亮又好玩</a:t>
            </a:r>
            <a:r>
              <a:rPr lang="zh-CN" altLang="en-US" b="1" dirty="0" smtClean="0">
                <a:solidFill>
                  <a:srgbClr val="000000"/>
                </a:solidFill>
                <a:ea typeface="楷体" panose="02010609060101010101" pitchFamily="49" charset="-122"/>
              </a:rPr>
              <a:t>！ </a:t>
            </a:r>
            <a:endParaRPr lang="zh-CN" altLang="en-US" b="1" dirty="0">
              <a:solidFill>
                <a:srgbClr val="000000"/>
              </a:solidFill>
              <a:ea typeface="楷体" panose="02010609060101010101" pitchFamily="49" charset="-122"/>
            </a:endParaRPr>
          </a:p>
          <a:p>
            <a:pPr indent="528955"/>
            <a:endParaRPr lang="zh-CN" altLang="en-US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2294" name="文本框 1"/>
          <p:cNvSpPr>
            <a:spLocks noChangeArrowheads="1"/>
          </p:cNvSpPr>
          <p:nvPr/>
        </p:nvSpPr>
        <p:spPr bwMode="auto">
          <a:xfrm>
            <a:off x="3203576" y="3086101"/>
            <a:ext cx="4902624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indent="528955"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ea typeface="楷体" panose="02010609060101010101" pitchFamily="49" charset="-122"/>
                <a:sym typeface="微软雅黑" panose="020B0503020204020204" pitchFamily="34" charset="-122"/>
              </a:rPr>
              <a:t>排比的运用写出空中大雁飞行时的样子。</a:t>
            </a:r>
            <a:endParaRPr lang="zh-CN" altLang="en-US" b="1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12295" name="文本框 3"/>
          <p:cNvSpPr>
            <a:spLocks noChangeArrowheads="1"/>
          </p:cNvSpPr>
          <p:nvPr/>
        </p:nvSpPr>
        <p:spPr bwMode="auto">
          <a:xfrm>
            <a:off x="4708525" y="3672417"/>
            <a:ext cx="3043141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indent="528955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ea typeface="楷体" panose="02010609060101010101" pitchFamily="49" charset="-122"/>
                <a:sym typeface="微软雅黑" panose="020B0503020204020204" pitchFamily="34" charset="-122"/>
              </a:rPr>
              <a:t>首尾呼应，点明中心。</a:t>
            </a:r>
            <a:endParaRPr lang="zh-CN" altLang="en-US" b="1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12296" name="文本框 4"/>
          <p:cNvSpPr>
            <a:spLocks noChangeArrowheads="1"/>
          </p:cNvSpPr>
          <p:nvPr/>
        </p:nvSpPr>
        <p:spPr bwMode="auto">
          <a:xfrm>
            <a:off x="825501" y="4686300"/>
            <a:ext cx="77644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528955"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ea typeface="楷体" panose="02010609060101010101" pitchFamily="49" charset="-122"/>
                <a:sym typeface="微软雅黑" panose="020B0503020204020204" pitchFamily="34" charset="-122"/>
              </a:rPr>
              <a:t>总评：作者按照游览的顺序，文章条理清楚，语句优美。首尾呼应，点明主题，写出了真情实感，将对儿童公园的喜爱之情蕴含其中。</a:t>
            </a:r>
            <a:endParaRPr lang="zh-CN" altLang="en-US" b="1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2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2000"/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椭圆 6"/>
          <p:cNvSpPr>
            <a:spLocks noChangeArrowheads="1"/>
          </p:cNvSpPr>
          <p:nvPr/>
        </p:nvSpPr>
        <p:spPr bwMode="auto">
          <a:xfrm>
            <a:off x="787401" y="757767"/>
            <a:ext cx="3317875" cy="2688167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chemeClr val="tx1"/>
            </a:solidFill>
            <a:bevel/>
          </a:ln>
        </p:spPr>
        <p:txBody>
          <a:bodyPr anchor="ctr"/>
          <a:lstStyle/>
          <a:p>
            <a:pPr algn="ctr"/>
            <a:endParaRPr lang="zh-CN" altLang="zh-CN" sz="1300" b="1">
              <a:solidFill>
                <a:srgbClr val="FFFFFF"/>
              </a:solidFill>
              <a:ea typeface="楷体" panose="02010609060101010101" pitchFamily="49" charset="-122"/>
            </a:endParaRPr>
          </a:p>
        </p:txBody>
      </p:sp>
      <p:pic>
        <p:nvPicPr>
          <p:cNvPr id="4101" name="图片 4" descr="公园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97476" y="3996268"/>
            <a:ext cx="2957513" cy="2341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图片 12" descr="水乡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09714" y="4091517"/>
            <a:ext cx="2325687" cy="1902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图片 13" descr="游乐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89000" y="1020234"/>
            <a:ext cx="2844800" cy="2163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图片 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33876" y="643467"/>
            <a:ext cx="3133725" cy="278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圆角矩形 2"/>
          <p:cNvSpPr>
            <a:spLocks noChangeArrowheads="1"/>
          </p:cNvSpPr>
          <p:nvPr/>
        </p:nvSpPr>
        <p:spPr bwMode="auto">
          <a:xfrm>
            <a:off x="781051" y="2078567"/>
            <a:ext cx="7940675" cy="33655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rgbClr val="92D050"/>
            </a:solidFill>
            <a:bevel/>
          </a:ln>
        </p:spPr>
        <p:txBody>
          <a:bodyPr anchor="ctr"/>
          <a:lstStyle/>
          <a:p>
            <a:pPr algn="ctr"/>
            <a:endParaRPr lang="zh-CN" altLang="zh-CN" sz="1300" b="1">
              <a:solidFill>
                <a:srgbClr val="FFFFFF"/>
              </a:solidFill>
              <a:ea typeface="楷体" panose="02010609060101010101" pitchFamily="49" charset="-122"/>
            </a:endParaRPr>
          </a:p>
        </p:txBody>
      </p:sp>
      <p:grpSp>
        <p:nvGrpSpPr>
          <p:cNvPr id="5122" name="Group 2"/>
          <p:cNvGrpSpPr/>
          <p:nvPr/>
        </p:nvGrpSpPr>
        <p:grpSpPr bwMode="auto">
          <a:xfrm>
            <a:off x="44451" y="116418"/>
            <a:ext cx="2366963" cy="1555749"/>
            <a:chOff x="0" y="0"/>
            <a:chExt cx="3154461" cy="1554378"/>
          </a:xfrm>
        </p:grpSpPr>
        <p:pic>
          <p:nvPicPr>
            <p:cNvPr id="5123" name="Picture 6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0"/>
              <a:ext cx="3154461" cy="1554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</p:pic>
        <p:sp>
          <p:nvSpPr>
            <p:cNvPr id="5124" name="矩形 20"/>
            <p:cNvSpPr>
              <a:spLocks noChangeArrowheads="1"/>
            </p:cNvSpPr>
            <p:nvPr/>
          </p:nvSpPr>
          <p:spPr bwMode="auto">
            <a:xfrm>
              <a:off x="516992" y="720081"/>
              <a:ext cx="2244026" cy="530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90" tIns="34295" rIns="68590" bIns="34295">
              <a:spAutoFit/>
            </a:bodyPr>
            <a:lstStyle/>
            <a:p>
              <a:pPr algn="ctr"/>
              <a:r>
                <a:rPr lang="zh-CN" altLang="en-US" sz="3000" b="1" dirty="0">
                  <a:ea typeface="楷体" panose="02010609060101010101" pitchFamily="49" charset="-122"/>
                </a:rPr>
                <a:t>习作内容</a:t>
              </a:r>
              <a:endParaRPr lang="zh-CN" altLang="en-US" dirty="0"/>
            </a:p>
          </p:txBody>
        </p:sp>
      </p:grpSp>
      <p:sp>
        <p:nvSpPr>
          <p:cNvPr id="5126" name="文本框 1"/>
          <p:cNvSpPr>
            <a:spLocks noChangeArrowheads="1"/>
          </p:cNvSpPr>
          <p:nvPr/>
        </p:nvSpPr>
        <p:spPr bwMode="auto">
          <a:xfrm>
            <a:off x="968375" y="2379134"/>
            <a:ext cx="7486650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20725"/>
            <a:r>
              <a:rPr lang="zh-CN" altLang="en-US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水乡小镇让我们赏心悦目，游乐场让我们兴奋不已，书店让我们流连忘返，住家附近的小树林是我们的快乐天堂</a:t>
            </a:r>
            <a:r>
              <a:rPr lang="en-US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……</a:t>
            </a:r>
            <a:r>
              <a:rPr lang="zh-CN" altLang="en-US" sz="2700" b="1" dirty="0">
                <a:solidFill>
                  <a:srgbClr val="000000"/>
                </a:solidFill>
                <a:ea typeface="楷体" panose="02010609060101010101" pitchFamily="49" charset="-122"/>
                <a:sym typeface="Arial" panose="020B0604020202020204" pitchFamily="34" charset="0"/>
              </a:rPr>
              <a:t>每</a:t>
            </a:r>
            <a:r>
              <a:rPr lang="zh-CN" altLang="en-US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个人都有自己喜欢的地方，你愿意和大家分享吗？推荐一个好地方给同学吧！</a:t>
            </a:r>
            <a:endParaRPr lang="zh-CN" altLang="en-US" sz="27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圆角矩形 10"/>
          <p:cNvSpPr>
            <a:spLocks noChangeArrowheads="1"/>
          </p:cNvSpPr>
          <p:nvPr/>
        </p:nvSpPr>
        <p:spPr bwMode="auto">
          <a:xfrm>
            <a:off x="1531938" y="1727200"/>
            <a:ext cx="6564312" cy="412326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rgbClr val="00B050"/>
            </a:solidFill>
            <a:prstDash val="sysDash"/>
            <a:bevel/>
          </a:ln>
        </p:spPr>
        <p:txBody>
          <a:bodyPr anchor="ctr"/>
          <a:lstStyle/>
          <a:p>
            <a:pPr algn="ctr"/>
            <a:endParaRPr lang="zh-CN" altLang="zh-CN" sz="1300" b="1">
              <a:solidFill>
                <a:srgbClr val="FFFFFF"/>
              </a:solidFill>
              <a:ea typeface="楷体" panose="02010609060101010101" pitchFamily="49" charset="-122"/>
            </a:endParaRPr>
          </a:p>
        </p:txBody>
      </p:sp>
      <p:grpSp>
        <p:nvGrpSpPr>
          <p:cNvPr id="6147" name="Group 3"/>
          <p:cNvGrpSpPr/>
          <p:nvPr/>
        </p:nvGrpSpPr>
        <p:grpSpPr bwMode="auto">
          <a:xfrm>
            <a:off x="44451" y="116418"/>
            <a:ext cx="2366963" cy="1555749"/>
            <a:chOff x="0" y="0"/>
            <a:chExt cx="3154461" cy="1554378"/>
          </a:xfrm>
        </p:grpSpPr>
        <p:pic>
          <p:nvPicPr>
            <p:cNvPr id="6148" name="Picture 6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0"/>
              <a:ext cx="3154461" cy="1554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</p:pic>
        <p:sp>
          <p:nvSpPr>
            <p:cNvPr id="6149" name="矩形 5"/>
            <p:cNvSpPr>
              <a:spLocks noChangeArrowheads="1"/>
            </p:cNvSpPr>
            <p:nvPr/>
          </p:nvSpPr>
          <p:spPr bwMode="auto">
            <a:xfrm>
              <a:off x="516992" y="720081"/>
              <a:ext cx="2244026" cy="530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90" tIns="34295" rIns="68590" bIns="34295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srgbClr val="000000"/>
                  </a:solidFill>
                  <a:ea typeface="楷体" panose="02010609060101010101" pitchFamily="49" charset="-122"/>
                </a:rPr>
                <a:t>习作指导</a:t>
              </a:r>
              <a:endParaRPr lang="zh-CN" altLang="en-US" dirty="0"/>
            </a:p>
          </p:txBody>
        </p:sp>
      </p:grpSp>
      <p:sp>
        <p:nvSpPr>
          <p:cNvPr id="6150" name="文本框 7"/>
          <p:cNvSpPr>
            <a:spLocks noChangeArrowheads="1"/>
          </p:cNvSpPr>
          <p:nvPr/>
        </p:nvSpPr>
        <p:spPr bwMode="auto">
          <a:xfrm rot="10800000" flipV="1">
            <a:off x="1920875" y="2833038"/>
            <a:ext cx="5937250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20725">
              <a:lnSpc>
                <a:spcPct val="15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想一想：你打算推荐什么地方？这个地方在哪里？它有什么特别之处？写出推荐的理由。</a:t>
            </a:r>
            <a:endParaRPr lang="zh-CN" altLang="en-US" dirty="0"/>
          </a:p>
        </p:txBody>
      </p:sp>
      <p:pic>
        <p:nvPicPr>
          <p:cNvPr id="6151" name="图片 1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flipH="1">
            <a:off x="1482725" y="1545168"/>
            <a:ext cx="1258888" cy="1767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文本框 7"/>
          <p:cNvSpPr>
            <a:spLocks noChangeArrowheads="1"/>
          </p:cNvSpPr>
          <p:nvPr/>
        </p:nvSpPr>
        <p:spPr bwMode="auto">
          <a:xfrm rot="10800000" flipV="1">
            <a:off x="1806575" y="1235302"/>
            <a:ext cx="593725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20725">
              <a:lnSpc>
                <a:spcPct val="150000"/>
              </a:lnSpc>
            </a:pPr>
            <a:r>
              <a:rPr lang="zh-CN" altLang="en-US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如：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推荐一个古镇</a:t>
            </a:r>
            <a:endParaRPr lang="zh-CN" altLang="en-US"/>
          </a:p>
        </p:txBody>
      </p:sp>
      <p:pic>
        <p:nvPicPr>
          <p:cNvPr id="7172" name="图片 1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flipH="1">
            <a:off x="1374775" y="971551"/>
            <a:ext cx="1258888" cy="176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圆角矩形 10"/>
          <p:cNvSpPr>
            <a:spLocks noChangeArrowheads="1"/>
          </p:cNvSpPr>
          <p:nvPr/>
        </p:nvSpPr>
        <p:spPr bwMode="auto">
          <a:xfrm>
            <a:off x="1425576" y="1153584"/>
            <a:ext cx="6562725" cy="412326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rgbClr val="00B050"/>
            </a:solidFill>
            <a:prstDash val="sysDash"/>
            <a:bevel/>
          </a:ln>
        </p:spPr>
        <p:txBody>
          <a:bodyPr anchor="ctr"/>
          <a:lstStyle/>
          <a:p>
            <a:pPr algn="ctr"/>
            <a:endParaRPr lang="zh-CN" altLang="zh-CN" sz="1300" b="1">
              <a:solidFill>
                <a:srgbClr val="FFFFFF"/>
              </a:solidFill>
              <a:ea typeface="楷体" panose="02010609060101010101" pitchFamily="49" charset="-122"/>
            </a:endParaRPr>
          </a:p>
        </p:txBody>
      </p:sp>
      <p:sp>
        <p:nvSpPr>
          <p:cNvPr id="7174" name="文本框 6"/>
          <p:cNvSpPr>
            <a:spLocks noChangeArrowheads="1"/>
          </p:cNvSpPr>
          <p:nvPr/>
        </p:nvSpPr>
        <p:spPr bwMode="auto">
          <a:xfrm rot="10800000" flipV="1">
            <a:off x="1095376" y="2408646"/>
            <a:ext cx="7127875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20725">
              <a:lnSpc>
                <a:spcPct val="15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这个古镇很美</a:t>
            </a:r>
            <a:r>
              <a:rPr 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……</a:t>
            </a:r>
            <a:endParaRPr lang="zh-CN" altLang="en-US" sz="3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indent="720725">
              <a:lnSpc>
                <a:spcPct val="15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在那里可以了解以前人们的生活</a:t>
            </a:r>
            <a:r>
              <a:rPr 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……</a:t>
            </a:r>
            <a:endParaRPr lang="zh-CN" altLang="en-US" sz="3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indent="720725">
              <a:lnSpc>
                <a:spcPct val="15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这个古镇有很多好吃的</a:t>
            </a:r>
            <a:r>
              <a:rPr 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……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ldLvl="0" autoUpdateAnimBg="0"/>
      <p:bldP spid="7174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图片 1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flipH="1">
            <a:off x="1320800" y="1115484"/>
            <a:ext cx="1258888" cy="176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圆角矩形 10"/>
          <p:cNvSpPr>
            <a:spLocks noChangeArrowheads="1"/>
          </p:cNvSpPr>
          <p:nvPr/>
        </p:nvSpPr>
        <p:spPr bwMode="auto">
          <a:xfrm>
            <a:off x="1371601" y="1295400"/>
            <a:ext cx="6562725" cy="412538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rgbClr val="00B050"/>
            </a:solidFill>
            <a:prstDash val="sysDash"/>
            <a:bevel/>
          </a:ln>
        </p:spPr>
        <p:txBody>
          <a:bodyPr anchor="ctr"/>
          <a:lstStyle/>
          <a:p>
            <a:pPr algn="ctr"/>
            <a:endParaRPr lang="zh-CN" altLang="zh-CN" sz="1300" b="1">
              <a:solidFill>
                <a:srgbClr val="FFFFFF"/>
              </a:solidFill>
              <a:ea typeface="楷体" panose="02010609060101010101" pitchFamily="49" charset="-122"/>
            </a:endParaRPr>
          </a:p>
        </p:txBody>
      </p:sp>
      <p:sp>
        <p:nvSpPr>
          <p:cNvPr id="8197" name="文本框 6"/>
          <p:cNvSpPr>
            <a:spLocks noChangeArrowheads="1"/>
          </p:cNvSpPr>
          <p:nvPr/>
        </p:nvSpPr>
        <p:spPr bwMode="auto">
          <a:xfrm rot="10800000" flipV="1">
            <a:off x="1638300" y="1941748"/>
            <a:ext cx="61849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20725">
              <a:lnSpc>
                <a:spcPct val="15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写完了，自己先读一读，看看有没有把这个地方介绍清楚，有没有把推荐的理由写充分。再读给同学听，请他们提出修改建议。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3" descr="花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567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圆角矩形 10"/>
          <p:cNvSpPr>
            <a:spLocks noChangeArrowheads="1"/>
          </p:cNvSpPr>
          <p:nvPr/>
        </p:nvSpPr>
        <p:spPr bwMode="auto">
          <a:xfrm>
            <a:off x="1047750" y="1583267"/>
            <a:ext cx="7285038" cy="220133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>
            <a:solidFill>
              <a:srgbClr val="00B050"/>
            </a:solidFill>
            <a:prstDash val="sysDash"/>
            <a:bevel/>
          </a:ln>
        </p:spPr>
        <p:txBody>
          <a:bodyPr anchor="ctr"/>
          <a:lstStyle/>
          <a:p>
            <a:pPr algn="ctr"/>
            <a:endParaRPr lang="zh-CN" altLang="zh-CN" sz="1300" b="1">
              <a:solidFill>
                <a:srgbClr val="FFFFFF"/>
              </a:solidFill>
              <a:ea typeface="楷体" panose="02010609060101010101" pitchFamily="49" charset="-122"/>
            </a:endParaRPr>
          </a:p>
        </p:txBody>
      </p:sp>
      <p:sp>
        <p:nvSpPr>
          <p:cNvPr id="9220" name="文本框 6"/>
          <p:cNvSpPr>
            <a:spLocks noChangeArrowheads="1"/>
          </p:cNvSpPr>
          <p:nvPr/>
        </p:nvSpPr>
        <p:spPr bwMode="auto">
          <a:xfrm rot="10800000" flipV="1">
            <a:off x="615950" y="2191978"/>
            <a:ext cx="79121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20725">
              <a:lnSpc>
                <a:spcPct val="150000"/>
              </a:lnSpc>
            </a:pPr>
            <a:r>
              <a:rPr 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“</a:t>
            </a: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最受欢迎的好地方</a:t>
            </a:r>
            <a:r>
              <a:rPr 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”</a:t>
            </a: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推荐会</a:t>
            </a:r>
            <a:endParaRPr lang="zh-CN" altLang="en-US"/>
          </a:p>
        </p:txBody>
      </p:sp>
      <p:pic>
        <p:nvPicPr>
          <p:cNvPr id="9221" name="图片 1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flipH="1">
            <a:off x="996951" y="1401234"/>
            <a:ext cx="1260475" cy="1769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/>
          <p:nvPr/>
        </p:nvGrpSpPr>
        <p:grpSpPr bwMode="auto">
          <a:xfrm>
            <a:off x="44451" y="116418"/>
            <a:ext cx="2366963" cy="1555749"/>
            <a:chOff x="0" y="0"/>
            <a:chExt cx="3154461" cy="1554378"/>
          </a:xfrm>
        </p:grpSpPr>
        <p:pic>
          <p:nvPicPr>
            <p:cNvPr id="10243" name="Picture 6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0"/>
              <a:ext cx="3154461" cy="1554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</p:pic>
        <p:sp>
          <p:nvSpPr>
            <p:cNvPr id="10244" name="矩形 10"/>
            <p:cNvSpPr>
              <a:spLocks noChangeArrowheads="1"/>
            </p:cNvSpPr>
            <p:nvPr/>
          </p:nvSpPr>
          <p:spPr bwMode="auto">
            <a:xfrm>
              <a:off x="516992" y="720081"/>
              <a:ext cx="2244026" cy="530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90" tIns="34295" rIns="68590" bIns="34295">
              <a:spAutoFit/>
            </a:bodyPr>
            <a:lstStyle/>
            <a:p>
              <a:pPr algn="ctr"/>
              <a:r>
                <a:rPr lang="zh-CN" altLang="en-US" sz="3000" b="1" dirty="0">
                  <a:ea typeface="楷体" panose="02010609060101010101" pitchFamily="49" charset="-122"/>
                </a:rPr>
                <a:t>例文点评</a:t>
              </a:r>
              <a:endParaRPr lang="zh-CN" altLang="en-US" dirty="0"/>
            </a:p>
          </p:txBody>
        </p:sp>
      </p:grpSp>
      <p:sp>
        <p:nvSpPr>
          <p:cNvPr id="10246" name="矩形 2"/>
          <p:cNvSpPr>
            <a:spLocks noChangeArrowheads="1"/>
          </p:cNvSpPr>
          <p:nvPr/>
        </p:nvSpPr>
        <p:spPr bwMode="auto">
          <a:xfrm>
            <a:off x="1371600" y="2514601"/>
            <a:ext cx="5494338" cy="34163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18390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300" b="1">
              <a:solidFill>
                <a:srgbClr val="FFFFFF"/>
              </a:solidFill>
              <a:ea typeface="楷体" panose="02010609060101010101" pitchFamily="49" charset="-122"/>
            </a:endParaRPr>
          </a:p>
        </p:txBody>
      </p:sp>
      <p:sp>
        <p:nvSpPr>
          <p:cNvPr id="10247" name="文本框 3"/>
          <p:cNvSpPr>
            <a:spLocks noChangeArrowheads="1"/>
          </p:cNvSpPr>
          <p:nvPr/>
        </p:nvSpPr>
        <p:spPr bwMode="auto">
          <a:xfrm>
            <a:off x="573088" y="838201"/>
            <a:ext cx="7835900" cy="368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57200"/>
            <a:endParaRPr lang="zh-CN" altLang="en-US" sz="1300" b="1" dirty="0">
              <a:solidFill>
                <a:srgbClr val="000000"/>
              </a:solidFill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300" b="1" dirty="0">
                <a:solidFill>
                  <a:srgbClr val="000000"/>
                </a:solidFill>
                <a:ea typeface="楷体" panose="02010609060101010101" pitchFamily="49" charset="-122"/>
              </a:rPr>
              <a:t>                                                                 </a:t>
            </a:r>
            <a:r>
              <a:rPr lang="zh-CN" altLang="en-US" sz="2100" b="1" dirty="0">
                <a:solidFill>
                  <a:srgbClr val="000000"/>
                </a:solidFill>
                <a:ea typeface="楷体" panose="02010609060101010101" pitchFamily="49" charset="-122"/>
              </a:rPr>
              <a:t>儿童公园</a:t>
            </a:r>
            <a:endParaRPr lang="zh-CN" altLang="en-US" sz="2100" b="1" dirty="0">
              <a:solidFill>
                <a:srgbClr val="000000"/>
              </a:solidFill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b="1" dirty="0">
                <a:solidFill>
                  <a:srgbClr val="000000"/>
                </a:solidFill>
                <a:ea typeface="楷体" panose="02010609060101010101" pitchFamily="49" charset="-122"/>
              </a:rPr>
              <a:t>儿童公园是一个美丽、热闹的公园。</a:t>
            </a:r>
            <a:endParaRPr lang="zh-CN" altLang="en-US" b="1" dirty="0">
              <a:solidFill>
                <a:srgbClr val="000000"/>
              </a:solidFill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b="1" dirty="0">
                <a:solidFill>
                  <a:srgbClr val="000000"/>
                </a:solidFill>
                <a:ea typeface="楷体" panose="02010609060101010101" pitchFamily="49" charset="-122"/>
              </a:rPr>
              <a:t>进入公园大门，正前方有一个喷池，只见一座怪石嶙峋的假山中间喷出水花，不仅好看，也使人感到清凉舒坦。</a:t>
            </a:r>
            <a:endParaRPr lang="zh-CN" altLang="en-US" b="1" dirty="0">
              <a:solidFill>
                <a:srgbClr val="000000"/>
              </a:solidFill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b="1" dirty="0">
                <a:solidFill>
                  <a:srgbClr val="000000"/>
                </a:solidFill>
                <a:ea typeface="楷体" panose="02010609060101010101" pitchFamily="49" charset="-122"/>
              </a:rPr>
              <a:t>在喷池的右边，有一个美丽的花坛。花坛里各种花在争奇斗艳：有红色的郁金香、白色的绣线菊、粉色的荷花，各种花在阳光的照耀下，显得更加可爱、迷人。蝴蝶姑娘穿着美丽的裙子，在花丛里翩翩起舞，而蜜蜂先生穿着晶莹剔透的工作服，拼命地吮吸着花蜜。</a:t>
            </a:r>
            <a:r>
              <a:rPr lang="zh-CN" altLang="en-US" b="1" dirty="0">
                <a:solidFill>
                  <a:srgbClr val="FF0000"/>
                </a:solidFill>
                <a:ea typeface="楷体" panose="02010609060101010101" pitchFamily="49" charset="-122"/>
              </a:rPr>
              <a:t> </a:t>
            </a:r>
            <a:endParaRPr lang="zh-CN" altLang="en-US" dirty="0"/>
          </a:p>
        </p:txBody>
      </p:sp>
      <p:sp>
        <p:nvSpPr>
          <p:cNvPr id="10248" name="文本框 4"/>
          <p:cNvSpPr>
            <a:spLocks noChangeArrowheads="1"/>
          </p:cNvSpPr>
          <p:nvPr/>
        </p:nvSpPr>
        <p:spPr bwMode="auto">
          <a:xfrm>
            <a:off x="4681538" y="1833033"/>
            <a:ext cx="13468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楷体" panose="02010609060101010101" pitchFamily="49" charset="-122"/>
              </a:rPr>
              <a:t>点明主题。</a:t>
            </a:r>
            <a:endParaRPr lang="zh-CN" altLang="en-US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0249" name="文本框 5"/>
          <p:cNvSpPr>
            <a:spLocks noChangeArrowheads="1"/>
          </p:cNvSpPr>
          <p:nvPr/>
        </p:nvSpPr>
        <p:spPr bwMode="auto">
          <a:xfrm>
            <a:off x="1079600" y="5109803"/>
            <a:ext cx="6224781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ea typeface="楷体" panose="02010609060101010101" pitchFamily="49" charset="-122"/>
                <a:sym typeface="微软雅黑" panose="020B0503020204020204" pitchFamily="34" charset="-122"/>
              </a:rPr>
              <a:t>这段文字运用拟人的手法将花坛的景色写得生动具体。</a:t>
            </a:r>
            <a:endParaRPr lang="zh-CN" altLang="en-US" b="1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 bldLvl="0" autoUpdateAnimBg="0"/>
      <p:bldP spid="10249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直接连接符 3"/>
          <p:cNvSpPr>
            <a:spLocks noChangeShapeType="1"/>
          </p:cNvSpPr>
          <p:nvPr/>
        </p:nvSpPr>
        <p:spPr bwMode="auto">
          <a:xfrm>
            <a:off x="7294563" y="5994400"/>
            <a:ext cx="774700" cy="0"/>
          </a:xfrm>
          <a:prstGeom prst="line">
            <a:avLst/>
          </a:prstGeom>
          <a:noFill/>
          <a:ln w="28575" cap="flat" cmpd="sng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7" name="直接连接符 4"/>
          <p:cNvSpPr>
            <a:spLocks noChangeShapeType="1"/>
          </p:cNvSpPr>
          <p:nvPr/>
        </p:nvSpPr>
        <p:spPr bwMode="auto">
          <a:xfrm>
            <a:off x="1449388" y="6212418"/>
            <a:ext cx="6913562" cy="2116"/>
          </a:xfrm>
          <a:prstGeom prst="line">
            <a:avLst/>
          </a:prstGeom>
          <a:noFill/>
          <a:ln w="28575" cap="flat" cmpd="sng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8" name="直接连接符 5"/>
          <p:cNvSpPr>
            <a:spLocks noChangeShapeType="1"/>
          </p:cNvSpPr>
          <p:nvPr/>
        </p:nvSpPr>
        <p:spPr bwMode="auto">
          <a:xfrm>
            <a:off x="979489" y="5994400"/>
            <a:ext cx="1133475" cy="0"/>
          </a:xfrm>
          <a:prstGeom prst="line">
            <a:avLst/>
          </a:prstGeom>
          <a:noFill/>
          <a:ln w="28575" cap="flat" cmpd="sng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0" name="文本框 2"/>
          <p:cNvSpPr>
            <a:spLocks noChangeArrowheads="1"/>
          </p:cNvSpPr>
          <p:nvPr/>
        </p:nvSpPr>
        <p:spPr bwMode="auto">
          <a:xfrm>
            <a:off x="979488" y="651933"/>
            <a:ext cx="7632700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528955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ea typeface="楷体" panose="02010609060101010101" pitchFamily="49" charset="-122"/>
              </a:rPr>
              <a:t>喷池的左边，有一座亭子供游客们歇息乘凉。亭子顶上金黄色的琉璃瓦，配上大红的梁柱，真是古色古香呀！</a:t>
            </a:r>
            <a:endParaRPr lang="zh-CN" altLang="en-US" sz="2000" b="1">
              <a:solidFill>
                <a:srgbClr val="000000"/>
              </a:solidFill>
              <a:ea typeface="楷体" panose="02010609060101010101" pitchFamily="49" charset="-122"/>
            </a:endParaRPr>
          </a:p>
          <a:p>
            <a:pPr indent="528955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ea typeface="楷体" panose="02010609060101010101" pitchFamily="49" charset="-122"/>
              </a:rPr>
              <a:t>在亭子的前面有一个不大不小的湖。湖心有六只小船，有的小船在快速地行驶着，有的小船则在悠闲地漂浮，就像一片片叶子在湖上漂荡。</a:t>
            </a:r>
            <a:endParaRPr lang="zh-CN" altLang="en-US" sz="2000" b="1">
              <a:solidFill>
                <a:srgbClr val="000000"/>
              </a:solidFill>
              <a:ea typeface="楷体" panose="02010609060101010101" pitchFamily="49" charset="-122"/>
            </a:endParaRPr>
          </a:p>
          <a:p>
            <a:pPr indent="528955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ea typeface="楷体" panose="02010609060101010101" pitchFamily="49" charset="-122"/>
              </a:rPr>
              <a:t>“哈哈，哈哈”噢！哪儿传来的笑声？原来，是从儿童乐园里传来的。只见一个个活泼可爱的孩子在耐心地排队上滑梯玩，滑梯上的孩子欢笑着向下滑着，还有一些孩子在荡秋千，可热闹了！</a:t>
            </a:r>
            <a:endParaRPr lang="zh-CN" altLang="en-US" sz="2000" b="1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11271" name="文本框 12"/>
          <p:cNvSpPr>
            <a:spLocks noChangeArrowheads="1"/>
          </p:cNvSpPr>
          <p:nvPr/>
        </p:nvSpPr>
        <p:spPr bwMode="auto">
          <a:xfrm>
            <a:off x="1631950" y="5579533"/>
            <a:ext cx="58804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indent="528955"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ea typeface="楷体" panose="02010609060101010101" pitchFamily="49" charset="-122"/>
                <a:sym typeface="微软雅黑" panose="020B0503020204020204" pitchFamily="34" charset="-122"/>
              </a:rPr>
              <a:t>运用设问的手法写出了孩子们玩耍时的情景</a:t>
            </a:r>
            <a:r>
              <a:rPr lang="zh-CN" altLang="en-US" sz="2000" b="1">
                <a:solidFill>
                  <a:srgbClr val="000000"/>
                </a:solidFill>
                <a:ea typeface="楷体" panose="02010609060101010101" pitchFamily="49" charset="-122"/>
                <a:sym typeface="微软雅黑" panose="020B0503020204020204" pitchFamily="34" charset="-122"/>
              </a:rPr>
              <a:t>。</a:t>
            </a:r>
            <a:endParaRPr lang="zh-CN" altLang="en-US" sz="2000" b="1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FFFF"/>
      </a:accent3>
      <a:accent4>
        <a:srgbClr val="000000"/>
      </a:accent4>
      <a:accent5>
        <a:srgbClr val="AAD6DF"/>
      </a:accent5>
      <a:accent6>
        <a:srgbClr val="D96868"/>
      </a:accent6>
      <a:hlink>
        <a:srgbClr val="B381D9"/>
      </a:hlink>
      <a:folHlink>
        <a:srgbClr val="800080"/>
      </a:folHlink>
    </a:clrScheme>
    <a:fontScheme name="1_Office 主题​​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FFFF"/>
      </a:accent3>
      <a:accent4>
        <a:srgbClr val="000000"/>
      </a:accent4>
      <a:accent5>
        <a:srgbClr val="AAD6DF"/>
      </a:accent5>
      <a:accent6>
        <a:srgbClr val="D96868"/>
      </a:accent6>
      <a:hlink>
        <a:srgbClr val="B381D9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991</Words>
  <Application>WPS 演示</Application>
  <PresentationFormat>全屏显示(4:3)</PresentationFormat>
  <Paragraphs>49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Impact</vt:lpstr>
      <vt:lpstr>微软雅黑</vt:lpstr>
      <vt:lpstr>Times New Roman</vt:lpstr>
      <vt:lpstr>Calibri</vt:lpstr>
      <vt:lpstr>楷体</vt:lpstr>
      <vt:lpstr>Arial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MKDad</cp:lastModifiedBy>
  <cp:revision>127</cp:revision>
  <dcterms:created xsi:type="dcterms:W3CDTF">2017-03-16T18:28:00Z</dcterms:created>
  <dcterms:modified xsi:type="dcterms:W3CDTF">2019-08-08T04:56:16Z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