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Default Extension="wav" ContentType="audio/wav"/>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51" r:id="rId2"/>
  </p:sldMasterIdLst>
  <p:notesMasterIdLst>
    <p:notesMasterId r:id="rId35"/>
  </p:notesMasterIdLst>
  <p:handoutMasterIdLst>
    <p:handoutMasterId r:id="rId36"/>
  </p:handoutMasterIdLst>
  <p:sldIdLst>
    <p:sldId id="256" r:id="rId3"/>
    <p:sldId id="258" r:id="rId4"/>
    <p:sldId id="260" r:id="rId5"/>
    <p:sldId id="259" r:id="rId6"/>
    <p:sldId id="257" r:id="rId7"/>
    <p:sldId id="320" r:id="rId8"/>
    <p:sldId id="318" r:id="rId9"/>
    <p:sldId id="328" r:id="rId10"/>
    <p:sldId id="325" r:id="rId11"/>
    <p:sldId id="322" r:id="rId12"/>
    <p:sldId id="333" r:id="rId13"/>
    <p:sldId id="335" r:id="rId14"/>
    <p:sldId id="338" r:id="rId15"/>
    <p:sldId id="340" r:id="rId16"/>
    <p:sldId id="341" r:id="rId17"/>
    <p:sldId id="342" r:id="rId18"/>
    <p:sldId id="343" r:id="rId19"/>
    <p:sldId id="344" r:id="rId20"/>
    <p:sldId id="345" r:id="rId21"/>
    <p:sldId id="346" r:id="rId22"/>
    <p:sldId id="347" r:id="rId23"/>
    <p:sldId id="348" r:id="rId24"/>
    <p:sldId id="349" r:id="rId25"/>
    <p:sldId id="350" r:id="rId26"/>
    <p:sldId id="351" r:id="rId27"/>
    <p:sldId id="352" r:id="rId28"/>
    <p:sldId id="353" r:id="rId29"/>
    <p:sldId id="354" r:id="rId30"/>
    <p:sldId id="355" r:id="rId31"/>
    <p:sldId id="358" r:id="rId32"/>
    <p:sldId id="356" r:id="rId33"/>
    <p:sldId id="357" r:id="rId34"/>
  </p:sldIdLst>
  <p:sldSz cx="9144000" cy="6858000" type="screen4x3"/>
  <p:notesSz cx="6858000" cy="9144000"/>
  <p:defaultTextStyle>
    <a:defPPr>
      <a:defRPr lang="zh-CN"/>
    </a:defPPr>
    <a:lvl1pPr algn="l" rtl="0" fontAlgn="base">
      <a:spcBef>
        <a:spcPct val="0"/>
      </a:spcBef>
      <a:spcAft>
        <a:spcPct val="0"/>
      </a:spcAft>
      <a:defRPr sz="2800" kern="1200">
        <a:solidFill>
          <a:srgbClr val="0000CC"/>
        </a:solidFill>
        <a:latin typeface="Arial" pitchFamily="34" charset="0"/>
        <a:ea typeface="华文新魏" pitchFamily="2" charset="-122"/>
        <a:cs typeface="+mn-cs"/>
      </a:defRPr>
    </a:lvl1pPr>
    <a:lvl2pPr marL="457200" algn="l" rtl="0" fontAlgn="base">
      <a:spcBef>
        <a:spcPct val="0"/>
      </a:spcBef>
      <a:spcAft>
        <a:spcPct val="0"/>
      </a:spcAft>
      <a:defRPr sz="2800" kern="1200">
        <a:solidFill>
          <a:srgbClr val="0000CC"/>
        </a:solidFill>
        <a:latin typeface="Arial" pitchFamily="34" charset="0"/>
        <a:ea typeface="华文新魏" pitchFamily="2" charset="-122"/>
        <a:cs typeface="+mn-cs"/>
      </a:defRPr>
    </a:lvl2pPr>
    <a:lvl3pPr marL="914400" algn="l" rtl="0" fontAlgn="base">
      <a:spcBef>
        <a:spcPct val="0"/>
      </a:spcBef>
      <a:spcAft>
        <a:spcPct val="0"/>
      </a:spcAft>
      <a:defRPr sz="2800" kern="1200">
        <a:solidFill>
          <a:srgbClr val="0000CC"/>
        </a:solidFill>
        <a:latin typeface="Arial" pitchFamily="34" charset="0"/>
        <a:ea typeface="华文新魏" pitchFamily="2" charset="-122"/>
        <a:cs typeface="+mn-cs"/>
      </a:defRPr>
    </a:lvl3pPr>
    <a:lvl4pPr marL="1371600" algn="l" rtl="0" fontAlgn="base">
      <a:spcBef>
        <a:spcPct val="0"/>
      </a:spcBef>
      <a:spcAft>
        <a:spcPct val="0"/>
      </a:spcAft>
      <a:defRPr sz="2800" kern="1200">
        <a:solidFill>
          <a:srgbClr val="0000CC"/>
        </a:solidFill>
        <a:latin typeface="Arial" pitchFamily="34" charset="0"/>
        <a:ea typeface="华文新魏" pitchFamily="2" charset="-122"/>
        <a:cs typeface="+mn-cs"/>
      </a:defRPr>
    </a:lvl4pPr>
    <a:lvl5pPr marL="1828800" algn="l" rtl="0" fontAlgn="base">
      <a:spcBef>
        <a:spcPct val="0"/>
      </a:spcBef>
      <a:spcAft>
        <a:spcPct val="0"/>
      </a:spcAft>
      <a:defRPr sz="2800" kern="1200">
        <a:solidFill>
          <a:srgbClr val="0000CC"/>
        </a:solidFill>
        <a:latin typeface="Arial" pitchFamily="34" charset="0"/>
        <a:ea typeface="华文新魏" pitchFamily="2" charset="-122"/>
        <a:cs typeface="+mn-cs"/>
      </a:defRPr>
    </a:lvl5pPr>
    <a:lvl6pPr marL="2286000" algn="l" defTabSz="914400" rtl="0" eaLnBrk="1" latinLnBrk="0" hangingPunct="1">
      <a:defRPr sz="2800" kern="1200">
        <a:solidFill>
          <a:srgbClr val="0000CC"/>
        </a:solidFill>
        <a:latin typeface="Arial" pitchFamily="34" charset="0"/>
        <a:ea typeface="华文新魏" pitchFamily="2" charset="-122"/>
        <a:cs typeface="+mn-cs"/>
      </a:defRPr>
    </a:lvl6pPr>
    <a:lvl7pPr marL="2743200" algn="l" defTabSz="914400" rtl="0" eaLnBrk="1" latinLnBrk="0" hangingPunct="1">
      <a:defRPr sz="2800" kern="1200">
        <a:solidFill>
          <a:srgbClr val="0000CC"/>
        </a:solidFill>
        <a:latin typeface="Arial" pitchFamily="34" charset="0"/>
        <a:ea typeface="华文新魏" pitchFamily="2" charset="-122"/>
        <a:cs typeface="+mn-cs"/>
      </a:defRPr>
    </a:lvl7pPr>
    <a:lvl8pPr marL="3200400" algn="l" defTabSz="914400" rtl="0" eaLnBrk="1" latinLnBrk="0" hangingPunct="1">
      <a:defRPr sz="2800" kern="1200">
        <a:solidFill>
          <a:srgbClr val="0000CC"/>
        </a:solidFill>
        <a:latin typeface="Arial" pitchFamily="34" charset="0"/>
        <a:ea typeface="华文新魏" pitchFamily="2" charset="-122"/>
        <a:cs typeface="+mn-cs"/>
      </a:defRPr>
    </a:lvl8pPr>
    <a:lvl9pPr marL="3657600" algn="l" defTabSz="914400" rtl="0" eaLnBrk="1" latinLnBrk="0" hangingPunct="1">
      <a:defRPr sz="2800" kern="1200">
        <a:solidFill>
          <a:srgbClr val="0000CC"/>
        </a:solidFill>
        <a:latin typeface="Arial" pitchFamily="34" charset="0"/>
        <a:ea typeface="华文新魏"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微软用户"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9900"/>
    <a:srgbClr val="003399"/>
    <a:srgbClr val="D60093"/>
    <a:srgbClr val="990099"/>
    <a:srgbClr val="CC66FF"/>
    <a:srgbClr val="6600CC"/>
    <a:srgbClr val="00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89" autoAdjust="0"/>
    <p:restoredTop sz="86438" autoAdjust="0"/>
  </p:normalViewPr>
  <p:slideViewPr>
    <p:cSldViewPr>
      <p:cViewPr>
        <p:scale>
          <a:sx n="89" d="100"/>
          <a:sy n="89" d="100"/>
        </p:scale>
        <p:origin x="-216" y="-78"/>
      </p:cViewPr>
      <p:guideLst>
        <p:guide orient="horz" pos="2160"/>
        <p:guide pos="2880"/>
      </p:guideLst>
    </p:cSldViewPr>
  </p:slideViewPr>
  <p:outlineViewPr>
    <p:cViewPr>
      <p:scale>
        <a:sx n="33" d="100"/>
        <a:sy n="33" d="100"/>
      </p:scale>
      <p:origin x="0" y="8562"/>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55" d="100"/>
          <a:sy n="55" d="100"/>
        </p:scale>
        <p:origin x="-1842"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solidFill>
                  <a:schemeClr val="tx1"/>
                </a:solidFill>
                <a:ea typeface="宋体" pitchFamily="2" charset="-122"/>
              </a:defRPr>
            </a:lvl1pPr>
          </a:lstStyle>
          <a:p>
            <a:endParaRPr lang="en-US" altLang="zh-CN"/>
          </a:p>
        </p:txBody>
      </p:sp>
      <p:sp>
        <p:nvSpPr>
          <p:cNvPr id="90115"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solidFill>
                  <a:schemeClr val="tx1"/>
                </a:solidFill>
                <a:ea typeface="宋体" pitchFamily="2" charset="-122"/>
              </a:defRPr>
            </a:lvl1pPr>
          </a:lstStyle>
          <a:p>
            <a:endParaRPr lang="en-US" altLang="zh-CN"/>
          </a:p>
        </p:txBody>
      </p:sp>
      <p:sp>
        <p:nvSpPr>
          <p:cNvPr id="90116"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solidFill>
                  <a:schemeClr val="tx1"/>
                </a:solidFill>
                <a:ea typeface="宋体" pitchFamily="2" charset="-122"/>
              </a:defRPr>
            </a:lvl1pPr>
          </a:lstStyle>
          <a:p>
            <a:endParaRPr lang="en-US" altLang="zh-CN"/>
          </a:p>
        </p:txBody>
      </p:sp>
      <p:sp>
        <p:nvSpPr>
          <p:cNvPr id="90117"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solidFill>
                  <a:schemeClr val="tx1"/>
                </a:solidFill>
                <a:ea typeface="宋体" pitchFamily="2" charset="-122"/>
              </a:defRPr>
            </a:lvl1pPr>
          </a:lstStyle>
          <a:p>
            <a:fld id="{588FA55C-84A9-48B3-94F5-7EBEBDF6A27B}" type="slidenum">
              <a:rPr lang="en-US" altLang="zh-CN"/>
              <a:pPr/>
              <a:t>‹#›</a:t>
            </a:fld>
            <a:endParaRPr lang="en-US" altLang="zh-CN"/>
          </a:p>
        </p:txBody>
      </p:sp>
    </p:spTree>
    <p:extLst>
      <p:ext uri="{BB962C8B-B14F-4D97-AF65-F5344CB8AC3E}">
        <p14:creationId xmlns:p14="http://schemas.microsoft.com/office/powerpoint/2010/main" xmlns="" val="4528956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solidFill>
                  <a:schemeClr val="tx1"/>
                </a:solidFill>
                <a:ea typeface="宋体" pitchFamily="2" charset="-122"/>
              </a:defRPr>
            </a:lvl1pPr>
          </a:lstStyle>
          <a:p>
            <a:endParaRPr lang="en-US" altLang="zh-CN"/>
          </a:p>
        </p:txBody>
      </p:sp>
      <p:sp>
        <p:nvSpPr>
          <p:cNvPr id="849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solidFill>
                  <a:schemeClr val="tx1"/>
                </a:solidFill>
                <a:ea typeface="宋体" pitchFamily="2" charset="-122"/>
              </a:defRPr>
            </a:lvl1pPr>
          </a:lstStyle>
          <a:p>
            <a:endParaRPr lang="en-US" altLang="zh-CN"/>
          </a:p>
        </p:txBody>
      </p:sp>
      <p:sp>
        <p:nvSpPr>
          <p:cNvPr id="849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849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849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solidFill>
                  <a:schemeClr val="tx1"/>
                </a:solidFill>
                <a:ea typeface="宋体" pitchFamily="2" charset="-122"/>
              </a:defRPr>
            </a:lvl1pPr>
          </a:lstStyle>
          <a:p>
            <a:endParaRPr lang="en-US" altLang="zh-CN"/>
          </a:p>
        </p:txBody>
      </p:sp>
      <p:sp>
        <p:nvSpPr>
          <p:cNvPr id="849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solidFill>
                  <a:schemeClr val="tx1"/>
                </a:solidFill>
                <a:ea typeface="宋体" pitchFamily="2" charset="-122"/>
              </a:defRPr>
            </a:lvl1pPr>
          </a:lstStyle>
          <a:p>
            <a:fld id="{ABF81EAF-AD53-431B-9D2F-85361421D577}" type="slidenum">
              <a:rPr lang="en-US" altLang="zh-CN"/>
              <a:pPr/>
              <a:t>‹#›</a:t>
            </a:fld>
            <a:endParaRPr lang="en-US" altLang="zh-CN"/>
          </a:p>
        </p:txBody>
      </p:sp>
    </p:spTree>
    <p:extLst>
      <p:ext uri="{BB962C8B-B14F-4D97-AF65-F5344CB8AC3E}">
        <p14:creationId xmlns:p14="http://schemas.microsoft.com/office/powerpoint/2010/main" xmlns="" val="402512824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宋体" pitchFamily="2" charset="-122"/>
        <a:cs typeface="+mn-cs"/>
      </a:defRPr>
    </a:lvl1pPr>
    <a:lvl2pPr marL="457200" algn="l" rtl="0" fontAlgn="base">
      <a:spcBef>
        <a:spcPct val="30000"/>
      </a:spcBef>
      <a:spcAft>
        <a:spcPct val="0"/>
      </a:spcAft>
      <a:defRPr sz="1200" kern="1200">
        <a:solidFill>
          <a:schemeClr val="tx1"/>
        </a:solidFill>
        <a:latin typeface="Arial" pitchFamily="34" charset="0"/>
        <a:ea typeface="宋体" pitchFamily="2" charset="-122"/>
        <a:cs typeface="+mn-cs"/>
      </a:defRPr>
    </a:lvl2pPr>
    <a:lvl3pPr marL="914400" algn="l" rtl="0" fontAlgn="base">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fontAlgn="base">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fontAlgn="base">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A27E0C-90BC-483B-952C-4DB3F72AC229}" type="slidenum">
              <a:rPr lang="en-US" altLang="zh-CN"/>
              <a:pPr/>
              <a:t>1</a:t>
            </a:fld>
            <a:endParaRPr lang="en-US" altLang="zh-CN"/>
          </a:p>
        </p:txBody>
      </p:sp>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72128A-C861-4443-8976-16138288B590}" type="slidenum">
              <a:rPr lang="en-US" altLang="zh-CN"/>
              <a:pPr/>
              <a:t>13</a:t>
            </a:fld>
            <a:endParaRPr lang="en-US" altLang="zh-CN"/>
          </a:p>
        </p:txBody>
      </p:sp>
      <p:sp>
        <p:nvSpPr>
          <p:cNvPr id="227330" name="Rectangle 2"/>
          <p:cNvSpPr>
            <a:spLocks noGrp="1" noRot="1" noChangeAspect="1" noChangeArrowheads="1" noTextEdit="1"/>
          </p:cNvSpPr>
          <p:nvPr>
            <p:ph type="sldImg"/>
          </p:nvPr>
        </p:nvSpPr>
        <p:spPr>
          <a:ln/>
        </p:spPr>
      </p:sp>
      <p:sp>
        <p:nvSpPr>
          <p:cNvPr id="22733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B1583F-EF1F-491A-9E54-AECD0CE4AD97}" type="slidenum">
              <a:rPr lang="en-US" altLang="zh-CN"/>
              <a:pPr/>
              <a:t>14</a:t>
            </a:fld>
            <a:endParaRPr lang="en-US" altLang="zh-CN"/>
          </a:p>
        </p:txBody>
      </p:sp>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9F1C9EE-9931-4526-8E98-AD202D78AF96}" type="slidenum">
              <a:rPr lang="en-US" altLang="zh-CN"/>
              <a:pPr/>
              <a:t>21</a:t>
            </a:fld>
            <a:endParaRPr lang="en-US" altLang="zh-CN"/>
          </a:p>
        </p:txBody>
      </p:sp>
      <p:sp>
        <p:nvSpPr>
          <p:cNvPr id="239618" name="Rectangle 2"/>
          <p:cNvSpPr>
            <a:spLocks noGrp="1" noRot="1" noChangeAspect="1" noChangeArrowheads="1" noTextEdit="1"/>
          </p:cNvSpPr>
          <p:nvPr>
            <p:ph type="sldImg"/>
          </p:nvPr>
        </p:nvSpPr>
        <p:spPr>
          <a:ln/>
        </p:spPr>
      </p:sp>
      <p:sp>
        <p:nvSpPr>
          <p:cNvPr id="23961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2B19DA-C2D8-4964-A482-3D417F10F950}" type="slidenum">
              <a:rPr lang="en-US" altLang="zh-CN"/>
              <a:pPr/>
              <a:t>22</a:t>
            </a:fld>
            <a:endParaRPr lang="en-US" altLang="zh-CN"/>
          </a:p>
        </p:txBody>
      </p:sp>
      <p:sp>
        <p:nvSpPr>
          <p:cNvPr id="241666" name="Rectangle 2"/>
          <p:cNvSpPr>
            <a:spLocks noGrp="1" noRot="1" noChangeAspect="1" noChangeArrowheads="1" noTextEdit="1"/>
          </p:cNvSpPr>
          <p:nvPr>
            <p:ph type="sldImg"/>
          </p:nvPr>
        </p:nvSpPr>
        <p:spPr>
          <a:ln/>
        </p:spPr>
      </p:sp>
      <p:sp>
        <p:nvSpPr>
          <p:cNvPr id="24166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02D7A6-674E-4DAA-9541-A5B485F4D5FE}" type="slidenum">
              <a:rPr lang="en-US" altLang="zh-CN"/>
              <a:pPr/>
              <a:t>23</a:t>
            </a:fld>
            <a:endParaRPr lang="en-US" altLang="zh-CN"/>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9CC0B4-A06C-49D3-B309-B85FEAB7893F}" type="slidenum">
              <a:rPr lang="en-US" altLang="zh-CN"/>
              <a:pPr/>
              <a:t>24</a:t>
            </a:fld>
            <a:endParaRPr lang="en-US" altLang="zh-CN"/>
          </a:p>
        </p:txBody>
      </p:sp>
      <p:sp>
        <p:nvSpPr>
          <p:cNvPr id="245762" name="Rectangle 2"/>
          <p:cNvSpPr>
            <a:spLocks noGrp="1" noRot="1" noChangeAspect="1" noChangeArrowheads="1" noTextEdit="1"/>
          </p:cNvSpPr>
          <p:nvPr>
            <p:ph type="sldImg"/>
          </p:nvPr>
        </p:nvSpPr>
        <p:spPr>
          <a:ln/>
        </p:spPr>
      </p:sp>
      <p:sp>
        <p:nvSpPr>
          <p:cNvPr id="24576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5E84D9-6BFF-4879-A087-4AD22FD0C577}" type="slidenum">
              <a:rPr lang="en-US" altLang="zh-CN"/>
              <a:pPr/>
              <a:t>2</a:t>
            </a:fld>
            <a:endParaRPr lang="en-US" altLang="zh-CN"/>
          </a:p>
        </p:txBody>
      </p:sp>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FD4060-A9F6-405E-B6E1-A681FB846B8B}" type="slidenum">
              <a:rPr lang="en-US" altLang="zh-CN"/>
              <a:pPr/>
              <a:t>3</a:t>
            </a:fld>
            <a:endParaRPr lang="en-US" altLang="zh-CN"/>
          </a:p>
        </p:txBody>
      </p:sp>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56E96E-C3D3-4A87-A95E-40B9E7F7BCC7}" type="slidenum">
              <a:rPr lang="en-US" altLang="zh-CN"/>
              <a:pPr/>
              <a:t>4</a:t>
            </a:fld>
            <a:endParaRPr lang="en-US" altLang="zh-CN"/>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CB84F9-745E-4456-8D5C-5BC34D9EE5DC}" type="slidenum">
              <a:rPr lang="en-US" altLang="zh-CN"/>
              <a:pPr/>
              <a:t>5</a:t>
            </a:fld>
            <a:endParaRPr lang="en-US" altLang="zh-CN"/>
          </a:p>
        </p:txBody>
      </p:sp>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F93C28-9495-44A1-8979-831E1477B575}" type="slidenum">
              <a:rPr lang="en-US" altLang="zh-CN"/>
              <a:pPr/>
              <a:t>6</a:t>
            </a:fld>
            <a:endParaRPr lang="en-US" altLang="zh-CN"/>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94006D7-7F41-4E27-802D-764D6835CB05}" type="slidenum">
              <a:rPr lang="en-US" altLang="zh-CN"/>
              <a:pPr/>
              <a:t>7</a:t>
            </a:fld>
            <a:endParaRPr lang="en-US" altLang="zh-CN"/>
          </a:p>
        </p:txBody>
      </p:sp>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33B436-B92E-4E8A-A40D-84006A2CFFFA}" type="slidenum">
              <a:rPr lang="en-US" altLang="zh-CN"/>
              <a:pPr/>
              <a:t>9</a:t>
            </a:fld>
            <a:endParaRPr lang="en-US" altLang="zh-CN"/>
          </a:p>
        </p:txBody>
      </p:sp>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0CCD86-7F82-40B7-93D4-4DB54C815689}" type="slidenum">
              <a:rPr lang="en-US" altLang="zh-CN"/>
              <a:pPr/>
              <a:t>10</a:t>
            </a:fld>
            <a:endParaRPr lang="en-US" altLang="zh-CN"/>
          </a:p>
        </p:txBody>
      </p:sp>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15D87BA-BE47-4B71-95FC-D625033E21BF}" type="slidenum">
              <a:rPr lang="en-US" altLang="zh-CN"/>
              <a:pPr/>
              <a:t>‹#›</a:t>
            </a:fld>
            <a:endParaRPr lang="en-US" altLang="zh-CN"/>
          </a:p>
        </p:txBody>
      </p:sp>
    </p:spTree>
    <p:extLst>
      <p:ext uri="{BB962C8B-B14F-4D97-AF65-F5344CB8AC3E}">
        <p14:creationId xmlns:p14="http://schemas.microsoft.com/office/powerpoint/2010/main" xmlns="" val="316020792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7687F234-0DD5-404E-B5C9-D0675DA12839}" type="slidenum">
              <a:rPr lang="en-US" altLang="zh-CN"/>
              <a:pPr/>
              <a:t>‹#›</a:t>
            </a:fld>
            <a:endParaRPr lang="en-US" altLang="zh-CN"/>
          </a:p>
        </p:txBody>
      </p:sp>
    </p:spTree>
    <p:extLst>
      <p:ext uri="{BB962C8B-B14F-4D97-AF65-F5344CB8AC3E}">
        <p14:creationId xmlns:p14="http://schemas.microsoft.com/office/powerpoint/2010/main" xmlns="" val="4077277772"/>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66489AD-507B-4D6F-997D-EA73F9279CFD}" type="slidenum">
              <a:rPr lang="en-US" altLang="zh-CN"/>
              <a:pPr/>
              <a:t>‹#›</a:t>
            </a:fld>
            <a:endParaRPr lang="en-US" altLang="zh-CN"/>
          </a:p>
        </p:txBody>
      </p:sp>
    </p:spTree>
    <p:extLst>
      <p:ext uri="{BB962C8B-B14F-4D97-AF65-F5344CB8AC3E}">
        <p14:creationId xmlns:p14="http://schemas.microsoft.com/office/powerpoint/2010/main" xmlns="" val="1997409648"/>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5F5BB9A-E993-40AE-BC94-69722F809DAE}" type="slidenum">
              <a:rPr lang="en-US" altLang="zh-CN"/>
              <a:pPr/>
              <a:t>‹#›</a:t>
            </a:fld>
            <a:endParaRPr lang="en-US" altLang="zh-CN"/>
          </a:p>
        </p:txBody>
      </p:sp>
    </p:spTree>
    <p:extLst>
      <p:ext uri="{BB962C8B-B14F-4D97-AF65-F5344CB8AC3E}">
        <p14:creationId xmlns:p14="http://schemas.microsoft.com/office/powerpoint/2010/main" xmlns="" val="3463449788"/>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34D1A25-113C-46E9-BF26-99C691472F3D}" type="slidenum">
              <a:rPr lang="en-US" altLang="zh-CN"/>
              <a:pPr/>
              <a:t>‹#›</a:t>
            </a:fld>
            <a:endParaRPr lang="en-US" altLang="zh-CN"/>
          </a:p>
        </p:txBody>
      </p:sp>
    </p:spTree>
    <p:extLst>
      <p:ext uri="{BB962C8B-B14F-4D97-AF65-F5344CB8AC3E}">
        <p14:creationId xmlns:p14="http://schemas.microsoft.com/office/powerpoint/2010/main" xmlns="" val="1675780764"/>
      </p:ext>
    </p:extLst>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66B6CE28-B6E4-4D0D-86E9-4E2C272AAE92}" type="slidenum">
              <a:rPr lang="en-US" altLang="zh-CN"/>
              <a:pPr/>
              <a:t>‹#›</a:t>
            </a:fld>
            <a:endParaRPr lang="en-US" altLang="zh-CN"/>
          </a:p>
        </p:txBody>
      </p:sp>
    </p:spTree>
    <p:extLst>
      <p:ext uri="{BB962C8B-B14F-4D97-AF65-F5344CB8AC3E}">
        <p14:creationId xmlns:p14="http://schemas.microsoft.com/office/powerpoint/2010/main" xmlns="" val="3766022570"/>
      </p:ext>
    </p:extLst>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D19BDF1A-C753-4BFD-B53A-40F568DAF6D1}" type="slidenum">
              <a:rPr lang="en-US" altLang="zh-CN"/>
              <a:pPr/>
              <a:t>‹#›</a:t>
            </a:fld>
            <a:endParaRPr lang="en-US" altLang="zh-CN"/>
          </a:p>
        </p:txBody>
      </p:sp>
    </p:spTree>
    <p:extLst>
      <p:ext uri="{BB962C8B-B14F-4D97-AF65-F5344CB8AC3E}">
        <p14:creationId xmlns:p14="http://schemas.microsoft.com/office/powerpoint/2010/main" xmlns="" val="2218370989"/>
      </p:ext>
    </p:extLst>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25C70133-652C-4732-80E0-5F3034B265D1}" type="slidenum">
              <a:rPr lang="en-US" altLang="zh-CN"/>
              <a:pPr/>
              <a:t>‹#›</a:t>
            </a:fld>
            <a:endParaRPr lang="en-US" altLang="zh-CN"/>
          </a:p>
        </p:txBody>
      </p:sp>
    </p:spTree>
    <p:extLst>
      <p:ext uri="{BB962C8B-B14F-4D97-AF65-F5344CB8AC3E}">
        <p14:creationId xmlns:p14="http://schemas.microsoft.com/office/powerpoint/2010/main" xmlns="" val="3685544678"/>
      </p:ext>
    </p:extLst>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DF0D40E9-4364-4EBB-BF9D-95A06C05C3CA}" type="slidenum">
              <a:rPr lang="en-US" altLang="zh-CN"/>
              <a:pPr/>
              <a:t>‹#›</a:t>
            </a:fld>
            <a:endParaRPr lang="en-US" altLang="zh-CN"/>
          </a:p>
        </p:txBody>
      </p:sp>
    </p:spTree>
    <p:extLst>
      <p:ext uri="{BB962C8B-B14F-4D97-AF65-F5344CB8AC3E}">
        <p14:creationId xmlns:p14="http://schemas.microsoft.com/office/powerpoint/2010/main" xmlns="" val="1111851282"/>
      </p:ext>
    </p:extLst>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07D491E5-E588-46E2-8A87-67D7D812AB5E}" type="slidenum">
              <a:rPr lang="en-US" altLang="zh-CN"/>
              <a:pPr/>
              <a:t>‹#›</a:t>
            </a:fld>
            <a:endParaRPr lang="en-US" altLang="zh-CN"/>
          </a:p>
        </p:txBody>
      </p:sp>
    </p:spTree>
    <p:extLst>
      <p:ext uri="{BB962C8B-B14F-4D97-AF65-F5344CB8AC3E}">
        <p14:creationId xmlns:p14="http://schemas.microsoft.com/office/powerpoint/2010/main" xmlns="" val="2640960603"/>
      </p:ext>
    </p:extLst>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7FC5A59C-8134-4E5B-8DC5-04AD55759370}" type="slidenum">
              <a:rPr lang="en-US" altLang="zh-CN"/>
              <a:pPr/>
              <a:t>‹#›</a:t>
            </a:fld>
            <a:endParaRPr lang="en-US" altLang="zh-CN"/>
          </a:p>
        </p:txBody>
      </p:sp>
    </p:spTree>
    <p:extLst>
      <p:ext uri="{BB962C8B-B14F-4D97-AF65-F5344CB8AC3E}">
        <p14:creationId xmlns:p14="http://schemas.microsoft.com/office/powerpoint/2010/main" xmlns="" val="3639011994"/>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2003C8C-8028-4C6E-AB03-47A889556237}" type="slidenum">
              <a:rPr lang="en-US" altLang="zh-CN"/>
              <a:pPr/>
              <a:t>‹#›</a:t>
            </a:fld>
            <a:endParaRPr lang="en-US" altLang="zh-CN"/>
          </a:p>
        </p:txBody>
      </p:sp>
    </p:spTree>
    <p:extLst>
      <p:ext uri="{BB962C8B-B14F-4D97-AF65-F5344CB8AC3E}">
        <p14:creationId xmlns:p14="http://schemas.microsoft.com/office/powerpoint/2010/main" xmlns="" val="4060186762"/>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9E57CF54-4D6B-4F83-A4FB-5FF278D659F9}" type="slidenum">
              <a:rPr lang="en-US" altLang="zh-CN"/>
              <a:pPr/>
              <a:t>‹#›</a:t>
            </a:fld>
            <a:endParaRPr lang="en-US" altLang="zh-CN"/>
          </a:p>
        </p:txBody>
      </p:sp>
    </p:spTree>
    <p:extLst>
      <p:ext uri="{BB962C8B-B14F-4D97-AF65-F5344CB8AC3E}">
        <p14:creationId xmlns:p14="http://schemas.microsoft.com/office/powerpoint/2010/main" xmlns="" val="3899201291"/>
      </p:ext>
    </p:extLst>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99B8946-CC8C-47CB-87D8-C71B94EAAE2F}" type="slidenum">
              <a:rPr lang="en-US" altLang="zh-CN"/>
              <a:pPr/>
              <a:t>‹#›</a:t>
            </a:fld>
            <a:endParaRPr lang="en-US" altLang="zh-CN"/>
          </a:p>
        </p:txBody>
      </p:sp>
    </p:spTree>
    <p:extLst>
      <p:ext uri="{BB962C8B-B14F-4D97-AF65-F5344CB8AC3E}">
        <p14:creationId xmlns:p14="http://schemas.microsoft.com/office/powerpoint/2010/main" xmlns="" val="3571477409"/>
      </p:ext>
    </p:extLst>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CD71172-0EE9-4D1C-A9DA-108E6CA15947}" type="slidenum">
              <a:rPr lang="en-US" altLang="zh-CN"/>
              <a:pPr/>
              <a:t>‹#›</a:t>
            </a:fld>
            <a:endParaRPr lang="en-US" altLang="zh-CN"/>
          </a:p>
        </p:txBody>
      </p:sp>
    </p:spTree>
    <p:extLst>
      <p:ext uri="{BB962C8B-B14F-4D97-AF65-F5344CB8AC3E}">
        <p14:creationId xmlns:p14="http://schemas.microsoft.com/office/powerpoint/2010/main" xmlns="" val="434785480"/>
      </p:ext>
    </p:extLst>
  </p:cSld>
  <p:clrMapOvr>
    <a:masterClrMapping/>
  </p:clrMapOvr>
  <p:transition>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Media" preserve="1">
  <p:cSld name="标题，文本与媒体剪辑">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媒体占位符 3"/>
          <p:cNvSpPr>
            <a:spLocks noGrp="1"/>
          </p:cNvSpPr>
          <p:nvPr>
            <p:ph type="media" sz="half" idx="2"/>
          </p:nvPr>
        </p:nvSpPr>
        <p:spPr>
          <a:xfrm>
            <a:off x="4648200" y="1600200"/>
            <a:ext cx="4038600" cy="4525963"/>
          </a:xfrm>
        </p:spPr>
        <p:txBody>
          <a:bodyPr/>
          <a:lstStyle/>
          <a:p>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EB89DAD8-69DF-4D50-83BB-1785E1EC0E36}" type="slidenum">
              <a:rPr lang="en-US" altLang="zh-CN"/>
              <a:pPr/>
              <a:t>‹#›</a:t>
            </a:fld>
            <a:endParaRPr lang="en-US" altLang="zh-CN"/>
          </a:p>
        </p:txBody>
      </p:sp>
    </p:spTree>
    <p:extLst>
      <p:ext uri="{BB962C8B-B14F-4D97-AF65-F5344CB8AC3E}">
        <p14:creationId xmlns:p14="http://schemas.microsoft.com/office/powerpoint/2010/main" xmlns="" val="1861470478"/>
      </p:ext>
    </p:extLst>
  </p:cSld>
  <p:clrMapOvr>
    <a:masterClrMapping/>
  </p:clrMapOvr>
  <p:transition>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B6BB3F4E-E892-471F-BCA5-2B5E4A50E6CC}" type="slidenum">
              <a:rPr lang="en-US" altLang="zh-CN"/>
              <a:pPr/>
              <a:t>‹#›</a:t>
            </a:fld>
            <a:endParaRPr lang="en-US" altLang="zh-CN"/>
          </a:p>
        </p:txBody>
      </p:sp>
    </p:spTree>
    <p:extLst>
      <p:ext uri="{BB962C8B-B14F-4D97-AF65-F5344CB8AC3E}">
        <p14:creationId xmlns:p14="http://schemas.microsoft.com/office/powerpoint/2010/main" xmlns="" val="3183252396"/>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6792F752-2E1D-416A-9265-BA3E7B3266ED}" type="slidenum">
              <a:rPr lang="en-US" altLang="zh-CN"/>
              <a:pPr/>
              <a:t>‹#›</a:t>
            </a:fld>
            <a:endParaRPr lang="en-US" altLang="zh-CN"/>
          </a:p>
        </p:txBody>
      </p:sp>
    </p:spTree>
    <p:extLst>
      <p:ext uri="{BB962C8B-B14F-4D97-AF65-F5344CB8AC3E}">
        <p14:creationId xmlns:p14="http://schemas.microsoft.com/office/powerpoint/2010/main" xmlns="" val="282852812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5142720-9195-4DDC-92C0-431ECB86A9D2}" type="slidenum">
              <a:rPr lang="en-US" altLang="zh-CN"/>
              <a:pPr/>
              <a:t>‹#›</a:t>
            </a:fld>
            <a:endParaRPr lang="en-US" altLang="zh-CN"/>
          </a:p>
        </p:txBody>
      </p:sp>
    </p:spTree>
    <p:extLst>
      <p:ext uri="{BB962C8B-B14F-4D97-AF65-F5344CB8AC3E}">
        <p14:creationId xmlns:p14="http://schemas.microsoft.com/office/powerpoint/2010/main" xmlns="" val="182698333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B452AF9A-F0DE-42D2-A52F-B2157F9AEB64}" type="slidenum">
              <a:rPr lang="en-US" altLang="zh-CN"/>
              <a:pPr/>
              <a:t>‹#›</a:t>
            </a:fld>
            <a:endParaRPr lang="en-US" altLang="zh-CN"/>
          </a:p>
        </p:txBody>
      </p:sp>
    </p:spTree>
    <p:extLst>
      <p:ext uri="{BB962C8B-B14F-4D97-AF65-F5344CB8AC3E}">
        <p14:creationId xmlns:p14="http://schemas.microsoft.com/office/powerpoint/2010/main" xmlns="" val="130294393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FEA8F161-DED0-4A54-A495-EA1E8A81D32F}" type="slidenum">
              <a:rPr lang="en-US" altLang="zh-CN"/>
              <a:pPr/>
              <a:t>‹#›</a:t>
            </a:fld>
            <a:endParaRPr lang="en-US" altLang="zh-CN"/>
          </a:p>
        </p:txBody>
      </p:sp>
    </p:spTree>
    <p:extLst>
      <p:ext uri="{BB962C8B-B14F-4D97-AF65-F5344CB8AC3E}">
        <p14:creationId xmlns:p14="http://schemas.microsoft.com/office/powerpoint/2010/main" xmlns="" val="389647524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2DD26E95-858F-4100-855F-BFE6C0B89C07}" type="slidenum">
              <a:rPr lang="en-US" altLang="zh-CN"/>
              <a:pPr/>
              <a:t>‹#›</a:t>
            </a:fld>
            <a:endParaRPr lang="en-US" altLang="zh-CN"/>
          </a:p>
        </p:txBody>
      </p:sp>
    </p:spTree>
    <p:extLst>
      <p:ext uri="{BB962C8B-B14F-4D97-AF65-F5344CB8AC3E}">
        <p14:creationId xmlns:p14="http://schemas.microsoft.com/office/powerpoint/2010/main" xmlns="" val="3760153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9ED3B302-78E4-44A9-B29D-3E7E472A1CFC}" type="slidenum">
              <a:rPr lang="en-US" altLang="zh-CN"/>
              <a:pPr/>
              <a:t>‹#›</a:t>
            </a:fld>
            <a:endParaRPr lang="en-US" altLang="zh-CN"/>
          </a:p>
        </p:txBody>
      </p:sp>
    </p:spTree>
    <p:extLst>
      <p:ext uri="{BB962C8B-B14F-4D97-AF65-F5344CB8AC3E}">
        <p14:creationId xmlns:p14="http://schemas.microsoft.com/office/powerpoint/2010/main" xmlns="" val="4275589869"/>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45DCEE05-9675-4F49-AF62-FECD1AA4F8D8}" type="slidenum">
              <a:rPr lang="en-US" altLang="zh-CN"/>
              <a:pPr/>
              <a:t>‹#›</a:t>
            </a:fld>
            <a:endParaRPr lang="en-US" altLang="zh-CN"/>
          </a:p>
        </p:txBody>
      </p:sp>
    </p:spTree>
    <p:extLst>
      <p:ext uri="{BB962C8B-B14F-4D97-AF65-F5344CB8AC3E}">
        <p14:creationId xmlns:p14="http://schemas.microsoft.com/office/powerpoint/2010/main" xmlns="" val="28573984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2339"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2340"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chemeClr val="tx1"/>
                </a:solidFill>
                <a:ea typeface="+mn-ea"/>
              </a:defRPr>
            </a:lvl1pPr>
          </a:lstStyle>
          <a:p>
            <a:endParaRPr lang="en-US" altLang="zh-CN"/>
          </a:p>
        </p:txBody>
      </p:sp>
      <p:sp>
        <p:nvSpPr>
          <p:cNvPr id="142341"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chemeClr val="tx1"/>
                </a:solidFill>
                <a:ea typeface="+mn-ea"/>
              </a:defRPr>
            </a:lvl1pPr>
          </a:lstStyle>
          <a:p>
            <a:endParaRPr lang="en-US" altLang="zh-CN"/>
          </a:p>
        </p:txBody>
      </p:sp>
      <p:sp>
        <p:nvSpPr>
          <p:cNvPr id="14234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solidFill>
                  <a:schemeClr val="tx1"/>
                </a:solidFill>
                <a:ea typeface="+mn-ea"/>
              </a:defRPr>
            </a:lvl1pPr>
          </a:lstStyle>
          <a:p>
            <a:fld id="{F8F71ECA-9A96-40CA-9721-B016EC82EF25}"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12995"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1299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chemeClr val="tx1"/>
                </a:solidFill>
                <a:ea typeface="+mn-ea"/>
              </a:defRPr>
            </a:lvl1pPr>
          </a:lstStyle>
          <a:p>
            <a:endParaRPr lang="en-US" altLang="zh-CN"/>
          </a:p>
        </p:txBody>
      </p:sp>
      <p:sp>
        <p:nvSpPr>
          <p:cNvPr id="21299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chemeClr val="tx1"/>
                </a:solidFill>
                <a:ea typeface="+mn-ea"/>
              </a:defRPr>
            </a:lvl1pPr>
          </a:lstStyle>
          <a:p>
            <a:endParaRPr lang="en-US" altLang="zh-CN"/>
          </a:p>
        </p:txBody>
      </p:sp>
      <p:sp>
        <p:nvSpPr>
          <p:cNvPr id="21299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solidFill>
                  <a:schemeClr val="tx1"/>
                </a:solidFill>
                <a:ea typeface="+mn-ea"/>
              </a:defRPr>
            </a:lvl1pPr>
          </a:lstStyle>
          <a:p>
            <a:fld id="{B8C875C7-F458-4CC4-9383-DF3A396F0520}"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ransition>
    <p:random/>
  </p:transition>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10.xml"/><Relationship Id="rId1" Type="http://schemas.openxmlformats.org/officeDocument/2006/relationships/slideLayout" Target="../slideLayouts/slideLayout18.xml"/><Relationship Id="rId6" Type="http://schemas.openxmlformats.org/officeDocument/2006/relationships/slide" Target="slide18.xml"/><Relationship Id="rId5" Type="http://schemas.openxmlformats.org/officeDocument/2006/relationships/image" Target="../media/image7.gif"/><Relationship Id="rId4" Type="http://schemas.openxmlformats.org/officeDocument/2006/relationships/slide" Target="slide1.xml"/></Relationships>
</file>

<file path=ppt/slides/_rels/slide1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1.xml"/><Relationship Id="rId1" Type="http://schemas.openxmlformats.org/officeDocument/2006/relationships/slideLayout" Target="../slideLayouts/slideLayout18.xml"/><Relationship Id="rId5" Type="http://schemas.openxmlformats.org/officeDocument/2006/relationships/slide" Target="slide18.xml"/><Relationship Id="rId4" Type="http://schemas.openxmlformats.org/officeDocument/2006/relationships/image" Target="../media/image7.gif"/></Relationships>
</file>

<file path=ppt/slides/_rels/slide15.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slideLayout" Target="../slideLayouts/slideLayout13.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notesSlide" Target="../notesSlides/notesSlide2.xml"/><Relationship Id="rId7" Type="http://schemas.openxmlformats.org/officeDocument/2006/relationships/image" Target="../media/image5.png"/><Relationship Id="rId2" Type="http://schemas.openxmlformats.org/officeDocument/2006/relationships/slideLayout" Target="../slideLayouts/slideLayout18.xml"/><Relationship Id="rId1" Type="http://schemas.openxmlformats.org/officeDocument/2006/relationships/audio" Target="../media/audio1.wav"/><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slideLayout" Target="../slideLayouts/slideLayout13.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slideLayout" Target="../slideLayouts/slideLayout13.xml"/><Relationship Id="rId4" Type="http://schemas.openxmlformats.org/officeDocument/2006/relationships/slide" Target="slide18.xml"/></Relationships>
</file>

<file path=ppt/slides/_rels/slide29.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8.xml"/><Relationship Id="rId5" Type="http://schemas.openxmlformats.org/officeDocument/2006/relationships/image" Target="../media/image7.gif"/><Relationship Id="rId4" Type="http://schemas.openxmlformats.org/officeDocument/2006/relationships/slide" Target="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image" Target="../media/image7.gif"/></Relationships>
</file>

<file path=ppt/slides/_rels/slide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slideLayout" Target="../slideLayouts/slideLayout24.xml"/><Relationship Id="rId1" Type="http://schemas.openxmlformats.org/officeDocument/2006/relationships/vmlDrawing" Target="../drawings/vmlDrawing1.vml"/><Relationship Id="rId5" Type="http://schemas.openxmlformats.org/officeDocument/2006/relationships/slide" Target="slide10.xml"/><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12.jpeg"/><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9" name="WordArt 41"/>
          <p:cNvSpPr>
            <a:spLocks noChangeArrowheads="1" noChangeShapeType="1" noTextEdit="1"/>
          </p:cNvSpPr>
          <p:nvPr/>
        </p:nvSpPr>
        <p:spPr bwMode="auto">
          <a:xfrm>
            <a:off x="1079772" y="1196752"/>
            <a:ext cx="7272337" cy="2160340"/>
          </a:xfrm>
          <a:prstGeom prst="rect">
            <a:avLst/>
          </a:prstGeom>
        </p:spPr>
        <p:txBody>
          <a:bodyPr wrap="none" fromWordArt="1">
            <a:prstTxWarp prst="textSlantUp">
              <a:avLst>
                <a:gd name="adj" fmla="val 32056"/>
              </a:avLst>
            </a:prstTxWarp>
          </a:bodyPr>
          <a:lstStyle/>
          <a:p>
            <a:pPr algn="ctr"/>
            <a:r>
              <a:rPr lang="zh-CN" altLang="en-US" sz="3600" b="1" kern="10" dirty="0">
                <a:ln w="9525">
                  <a:solidFill>
                    <a:srgbClr val="993300"/>
                  </a:solidFill>
                  <a:round/>
                  <a:headEnd/>
                  <a:tailEnd/>
                </a:ln>
                <a:solidFill>
                  <a:srgbClr val="0000FF"/>
                </a:solidFill>
                <a:effectLst>
                  <a:outerShdw dist="53882" dir="2700000" algn="ctr" rotWithShape="0">
                    <a:srgbClr val="9999FF">
                      <a:alpha val="80000"/>
                    </a:srgbClr>
                  </a:outerShdw>
                </a:effectLst>
                <a:latin typeface="华文中宋" pitchFamily="2" charset="-122"/>
                <a:ea typeface="华文中宋" pitchFamily="2" charset="-122"/>
              </a:rPr>
              <a:t>闻一多先生的说和做</a:t>
            </a:r>
          </a:p>
        </p:txBody>
      </p:sp>
      <p:sp>
        <p:nvSpPr>
          <p:cNvPr id="2090" name="Text Box 42"/>
          <p:cNvSpPr txBox="1">
            <a:spLocks noChangeArrowheads="1"/>
          </p:cNvSpPr>
          <p:nvPr/>
        </p:nvSpPr>
        <p:spPr bwMode="auto">
          <a:xfrm>
            <a:off x="3203848" y="3716457"/>
            <a:ext cx="3024187" cy="8239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r>
              <a:rPr lang="zh-CN" altLang="en-US" sz="4800" b="1" dirty="0">
                <a:solidFill>
                  <a:schemeClr val="tx2"/>
                </a:solidFill>
                <a:effectLst>
                  <a:outerShdw blurRad="38100" dist="38100" dir="2700000" algn="tl">
                    <a:srgbClr val="FFFFFF"/>
                  </a:outerShdw>
                </a:effectLst>
              </a:rPr>
              <a:t>臧克家</a:t>
            </a:r>
          </a:p>
        </p:txBody>
      </p:sp>
      <p:sp>
        <p:nvSpPr>
          <p:cNvPr id="2104" name="Rectangle 56"/>
          <p:cNvSpPr>
            <a:spLocks noGrp="1" noChangeArrowheads="1"/>
          </p:cNvSpPr>
          <p:nvPr>
            <p:ph type="ctrTitle"/>
          </p:nvPr>
        </p:nvSpPr>
        <p:spPr>
          <a:xfrm>
            <a:off x="8388350" y="2349500"/>
            <a:ext cx="215900" cy="287338"/>
          </a:xfrm>
        </p:spPr>
        <p:txBody>
          <a:bodyPr/>
          <a:lstStyle/>
          <a:p>
            <a:r>
              <a:rPr lang="en-US" altLang="zh-CN" sz="4000" dirty="0"/>
              <a:t>	</a:t>
            </a:r>
          </a:p>
        </p:txBody>
      </p:sp>
      <p:sp>
        <p:nvSpPr>
          <p:cNvPr id="2108" name="Text Box 60"/>
          <p:cNvSpPr txBox="1">
            <a:spLocks noChangeArrowheads="1"/>
          </p:cNvSpPr>
          <p:nvPr/>
        </p:nvSpPr>
        <p:spPr bwMode="auto">
          <a:xfrm>
            <a:off x="2987675" y="3200400"/>
            <a:ext cx="2736850" cy="519113"/>
          </a:xfrm>
          <a:prstGeom prst="rect">
            <a:avLst/>
          </a:prstGeom>
          <a:noFill/>
          <a:ln>
            <a:noFill/>
          </a:ln>
          <a:effectLst/>
          <a:extLst>
            <a:ext uri="{909E8E84-426E-40DD-AFC4-6F175D3DCCD1}">
              <a14:hiddenFill xmlns:a14="http://schemas.microsoft.com/office/drawing/2010/main" xmlns="">
                <a:solidFill>
                  <a:srgbClr val="99CCFF">
                    <a:alpha val="56000"/>
                  </a:srgbClr>
                </a:solidFill>
              </a14:hiddenFill>
            </a:ext>
            <a:ext uri="{91240B29-F687-4F45-9708-019B960494DF}">
              <a14:hiddenLine xmlns:a14="http://schemas.microsoft.com/office/drawing/2010/main" xmlns="" w="9525" algn="ctr">
                <a:solidFill>
                  <a:srgbClr val="CC99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endParaRPr lang="zh-CN" altLang="zh-CN"/>
          </a:p>
        </p:txBody>
      </p:sp>
    </p:spTree>
  </p:cSld>
  <p:clrMapOvr>
    <a:masterClrMapping/>
  </p:clrMapOvr>
  <p:transition>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2"/>
          <p:cNvSpPr txBox="1">
            <a:spLocks noChangeArrowheads="1"/>
          </p:cNvSpPr>
          <p:nvPr/>
        </p:nvSpPr>
        <p:spPr bwMode="auto">
          <a:xfrm>
            <a:off x="0" y="1038225"/>
            <a:ext cx="1392238"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kumimoji="1" lang="zh-CN" altLang="en-US" sz="3600" b="1">
                <a:solidFill>
                  <a:schemeClr val="tx1"/>
                </a:solidFill>
                <a:latin typeface="Times New Roman" pitchFamily="18" charset="0"/>
                <a:ea typeface="华文隶书" pitchFamily="2" charset="-122"/>
              </a:rPr>
              <a:t>前期</a:t>
            </a:r>
            <a:r>
              <a:rPr kumimoji="1" lang="zh-CN" altLang="en-US" sz="4400" b="1">
                <a:solidFill>
                  <a:schemeClr val="tx1"/>
                </a:solidFill>
                <a:latin typeface="Times New Roman" pitchFamily="18" charset="0"/>
                <a:ea typeface="华文隶书" pitchFamily="2" charset="-122"/>
              </a:rPr>
              <a:t>：</a:t>
            </a:r>
          </a:p>
        </p:txBody>
      </p:sp>
      <p:sp>
        <p:nvSpPr>
          <p:cNvPr id="77827" name="Text Box 3"/>
          <p:cNvSpPr txBox="1">
            <a:spLocks noChangeArrowheads="1"/>
          </p:cNvSpPr>
          <p:nvPr/>
        </p:nvSpPr>
        <p:spPr bwMode="auto">
          <a:xfrm>
            <a:off x="0" y="4292600"/>
            <a:ext cx="1692275"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kumimoji="1" lang="zh-CN" altLang="en-US" sz="3600" b="1">
                <a:solidFill>
                  <a:schemeClr val="tx1"/>
                </a:solidFill>
                <a:latin typeface="Times New Roman" pitchFamily="18" charset="0"/>
                <a:ea typeface="华文隶书" pitchFamily="2" charset="-122"/>
              </a:rPr>
              <a:t>后期：</a:t>
            </a:r>
          </a:p>
        </p:txBody>
      </p:sp>
      <p:sp>
        <p:nvSpPr>
          <p:cNvPr id="77828" name="Text Box 4"/>
          <p:cNvSpPr txBox="1">
            <a:spLocks noChangeArrowheads="1"/>
          </p:cNvSpPr>
          <p:nvPr/>
        </p:nvSpPr>
        <p:spPr bwMode="auto">
          <a:xfrm>
            <a:off x="1219200" y="504825"/>
            <a:ext cx="3886200" cy="20415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kumimoji="1" lang="zh-CN" altLang="en-US" sz="3200" b="1">
                <a:solidFill>
                  <a:srgbClr val="339933"/>
                </a:solidFill>
                <a:effectLst>
                  <a:outerShdw blurRad="38100" dist="38100" dir="2700000" algn="tl">
                    <a:srgbClr val="000000"/>
                  </a:outerShdw>
                </a:effectLst>
                <a:latin typeface="Times New Roman" pitchFamily="18" charset="0"/>
                <a:ea typeface="宋体" pitchFamily="2" charset="-122"/>
              </a:rPr>
              <a:t>为探索救国救民的出路而潜心学术，取得累累硕果。</a:t>
            </a:r>
          </a:p>
          <a:p>
            <a:r>
              <a:rPr kumimoji="1" lang="zh-CN" altLang="en-US" sz="3200" b="1" i="1">
                <a:solidFill>
                  <a:srgbClr val="003399"/>
                </a:solidFill>
                <a:effectLst>
                  <a:outerShdw blurRad="38100" dist="38100" dir="2700000" algn="tl">
                    <a:srgbClr val="000000"/>
                  </a:outerShdw>
                </a:effectLst>
                <a:latin typeface="Times New Roman" pitchFamily="18" charset="0"/>
                <a:ea typeface="楷体_GB2312" pitchFamily="49" charset="-122"/>
              </a:rPr>
              <a:t>锲而不舍，沥尽心血</a:t>
            </a:r>
          </a:p>
        </p:txBody>
      </p:sp>
      <p:sp>
        <p:nvSpPr>
          <p:cNvPr id="77829" name="Text Box 5"/>
          <p:cNvSpPr txBox="1">
            <a:spLocks noChangeArrowheads="1"/>
          </p:cNvSpPr>
          <p:nvPr/>
        </p:nvSpPr>
        <p:spPr bwMode="auto">
          <a:xfrm>
            <a:off x="1331913" y="3573463"/>
            <a:ext cx="3657600" cy="2528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kumimoji="1" lang="zh-CN" altLang="en-US" sz="3200" b="1">
                <a:solidFill>
                  <a:srgbClr val="339933"/>
                </a:solidFill>
                <a:effectLst>
                  <a:outerShdw blurRad="38100" dist="38100" dir="2700000" algn="tl">
                    <a:srgbClr val="000000"/>
                  </a:outerShdw>
                </a:effectLst>
                <a:latin typeface="Times New Roman" pitchFamily="18" charset="0"/>
                <a:ea typeface="宋体" pitchFamily="2" charset="-122"/>
              </a:rPr>
              <a:t>投身民主运动，做争取民主的战士，青年运动的领导人</a:t>
            </a:r>
            <a:r>
              <a:rPr kumimoji="1" lang="zh-CN" altLang="en-US" sz="3200" b="1">
                <a:solidFill>
                  <a:schemeClr val="tx1"/>
                </a:solidFill>
                <a:effectLst>
                  <a:outerShdw blurRad="38100" dist="38100" dir="2700000" algn="tl">
                    <a:srgbClr val="FFFFFF"/>
                  </a:outerShdw>
                </a:effectLst>
                <a:latin typeface="Times New Roman" pitchFamily="18" charset="0"/>
                <a:ea typeface="宋体" pitchFamily="2" charset="-122"/>
              </a:rPr>
              <a:t>。</a:t>
            </a:r>
          </a:p>
          <a:p>
            <a:r>
              <a:rPr kumimoji="1" lang="zh-CN" altLang="en-US" sz="3200" b="1" i="1">
                <a:solidFill>
                  <a:srgbClr val="003399"/>
                </a:solidFill>
                <a:effectLst>
                  <a:outerShdw blurRad="38100" dist="38100" dir="2700000" algn="tl">
                    <a:srgbClr val="000000"/>
                  </a:outerShdw>
                </a:effectLst>
                <a:latin typeface="Times New Roman" pitchFamily="18" charset="0"/>
                <a:ea typeface="楷体_GB2312" pitchFamily="49" charset="-122"/>
              </a:rPr>
              <a:t>无所畏惧，视死如归</a:t>
            </a:r>
          </a:p>
        </p:txBody>
      </p:sp>
      <p:sp>
        <p:nvSpPr>
          <p:cNvPr id="77830" name="Text Box 6"/>
          <p:cNvSpPr txBox="1">
            <a:spLocks noChangeArrowheads="1"/>
          </p:cNvSpPr>
          <p:nvPr/>
        </p:nvSpPr>
        <p:spPr bwMode="auto">
          <a:xfrm>
            <a:off x="1219200" y="2787650"/>
            <a:ext cx="388620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kumimoji="1" lang="zh-CN" altLang="en-US" sz="3200" b="1">
                <a:solidFill>
                  <a:srgbClr val="6600CC"/>
                </a:solidFill>
                <a:effectLst>
                  <a:outerShdw blurRad="38100" dist="38100" dir="2700000" algn="tl">
                    <a:srgbClr val="000000"/>
                  </a:outerShdw>
                </a:effectLst>
                <a:latin typeface="Times New Roman" pitchFamily="18" charset="0"/>
                <a:ea typeface="华文隶书" pitchFamily="2" charset="-122"/>
              </a:rPr>
              <a:t>对社会认识的变化</a:t>
            </a:r>
          </a:p>
        </p:txBody>
      </p:sp>
      <p:sp>
        <p:nvSpPr>
          <p:cNvPr id="77831" name="AutoShape 7"/>
          <p:cNvSpPr>
            <a:spLocks/>
          </p:cNvSpPr>
          <p:nvPr/>
        </p:nvSpPr>
        <p:spPr bwMode="auto">
          <a:xfrm>
            <a:off x="4932363" y="908050"/>
            <a:ext cx="788987" cy="5183188"/>
          </a:xfrm>
          <a:prstGeom prst="rightBrace">
            <a:avLst>
              <a:gd name="adj1" fmla="val 54745"/>
              <a:gd name="adj2" fmla="val 50000"/>
            </a:avLst>
          </a:prstGeom>
          <a:noFill/>
          <a:ln w="28575">
            <a:solidFill>
              <a:srgbClr val="339933"/>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7832" name="Text Box 8"/>
          <p:cNvSpPr txBox="1">
            <a:spLocks noChangeArrowheads="1"/>
          </p:cNvSpPr>
          <p:nvPr/>
        </p:nvSpPr>
        <p:spPr bwMode="auto">
          <a:xfrm>
            <a:off x="5580063" y="2492375"/>
            <a:ext cx="3384550" cy="1958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20000"/>
              </a:spcBef>
            </a:pPr>
            <a:r>
              <a:rPr kumimoji="1" lang="zh-CN" altLang="en-US" sz="3600" b="1">
                <a:solidFill>
                  <a:schemeClr val="tx2"/>
                </a:solidFill>
                <a:effectLst>
                  <a:outerShdw blurRad="38100" dist="38100" dir="2700000" algn="tl">
                    <a:srgbClr val="FFFFFF"/>
                  </a:outerShdw>
                </a:effectLst>
                <a:latin typeface="Times New Roman" pitchFamily="18" charset="0"/>
                <a:ea typeface="华文隶书" pitchFamily="2" charset="-122"/>
              </a:rPr>
              <a:t>卓越的学者、</a:t>
            </a:r>
          </a:p>
          <a:p>
            <a:pPr>
              <a:spcBef>
                <a:spcPct val="20000"/>
              </a:spcBef>
            </a:pPr>
            <a:r>
              <a:rPr kumimoji="1" lang="zh-CN" altLang="en-US" sz="3600" b="1">
                <a:solidFill>
                  <a:schemeClr val="tx2"/>
                </a:solidFill>
                <a:effectLst>
                  <a:outerShdw blurRad="38100" dist="38100" dir="2700000" algn="tl">
                    <a:srgbClr val="FFFFFF"/>
                  </a:outerShdw>
                </a:effectLst>
                <a:latin typeface="Times New Roman" pitchFamily="18" charset="0"/>
                <a:ea typeface="华文隶书" pitchFamily="2" charset="-122"/>
              </a:rPr>
              <a:t>言行一致的志士</a:t>
            </a:r>
          </a:p>
          <a:p>
            <a:pPr>
              <a:spcBef>
                <a:spcPct val="20000"/>
              </a:spcBef>
            </a:pPr>
            <a:r>
              <a:rPr kumimoji="1" lang="zh-CN" altLang="en-US" sz="3600" b="1">
                <a:solidFill>
                  <a:schemeClr val="tx2"/>
                </a:solidFill>
                <a:effectLst>
                  <a:outerShdw blurRad="38100" dist="38100" dir="2700000" algn="tl">
                    <a:srgbClr val="FFFFFF"/>
                  </a:outerShdw>
                </a:effectLst>
                <a:latin typeface="Times New Roman" pitchFamily="18" charset="0"/>
                <a:ea typeface="华文隶书" pitchFamily="2" charset="-122"/>
              </a:rPr>
              <a:t>伟大的爱国斗士</a:t>
            </a:r>
          </a:p>
        </p:txBody>
      </p:sp>
      <p:sp>
        <p:nvSpPr>
          <p:cNvPr id="77837" name="AutoShape 13">
            <a:hlinkClick r:id="rId3" action="ppaction://hlinksldjump"/>
          </p:cNvPr>
          <p:cNvSpPr>
            <a:spLocks noChangeArrowheads="1"/>
          </p:cNvSpPr>
          <p:nvPr/>
        </p:nvSpPr>
        <p:spPr bwMode="auto">
          <a:xfrm>
            <a:off x="5435600" y="6237288"/>
            <a:ext cx="533400" cy="152400"/>
          </a:xfrm>
          <a:prstGeom prst="curvedDownArrow">
            <a:avLst>
              <a:gd name="adj1" fmla="val 70000"/>
              <a:gd name="adj2" fmla="val 140000"/>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7840" name="Rectangle 16"/>
          <p:cNvSpPr>
            <a:spLocks noChangeArrowheads="1"/>
          </p:cNvSpPr>
          <p:nvPr/>
        </p:nvSpPr>
        <p:spPr bwMode="auto">
          <a:xfrm>
            <a:off x="250825" y="476250"/>
            <a:ext cx="481013" cy="579438"/>
          </a:xfrm>
          <a:prstGeom prst="rect">
            <a:avLst/>
          </a:prstGeom>
          <a:noFill/>
          <a:ln>
            <a:noFill/>
          </a:ln>
          <a:effectLst/>
          <a:extLst>
            <a:ext uri="{909E8E84-426E-40DD-AFC4-6F175D3DCCD1}">
              <a14:hiddenFill xmlns:a14="http://schemas.microsoft.com/office/drawing/2010/main" xmlns="">
                <a:solidFill>
                  <a:srgbClr val="99CCFF">
                    <a:alpha val="56000"/>
                  </a:srgbClr>
                </a:solidFill>
              </a14:hiddenFill>
            </a:ext>
            <a:ext uri="{91240B29-F687-4F45-9708-019B960494DF}">
              <a14:hiddenLine xmlns:a14="http://schemas.microsoft.com/office/drawing/2010/main" xmlns="" w="9525" algn="ctr">
                <a:solidFill>
                  <a:srgbClr val="CC99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3200" b="1">
                <a:solidFill>
                  <a:srgbClr val="008000"/>
                </a:solidFill>
              </a:rPr>
              <a:t>3.</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77828">
                                            <p:txEl>
                                              <p:pRg st="0" end="0"/>
                                            </p:txEl>
                                          </p:spTgt>
                                        </p:tgtEl>
                                        <p:attrNameLst>
                                          <p:attrName>style.visibility</p:attrName>
                                        </p:attrNameLst>
                                      </p:cBhvr>
                                      <p:to>
                                        <p:strVal val="visible"/>
                                      </p:to>
                                    </p:set>
                                    <p:animEffect transition="in" filter="slide(fromLeft)">
                                      <p:cBhvr>
                                        <p:cTn id="7" dur="500"/>
                                        <p:tgtEl>
                                          <p:spTgt spid="7782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77828">
                                            <p:txEl>
                                              <p:pRg st="1" end="1"/>
                                            </p:txEl>
                                          </p:spTgt>
                                        </p:tgtEl>
                                        <p:attrNameLst>
                                          <p:attrName>style.visibility</p:attrName>
                                        </p:attrNameLst>
                                      </p:cBhvr>
                                      <p:to>
                                        <p:strVal val="visible"/>
                                      </p:to>
                                    </p:set>
                                    <p:animEffect transition="in" filter="slide(fromLeft)">
                                      <p:cBhvr>
                                        <p:cTn id="12" dur="500"/>
                                        <p:tgtEl>
                                          <p:spTgt spid="7782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77829">
                                            <p:txEl>
                                              <p:pRg st="0" end="0"/>
                                            </p:txEl>
                                          </p:spTgt>
                                        </p:tgtEl>
                                        <p:attrNameLst>
                                          <p:attrName>style.visibility</p:attrName>
                                        </p:attrNameLst>
                                      </p:cBhvr>
                                      <p:to>
                                        <p:strVal val="visible"/>
                                      </p:to>
                                    </p:set>
                                    <p:animEffect transition="in" filter="slide(fromLeft)">
                                      <p:cBhvr>
                                        <p:cTn id="17" dur="500"/>
                                        <p:tgtEl>
                                          <p:spTgt spid="77829">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77829">
                                            <p:txEl>
                                              <p:pRg st="1" end="1"/>
                                            </p:txEl>
                                          </p:spTgt>
                                        </p:tgtEl>
                                        <p:attrNameLst>
                                          <p:attrName>style.visibility</p:attrName>
                                        </p:attrNameLst>
                                      </p:cBhvr>
                                      <p:to>
                                        <p:strVal val="visible"/>
                                      </p:to>
                                    </p:set>
                                    <p:animEffect transition="in" filter="slide(fromLeft)">
                                      <p:cBhvr>
                                        <p:cTn id="22" dur="500"/>
                                        <p:tgtEl>
                                          <p:spTgt spid="77829">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77830"/>
                                        </p:tgtEl>
                                        <p:attrNameLst>
                                          <p:attrName>style.visibility</p:attrName>
                                        </p:attrNameLst>
                                      </p:cBhvr>
                                      <p:to>
                                        <p:strVal val="visible"/>
                                      </p:to>
                                    </p:set>
                                    <p:anim calcmode="lin" valueType="num">
                                      <p:cBhvr additive="base">
                                        <p:cTn id="27" dur="500" fill="hold"/>
                                        <p:tgtEl>
                                          <p:spTgt spid="77830"/>
                                        </p:tgtEl>
                                        <p:attrNameLst>
                                          <p:attrName>ppt_x</p:attrName>
                                        </p:attrNameLst>
                                      </p:cBhvr>
                                      <p:tavLst>
                                        <p:tav tm="0">
                                          <p:val>
                                            <p:strVal val="0-#ppt_w/2"/>
                                          </p:val>
                                        </p:tav>
                                        <p:tav tm="100000">
                                          <p:val>
                                            <p:strVal val="#ppt_x"/>
                                          </p:val>
                                        </p:tav>
                                      </p:tavLst>
                                    </p:anim>
                                    <p:anim calcmode="lin" valueType="num">
                                      <p:cBhvr additive="base">
                                        <p:cTn id="28" dur="500" fill="hold"/>
                                        <p:tgtEl>
                                          <p:spTgt spid="77830"/>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77831"/>
                                        </p:tgtEl>
                                        <p:attrNameLst>
                                          <p:attrName>style.visibility</p:attrName>
                                        </p:attrNameLst>
                                      </p:cBhvr>
                                      <p:to>
                                        <p:strVal val="visible"/>
                                      </p:to>
                                    </p:set>
                                    <p:animEffect transition="in" filter="dissolve">
                                      <p:cBhvr>
                                        <p:cTn id="33" dur="500"/>
                                        <p:tgtEl>
                                          <p:spTgt spid="7783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2" fill="hold" grpId="0" nodeType="clickEffect">
                                  <p:stCondLst>
                                    <p:cond delay="0"/>
                                  </p:stCondLst>
                                  <p:childTnLst>
                                    <p:set>
                                      <p:cBhvr>
                                        <p:cTn id="37" dur="1" fill="hold">
                                          <p:stCondLst>
                                            <p:cond delay="0"/>
                                          </p:stCondLst>
                                        </p:cTn>
                                        <p:tgtEl>
                                          <p:spTgt spid="77832"/>
                                        </p:tgtEl>
                                        <p:attrNameLst>
                                          <p:attrName>style.visibility</p:attrName>
                                        </p:attrNameLst>
                                      </p:cBhvr>
                                      <p:to>
                                        <p:strVal val="visible"/>
                                      </p:to>
                                    </p:set>
                                    <p:anim calcmode="lin" valueType="num">
                                      <p:cBhvr additive="base">
                                        <p:cTn id="38" dur="500" fill="hold"/>
                                        <p:tgtEl>
                                          <p:spTgt spid="77832"/>
                                        </p:tgtEl>
                                        <p:attrNameLst>
                                          <p:attrName>ppt_x</p:attrName>
                                        </p:attrNameLst>
                                      </p:cBhvr>
                                      <p:tavLst>
                                        <p:tav tm="0">
                                          <p:val>
                                            <p:strVal val="1+#ppt_w/2"/>
                                          </p:val>
                                        </p:tav>
                                        <p:tav tm="100000">
                                          <p:val>
                                            <p:strVal val="#ppt_x"/>
                                          </p:val>
                                        </p:tav>
                                      </p:tavLst>
                                    </p:anim>
                                    <p:anim calcmode="lin" valueType="num">
                                      <p:cBhvr additive="base">
                                        <p:cTn id="39" dur="500" fill="hold"/>
                                        <p:tgtEl>
                                          <p:spTgt spid="778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8" grpId="0" build="p" autoUpdateAnimBg="0"/>
      <p:bldP spid="77829" grpId="0" uiExpand="1" build="p" autoUpdateAnimBg="0"/>
      <p:bldP spid="77830" grpId="0" autoUpdateAnimBg="0"/>
      <p:bldP spid="77831" grpId="0" animBg="1"/>
      <p:bldP spid="77832"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7" name="Rectangle 3"/>
          <p:cNvSpPr>
            <a:spLocks noGrp="1" noChangeArrowheads="1"/>
          </p:cNvSpPr>
          <p:nvPr>
            <p:ph type="body" idx="1"/>
          </p:nvPr>
        </p:nvSpPr>
        <p:spPr>
          <a:xfrm>
            <a:off x="0" y="1196975"/>
            <a:ext cx="8748713" cy="5472113"/>
          </a:xfrm>
        </p:spPr>
        <p:txBody>
          <a:bodyPr/>
          <a:lstStyle/>
          <a:p>
            <a:pPr>
              <a:lnSpc>
                <a:spcPct val="80000"/>
              </a:lnSpc>
            </a:pPr>
            <a:r>
              <a:rPr lang="zh-CN" altLang="en-US" sz="2800" b="1" dirty="0">
                <a:effectLst>
                  <a:outerShdw blurRad="38100" dist="38100" dir="2700000" algn="tl">
                    <a:srgbClr val="FFFFFF"/>
                  </a:outerShdw>
                </a:effectLst>
                <a:latin typeface="宋体" pitchFamily="2" charset="-122"/>
              </a:rPr>
              <a:t>本文以闻一多先生的“说和做”总领全文，前半部分介绍了闻先生写作</a:t>
            </a:r>
            <a:r>
              <a:rPr lang="en-US" altLang="zh-CN" sz="2800" b="1" dirty="0">
                <a:effectLst>
                  <a:outerShdw blurRad="38100" dist="38100" dir="2700000" algn="tl">
                    <a:srgbClr val="FFFFFF"/>
                  </a:outerShdw>
                </a:effectLst>
                <a:latin typeface="宋体" pitchFamily="2" charset="-122"/>
              </a:rPr>
              <a:t>《</a:t>
            </a:r>
            <a:r>
              <a:rPr lang="zh-CN" altLang="en-US" sz="2800" b="1" dirty="0">
                <a:effectLst>
                  <a:outerShdw blurRad="38100" dist="38100" dir="2700000" algn="tl">
                    <a:srgbClr val="FFFFFF"/>
                  </a:outerShdw>
                </a:effectLst>
                <a:latin typeface="宋体" pitchFamily="2" charset="-122"/>
              </a:rPr>
              <a:t>唐诗杂论</a:t>
            </a:r>
            <a:r>
              <a:rPr lang="en-US" altLang="zh-CN" sz="2800" b="1" dirty="0">
                <a:effectLst>
                  <a:outerShdw blurRad="38100" dist="38100" dir="2700000" algn="tl">
                    <a:srgbClr val="FFFFFF"/>
                  </a:outerShdw>
                </a:effectLst>
                <a:latin typeface="宋体" pitchFamily="2" charset="-122"/>
              </a:rPr>
              <a:t>》《</a:t>
            </a:r>
            <a:r>
              <a:rPr lang="zh-CN" altLang="en-US" sz="2800" b="1" dirty="0">
                <a:effectLst>
                  <a:outerShdw blurRad="38100" dist="38100" dir="2700000" algn="tl">
                    <a:srgbClr val="FFFFFF"/>
                  </a:outerShdw>
                </a:effectLst>
                <a:latin typeface="宋体" pitchFamily="2" charset="-122"/>
              </a:rPr>
              <a:t>楚辞校补</a:t>
            </a:r>
            <a:r>
              <a:rPr lang="en-US" altLang="zh-CN" sz="2800" b="1" dirty="0">
                <a:effectLst>
                  <a:outerShdw blurRad="38100" dist="38100" dir="2700000" algn="tl">
                    <a:srgbClr val="FFFFFF"/>
                  </a:outerShdw>
                </a:effectLst>
                <a:latin typeface="宋体" pitchFamily="2" charset="-122"/>
              </a:rPr>
              <a:t>》《</a:t>
            </a:r>
            <a:r>
              <a:rPr lang="zh-CN" altLang="en-US" sz="2800" b="1" dirty="0">
                <a:effectLst>
                  <a:outerShdw blurRad="38100" dist="38100" dir="2700000" algn="tl">
                    <a:srgbClr val="FFFFFF"/>
                  </a:outerShdw>
                </a:effectLst>
                <a:latin typeface="宋体" pitchFamily="2" charset="-122"/>
              </a:rPr>
              <a:t>古典新义</a:t>
            </a:r>
            <a:r>
              <a:rPr lang="en-US" altLang="zh-CN" sz="2800" b="1" dirty="0">
                <a:effectLst>
                  <a:outerShdw blurRad="38100" dist="38100" dir="2700000" algn="tl">
                    <a:srgbClr val="FFFFFF"/>
                  </a:outerShdw>
                </a:effectLst>
                <a:latin typeface="宋体" pitchFamily="2" charset="-122"/>
              </a:rPr>
              <a:t>》</a:t>
            </a:r>
            <a:r>
              <a:rPr lang="zh-CN" altLang="en-US" sz="2800" b="1" dirty="0">
                <a:effectLst>
                  <a:outerShdw blurRad="38100" dist="38100" dir="2700000" algn="tl">
                    <a:srgbClr val="FFFFFF"/>
                  </a:outerShdw>
                </a:effectLst>
                <a:latin typeface="宋体" pitchFamily="2" charset="-122"/>
              </a:rPr>
              <a:t>三本书的情况，刻画了闻一多先生前期潜心学术，不畏艰辛，废寝忘食，数十年如一日的敬业精神，着力表现闻先生“做了再说，做了不说”</a:t>
            </a:r>
            <a:r>
              <a:rPr lang="zh-CN" altLang="en-US" sz="2800" b="1" dirty="0">
                <a:effectLst>
                  <a:outerShdw blurRad="38100" dist="38100" dir="2700000" algn="tl">
                    <a:srgbClr val="FFFFFF"/>
                  </a:outerShdw>
                </a:effectLst>
              </a:rPr>
              <a:t>谦虚的美德和实干的精神以及严谨的治学态度；</a:t>
            </a:r>
            <a:r>
              <a:rPr lang="zh-CN" altLang="en-US" sz="2800" b="1" dirty="0">
                <a:effectLst>
                  <a:outerShdw blurRad="38100" dist="38100" dir="2700000" algn="tl">
                    <a:srgbClr val="FFFFFF"/>
                  </a:outerShdw>
                </a:effectLst>
                <a:latin typeface="宋体" pitchFamily="2" charset="-122"/>
              </a:rPr>
              <a:t>体现了闻先生“学者的方面”； </a:t>
            </a:r>
          </a:p>
          <a:p>
            <a:pPr>
              <a:lnSpc>
                <a:spcPct val="80000"/>
              </a:lnSpc>
            </a:pPr>
            <a:r>
              <a:rPr lang="zh-CN" altLang="en-US" sz="2800" b="1" dirty="0">
                <a:solidFill>
                  <a:srgbClr val="990099"/>
                </a:solidFill>
                <a:effectLst>
                  <a:outerShdw blurRad="38100" dist="38100" dir="2700000" algn="tl">
                    <a:srgbClr val="000000"/>
                  </a:outerShdw>
                </a:effectLst>
                <a:latin typeface="宋体" pitchFamily="2" charset="-122"/>
              </a:rPr>
              <a:t>后半部分写闻一多先生“说”了就“做”，言行完全一致，作者选取起草政治传单、群众大会演说、参加游行示威三件事作为例证，表现了闻先生</a:t>
            </a:r>
            <a:r>
              <a:rPr lang="zh-CN" altLang="en-US" sz="2800" b="1" dirty="0">
                <a:solidFill>
                  <a:srgbClr val="990099"/>
                </a:solidFill>
                <a:effectLst>
                  <a:outerShdw blurRad="38100" dist="38100" dir="2700000" algn="tl">
                    <a:srgbClr val="000000"/>
                  </a:outerShdw>
                </a:effectLst>
              </a:rPr>
              <a:t>英勇无畏的英雄气概。体现了闻先生</a:t>
            </a:r>
            <a:r>
              <a:rPr lang="zh-CN" altLang="en-US" sz="2800" b="1" dirty="0">
                <a:solidFill>
                  <a:srgbClr val="990099"/>
                </a:solidFill>
                <a:effectLst>
                  <a:outerShdw blurRad="38100" dist="38100" dir="2700000" algn="tl">
                    <a:srgbClr val="000000"/>
                  </a:outerShdw>
                </a:effectLst>
                <a:latin typeface="宋体" pitchFamily="2" charset="-122"/>
              </a:rPr>
              <a:t>“革命家的方面”。</a:t>
            </a:r>
          </a:p>
          <a:p>
            <a:pPr>
              <a:lnSpc>
                <a:spcPct val="80000"/>
              </a:lnSpc>
            </a:pPr>
            <a:r>
              <a:rPr lang="zh-CN" altLang="en-US" sz="2800" b="1" dirty="0">
                <a:solidFill>
                  <a:srgbClr val="003399"/>
                </a:solidFill>
                <a:effectLst>
                  <a:outerShdw blurRad="38100" dist="38100" dir="2700000" algn="tl">
                    <a:srgbClr val="000000"/>
                  </a:outerShdw>
                </a:effectLst>
                <a:latin typeface="宋体" pitchFamily="2" charset="-122"/>
              </a:rPr>
              <a:t>两部分互为补充，使闻一多先生的严谨刻苦的治学态度、无私无畏的斗争精神、澎湃执著的爱国热情以及言行一致的高尚人格跃然纸上。</a:t>
            </a:r>
            <a:endParaRPr lang="zh-CN" altLang="en-US" sz="2800" b="1" dirty="0">
              <a:solidFill>
                <a:srgbClr val="990099"/>
              </a:solidFill>
              <a:effectLst>
                <a:outerShdw blurRad="38100" dist="38100" dir="2700000" algn="tl">
                  <a:srgbClr val="000000"/>
                </a:outerShdw>
              </a:effectLst>
            </a:endParaRPr>
          </a:p>
        </p:txBody>
      </p:sp>
      <p:sp>
        <p:nvSpPr>
          <p:cNvPr id="200708" name="AutoShape 4">
            <a:hlinkClick r:id="rId2" action="ppaction://hlinksldjump"/>
          </p:cNvPr>
          <p:cNvSpPr>
            <a:spLocks noChangeArrowheads="1"/>
          </p:cNvSpPr>
          <p:nvPr/>
        </p:nvSpPr>
        <p:spPr bwMode="auto">
          <a:xfrm>
            <a:off x="5651500" y="6237288"/>
            <a:ext cx="792163" cy="287337"/>
          </a:xfrm>
          <a:prstGeom prst="curvedDownArrow">
            <a:avLst>
              <a:gd name="adj1" fmla="val 55138"/>
              <a:gd name="adj2" fmla="val 110277"/>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zh-CN" altLang="zh-CN"/>
          </a:p>
        </p:txBody>
      </p:sp>
      <p:sp>
        <p:nvSpPr>
          <p:cNvPr id="200709" name="WordArt 5"/>
          <p:cNvSpPr>
            <a:spLocks noChangeArrowheads="1" noChangeShapeType="1" noTextEdit="1"/>
          </p:cNvSpPr>
          <p:nvPr/>
        </p:nvSpPr>
        <p:spPr bwMode="auto">
          <a:xfrm>
            <a:off x="468313" y="260350"/>
            <a:ext cx="4402137" cy="720725"/>
          </a:xfrm>
          <a:prstGeom prst="rect">
            <a:avLst/>
          </a:prstGeom>
        </p:spPr>
        <p:txBody>
          <a:bodyPr wrap="none" fromWordArt="1">
            <a:prstTxWarp prst="textDoubleWave1">
              <a:avLst>
                <a:gd name="adj1" fmla="val 6500"/>
                <a:gd name="adj2" fmla="val 0"/>
              </a:avLst>
            </a:prstTxWarp>
          </a:bodyPr>
          <a:lstStyle/>
          <a:p>
            <a:pPr algn="ctr"/>
            <a:r>
              <a:rPr lang="zh-CN" altLang="en-US" sz="4000" b="1" kern="10" dirty="0">
                <a:ln w="12700">
                  <a:solidFill>
                    <a:schemeClr val="tx1"/>
                  </a:solidFill>
                  <a:round/>
                  <a:headEnd/>
                  <a:tailEnd/>
                </a:ln>
                <a:solidFill>
                  <a:srgbClr val="FFCC99">
                    <a:alpha val="92000"/>
                  </a:srgbClr>
                </a:solidFill>
                <a:effectLst>
                  <a:outerShdw dist="45791" dir="2021404" algn="ctr" rotWithShape="0">
                    <a:srgbClr val="9999FF"/>
                  </a:outerShdw>
                </a:effectLst>
                <a:latin typeface="隶书"/>
                <a:ea typeface="隶书"/>
              </a:rPr>
              <a:t>课文小结</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00707">
                                            <p:txEl>
                                              <p:pRg st="0" end="0"/>
                                            </p:txEl>
                                          </p:spTgt>
                                        </p:tgtEl>
                                        <p:attrNameLst>
                                          <p:attrName>style.visibility</p:attrName>
                                        </p:attrNameLst>
                                      </p:cBhvr>
                                      <p:to>
                                        <p:strVal val="visible"/>
                                      </p:to>
                                    </p:set>
                                    <p:animEffect transition="in" filter="box(in)">
                                      <p:cBhvr>
                                        <p:cTn id="7" dur="500"/>
                                        <p:tgtEl>
                                          <p:spTgt spid="20070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200707">
                                            <p:txEl>
                                              <p:pRg st="1" end="1"/>
                                            </p:txEl>
                                          </p:spTgt>
                                        </p:tgtEl>
                                        <p:attrNameLst>
                                          <p:attrName>style.visibility</p:attrName>
                                        </p:attrNameLst>
                                      </p:cBhvr>
                                      <p:to>
                                        <p:strVal val="visible"/>
                                      </p:to>
                                    </p:set>
                                    <p:animEffect transition="in" filter="box(in)">
                                      <p:cBhvr>
                                        <p:cTn id="12" dur="500"/>
                                        <p:tgtEl>
                                          <p:spTgt spid="20070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200707">
                                            <p:txEl>
                                              <p:pRg st="2" end="2"/>
                                            </p:txEl>
                                          </p:spTgt>
                                        </p:tgtEl>
                                        <p:attrNameLst>
                                          <p:attrName>style.visibility</p:attrName>
                                        </p:attrNameLst>
                                      </p:cBhvr>
                                      <p:to>
                                        <p:strVal val="visible"/>
                                      </p:to>
                                    </p:set>
                                    <p:animEffect transition="in" filter="box(in)">
                                      <p:cBhvr>
                                        <p:cTn id="17" dur="500"/>
                                        <p:tgtEl>
                                          <p:spTgt spid="20070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WordArt 2"/>
          <p:cNvSpPr>
            <a:spLocks noChangeArrowheads="1" noChangeShapeType="1" noTextEdit="1"/>
          </p:cNvSpPr>
          <p:nvPr/>
        </p:nvSpPr>
        <p:spPr bwMode="auto">
          <a:xfrm>
            <a:off x="468313" y="188913"/>
            <a:ext cx="4537075" cy="763587"/>
          </a:xfrm>
          <a:prstGeom prst="rect">
            <a:avLst/>
          </a:prstGeom>
        </p:spPr>
        <p:txBody>
          <a:bodyPr wrap="none" fromWordArt="1">
            <a:prstTxWarp prst="textDoubleWave1">
              <a:avLst>
                <a:gd name="adj1" fmla="val 6500"/>
                <a:gd name="adj2" fmla="val 0"/>
              </a:avLst>
            </a:prstTxWarp>
          </a:bodyPr>
          <a:lstStyle/>
          <a:p>
            <a:r>
              <a:rPr lang="zh-CN" altLang="en-US" sz="4000" b="1" kern="10">
                <a:ln w="12700">
                  <a:solidFill>
                    <a:srgbClr val="CC99FF"/>
                  </a:solidFill>
                  <a:round/>
                  <a:headEnd/>
                  <a:tailEnd/>
                </a:ln>
                <a:solidFill>
                  <a:schemeClr val="tx1">
                    <a:alpha val="92000"/>
                  </a:schemeClr>
                </a:solidFill>
                <a:effectLst>
                  <a:outerShdw dist="45791" dir="2021404" algn="ctr" rotWithShape="0">
                    <a:srgbClr val="9999FF"/>
                  </a:outerShdw>
                </a:effectLst>
                <a:latin typeface="隶书"/>
                <a:ea typeface="隶书"/>
              </a:rPr>
              <a:t>体验反思</a:t>
            </a:r>
          </a:p>
        </p:txBody>
      </p:sp>
      <p:sp>
        <p:nvSpPr>
          <p:cNvPr id="205827" name="Text Box 3"/>
          <p:cNvSpPr txBox="1">
            <a:spLocks noGrp="1" noChangeArrowheads="1"/>
          </p:cNvSpPr>
          <p:nvPr>
            <p:ph type="body" idx="1"/>
          </p:nvPr>
        </p:nvSpPr>
        <p:spPr>
          <a:xfrm>
            <a:off x="0" y="908050"/>
            <a:ext cx="8748713" cy="1728788"/>
          </a:xfrm>
          <a:noFill/>
          <a:ln/>
        </p:spPr>
        <p:txBody>
          <a:bodyPr/>
          <a:lstStyle/>
          <a:p>
            <a:pPr>
              <a:lnSpc>
                <a:spcPct val="80000"/>
              </a:lnSpc>
              <a:spcBef>
                <a:spcPct val="0"/>
              </a:spcBef>
              <a:buFontTx/>
              <a:buNone/>
            </a:pPr>
            <a:r>
              <a:rPr lang="en-US" altLang="zh-CN" sz="2000" dirty="0"/>
              <a:t> </a:t>
            </a:r>
            <a:r>
              <a:rPr lang="en-US" altLang="zh-CN" sz="2400" dirty="0">
                <a:solidFill>
                  <a:srgbClr val="336600"/>
                </a:solidFill>
                <a:effectLst>
                  <a:outerShdw blurRad="38100" dist="38100" dir="2700000" algn="tl">
                    <a:srgbClr val="000000"/>
                  </a:outerShdw>
                </a:effectLst>
              </a:rPr>
              <a:t>        </a:t>
            </a:r>
            <a:endParaRPr lang="en-US" altLang="zh-CN" sz="2000" b="1" dirty="0">
              <a:solidFill>
                <a:srgbClr val="990099"/>
              </a:solidFill>
              <a:effectLst>
                <a:outerShdw blurRad="38100" dist="38100" dir="2700000" algn="tl">
                  <a:srgbClr val="000000"/>
                </a:outerShdw>
              </a:effectLst>
            </a:endParaRPr>
          </a:p>
          <a:p>
            <a:pPr>
              <a:lnSpc>
                <a:spcPct val="80000"/>
              </a:lnSpc>
              <a:spcBef>
                <a:spcPct val="0"/>
              </a:spcBef>
              <a:buFontTx/>
              <a:buNone/>
            </a:pPr>
            <a:r>
              <a:rPr lang="en-US" altLang="zh-CN" sz="2000" b="1" dirty="0">
                <a:solidFill>
                  <a:srgbClr val="990099"/>
                </a:solidFill>
                <a:effectLst>
                  <a:outerShdw blurRad="38100" dist="38100" dir="2700000" algn="tl">
                    <a:srgbClr val="000000"/>
                  </a:outerShdw>
                </a:effectLst>
              </a:rPr>
              <a:t>         </a:t>
            </a:r>
            <a:r>
              <a:rPr lang="zh-CN" altLang="en-US" b="1" dirty="0">
                <a:solidFill>
                  <a:srgbClr val="990099"/>
                </a:solidFill>
                <a:effectLst>
                  <a:outerShdw blurRad="38100" dist="38100" dir="2700000" algn="tl">
                    <a:srgbClr val="000000"/>
                  </a:outerShdw>
                </a:effectLst>
              </a:rPr>
              <a:t>学习这篇课文后，你认为闻一多先生的身上有哪些闪光的东西值得我们学习？请结合实际谈谈。</a:t>
            </a:r>
          </a:p>
        </p:txBody>
      </p:sp>
      <p:sp>
        <p:nvSpPr>
          <p:cNvPr id="205832" name="Rectangle 8"/>
          <p:cNvSpPr>
            <a:spLocks noChangeArrowheads="1"/>
          </p:cNvSpPr>
          <p:nvPr/>
        </p:nvSpPr>
        <p:spPr bwMode="auto">
          <a:xfrm>
            <a:off x="0" y="2565400"/>
            <a:ext cx="8964613" cy="41036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342900" indent="-342900">
              <a:spcBef>
                <a:spcPct val="20000"/>
              </a:spcBef>
              <a:buClr>
                <a:schemeClr val="tx1"/>
              </a:buClr>
              <a:buSzPts val="3200"/>
              <a:buFontTx/>
              <a:buChar char="•"/>
            </a:pPr>
            <a:r>
              <a:rPr lang="zh-CN" altLang="en-US" sz="3200" b="1">
                <a:solidFill>
                  <a:srgbClr val="003399"/>
                </a:solidFill>
                <a:effectLst>
                  <a:outerShdw blurRad="38100" dist="38100" dir="2700000" algn="tl">
                    <a:srgbClr val="000000"/>
                  </a:outerShdw>
                </a:effectLst>
                <a:ea typeface="宋体" pitchFamily="2" charset="-122"/>
              </a:rPr>
              <a:t>作为学者的闻一多先生，为探索救国救民的出路而潜心学术、不畏艰辛的爱国的精神；废寝忘食、数十年如一日的敬业精神；刻苦严谨、一丝不苟的治学态度；“做了再说、做了不说”谦虚美德和实干精神等都值得我们共同学习。</a:t>
            </a:r>
          </a:p>
          <a:p>
            <a:pPr marL="342900" indent="-342900">
              <a:spcBef>
                <a:spcPct val="20000"/>
              </a:spcBef>
              <a:buClr>
                <a:schemeClr val="tx1"/>
              </a:buClr>
              <a:buSzPts val="3200"/>
              <a:buFontTx/>
              <a:buChar char="•"/>
            </a:pPr>
            <a:r>
              <a:rPr lang="zh-CN" altLang="en-US" sz="3200" b="1">
                <a:solidFill>
                  <a:srgbClr val="003399"/>
                </a:solidFill>
                <a:effectLst>
                  <a:outerShdw blurRad="38100" dist="38100" dir="2700000" algn="tl">
                    <a:srgbClr val="000000"/>
                  </a:outerShdw>
                </a:effectLst>
                <a:ea typeface="宋体" pitchFamily="2" charset="-122"/>
              </a:rPr>
              <a:t>作为民主战士的闻一多先生，敢说敢做 、言行一致的爱国热忱；英勇无畏、视死如归的革命精神也都值得我们学习。</a:t>
            </a:r>
            <a:endParaRPr lang="zh-CN" altLang="en-US" sz="3200">
              <a:solidFill>
                <a:srgbClr val="003399"/>
              </a:solidFill>
              <a:ea typeface="宋体" pitchFamily="2" charset="-122"/>
            </a:endParaRPr>
          </a:p>
        </p:txBody>
      </p:sp>
      <p:sp>
        <p:nvSpPr>
          <p:cNvPr id="205834" name="AutoShape 10">
            <a:hlinkClick r:id="rId2" action="ppaction://hlinksldjump"/>
          </p:cNvPr>
          <p:cNvSpPr>
            <a:spLocks noChangeArrowheads="1"/>
          </p:cNvSpPr>
          <p:nvPr/>
        </p:nvSpPr>
        <p:spPr bwMode="auto">
          <a:xfrm>
            <a:off x="6804025" y="6524625"/>
            <a:ext cx="533400" cy="152400"/>
          </a:xfrm>
          <a:prstGeom prst="curvedDownArrow">
            <a:avLst>
              <a:gd name="adj1" fmla="val 70000"/>
              <a:gd name="adj2" fmla="val 140000"/>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05832">
                                            <p:txEl>
                                              <p:pRg st="0" end="0"/>
                                            </p:txEl>
                                          </p:spTgt>
                                        </p:tgtEl>
                                        <p:attrNameLst>
                                          <p:attrName>style.visibility</p:attrName>
                                        </p:attrNameLst>
                                      </p:cBhvr>
                                      <p:to>
                                        <p:strVal val="visible"/>
                                      </p:to>
                                    </p:set>
                                    <p:animEffect transition="in" filter="box(in)">
                                      <p:cBhvr>
                                        <p:cTn id="7" dur="500"/>
                                        <p:tgtEl>
                                          <p:spTgt spid="20583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205832">
                                            <p:txEl>
                                              <p:pRg st="1" end="1"/>
                                            </p:txEl>
                                          </p:spTgt>
                                        </p:tgtEl>
                                        <p:attrNameLst>
                                          <p:attrName>style.visibility</p:attrName>
                                        </p:attrNameLst>
                                      </p:cBhvr>
                                      <p:to>
                                        <p:strVal val="visible"/>
                                      </p:to>
                                    </p:set>
                                    <p:animEffect transition="in" filter="box(out)">
                                      <p:cBhvr>
                                        <p:cTn id="12" dur="500"/>
                                        <p:tgtEl>
                                          <p:spTgt spid="20583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Text Box 2"/>
          <p:cNvSpPr txBox="1">
            <a:spLocks noChangeArrowheads="1"/>
          </p:cNvSpPr>
          <p:nvPr/>
        </p:nvSpPr>
        <p:spPr bwMode="auto">
          <a:xfrm>
            <a:off x="1619250" y="1341438"/>
            <a:ext cx="6046788"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kumimoji="1" lang="zh-CN" altLang="en-US" sz="3600" b="1">
                <a:solidFill>
                  <a:schemeClr val="tx1"/>
                </a:solidFill>
                <a:effectLst>
                  <a:outerShdw blurRad="38100" dist="38100" dir="2700000" algn="tl">
                    <a:srgbClr val="FFFFFF"/>
                  </a:outerShdw>
                </a:effectLst>
                <a:latin typeface="楷体_GB2312" pitchFamily="49" charset="-122"/>
                <a:ea typeface="楷体_GB2312" pitchFamily="49" charset="-122"/>
              </a:rPr>
              <a:t>本文的中心思想是什么？</a:t>
            </a:r>
          </a:p>
        </p:txBody>
      </p:sp>
      <p:sp>
        <p:nvSpPr>
          <p:cNvPr id="226307" name="Text Box 3"/>
          <p:cNvSpPr txBox="1">
            <a:spLocks noChangeArrowheads="1"/>
          </p:cNvSpPr>
          <p:nvPr/>
        </p:nvSpPr>
        <p:spPr bwMode="auto">
          <a:xfrm>
            <a:off x="755650" y="1989138"/>
            <a:ext cx="7696200" cy="3387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nSpc>
                <a:spcPct val="150000"/>
              </a:lnSpc>
              <a:spcBef>
                <a:spcPct val="50000"/>
              </a:spcBef>
            </a:pPr>
            <a:r>
              <a:rPr kumimoji="1" lang="en-US" altLang="zh-CN" sz="3600" b="1">
                <a:latin typeface="楷体_GB2312" pitchFamily="49" charset="-122"/>
                <a:ea typeface="楷体_GB2312" pitchFamily="49" charset="-122"/>
              </a:rPr>
              <a:t>    </a:t>
            </a:r>
            <a:r>
              <a:rPr kumimoji="1" lang="zh-CN" altLang="en-US" sz="3600" b="1">
                <a:effectLst>
                  <a:outerShdw blurRad="38100" dist="38100" dir="2700000" algn="tl">
                    <a:srgbClr val="000000"/>
                  </a:outerShdw>
                </a:effectLst>
                <a:latin typeface="楷体_GB2312" pitchFamily="49" charset="-122"/>
                <a:ea typeface="楷体_GB2312" pitchFamily="49" charset="-122"/>
              </a:rPr>
              <a:t>本文记叙了闻一多先生的主要事略，表现他作为一名卓越的学者，一名革命家的崇高品格，高度赞扬了他的革命精神。</a:t>
            </a:r>
          </a:p>
        </p:txBody>
      </p:sp>
      <p:pic>
        <p:nvPicPr>
          <p:cNvPr id="226308" name="Picture 4" descr="12">
            <a:hlinkClick r:id="rId4" action="ppaction://hlinksldjump"/>
          </p:cNvPr>
          <p:cNvPicPr>
            <a:picLocks noChangeAspect="1" noChangeArrowheads="1" noCrop="1"/>
          </p:cNvPicPr>
          <p:nvPr/>
        </p:nvPicPr>
        <p:blipFill>
          <a:blip r:embed="rId5" cstate="email">
            <a:lum bright="-12000" contrast="18000"/>
            <a:extLst>
              <a:ext uri="{28A0092B-C50C-407E-A947-70E740481C1C}">
                <a14:useLocalDpi xmlns:a14="http://schemas.microsoft.com/office/drawing/2010/main" xmlns=""/>
              </a:ext>
            </a:extLst>
          </a:blip>
          <a:srcRect/>
          <a:stretch>
            <a:fillRect/>
          </a:stretch>
        </p:blipFill>
        <p:spPr bwMode="auto">
          <a:xfrm>
            <a:off x="7451725" y="6477000"/>
            <a:ext cx="1692275" cy="381000"/>
          </a:xfrm>
          <a:prstGeom prst="rect">
            <a:avLst/>
          </a:prstGeom>
          <a:noFill/>
          <a:extLst>
            <a:ext uri="{909E8E84-426E-40DD-AFC4-6F175D3DCCD1}">
              <a14:hiddenFill xmlns:a14="http://schemas.microsoft.com/office/drawing/2010/main" xmlns="">
                <a:solidFill>
                  <a:srgbClr val="FFFFFF"/>
                </a:solidFill>
              </a14:hiddenFill>
            </a:ext>
          </a:extLst>
        </p:spPr>
      </p:pic>
      <p:sp>
        <p:nvSpPr>
          <p:cNvPr id="226309" name="WordArt 5"/>
          <p:cNvSpPr>
            <a:spLocks noChangeArrowheads="1" noChangeShapeType="1" noTextEdit="1"/>
          </p:cNvSpPr>
          <p:nvPr/>
        </p:nvSpPr>
        <p:spPr bwMode="auto">
          <a:xfrm>
            <a:off x="395288" y="188913"/>
            <a:ext cx="3816350" cy="909637"/>
          </a:xfrm>
          <a:prstGeom prst="rect">
            <a:avLst/>
          </a:prstGeom>
        </p:spPr>
        <p:txBody>
          <a:bodyPr wrap="none" fromWordArt="1">
            <a:prstTxWarp prst="textWave1">
              <a:avLst>
                <a:gd name="adj1" fmla="val 13005"/>
                <a:gd name="adj2" fmla="val 0"/>
              </a:avLst>
            </a:prstTxWarp>
          </a:bodyPr>
          <a:lstStyle/>
          <a:p>
            <a:pPr algn="ctr"/>
            <a:r>
              <a:rPr lang="zh-CN" altLang="en-US" sz="4000" b="1" kern="10">
                <a:ln w="12700">
                  <a:solidFill>
                    <a:srgbClr val="FF00FF"/>
                  </a:solidFill>
                  <a:round/>
                  <a:headEnd/>
                  <a:tailEnd/>
                </a:ln>
                <a:solidFill>
                  <a:schemeClr val="tx1"/>
                </a:solidFill>
                <a:effectLst>
                  <a:outerShdw dist="45791" dir="2021404" algn="ctr" rotWithShape="0">
                    <a:srgbClr val="9999FF"/>
                  </a:outerShdw>
                </a:effectLst>
                <a:latin typeface="隶书"/>
                <a:ea typeface="隶书"/>
              </a:rPr>
              <a:t>讨论</a:t>
            </a:r>
          </a:p>
        </p:txBody>
      </p:sp>
      <p:sp>
        <p:nvSpPr>
          <p:cNvPr id="226310" name="AutoShape 6">
            <a:hlinkClick r:id="rId6" action="ppaction://hlinksldjump"/>
          </p:cNvPr>
          <p:cNvSpPr>
            <a:spLocks noChangeArrowheads="1"/>
          </p:cNvSpPr>
          <p:nvPr/>
        </p:nvSpPr>
        <p:spPr bwMode="auto">
          <a:xfrm>
            <a:off x="3962400" y="6248400"/>
            <a:ext cx="533400" cy="152400"/>
          </a:xfrm>
          <a:prstGeom prst="curvedDownArrow">
            <a:avLst>
              <a:gd name="adj1" fmla="val 70000"/>
              <a:gd name="adj2" fmla="val 140000"/>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226307"/>
                                        </p:tgtEl>
                                        <p:attrNameLst>
                                          <p:attrName>style.visibility</p:attrName>
                                        </p:attrNameLst>
                                      </p:cBhvr>
                                      <p:to>
                                        <p:strVal val="visible"/>
                                      </p:to>
                                    </p:set>
                                    <p:animEffect transition="in" filter="blinds(vertical)">
                                      <p:cBhvr>
                                        <p:cTn id="7" dur="500"/>
                                        <p:tgtEl>
                                          <p:spTgt spid="226307"/>
                                        </p:tgtEl>
                                      </p:cBhvr>
                                    </p:animEffect>
                                  </p:childTnLst>
                                  <p:subTnLst>
                                    <p:audio>
                                      <p:cMediaNode>
                                        <p:cTn display="0" masterRel="sameClick">
                                          <p:stCondLst>
                                            <p:cond evt="begin" delay="0">
                                              <p:tn val="5"/>
                                            </p:cond>
                                          </p:stCondLst>
                                          <p:endCondLst>
                                            <p:cond evt="onStopAudio" delay="0">
                                              <p:tgtEl>
                                                <p:sldTgt/>
                                              </p:tgtEl>
                                            </p:cond>
                                          </p:endCondLst>
                                        </p:cTn>
                                        <p:tgtEl>
                                          <p:sndTgt r:embed="rId3" name="SPKGLIS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7"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Text Box 2"/>
          <p:cNvSpPr txBox="1">
            <a:spLocks noChangeArrowheads="1"/>
          </p:cNvSpPr>
          <p:nvPr/>
        </p:nvSpPr>
        <p:spPr bwMode="auto">
          <a:xfrm>
            <a:off x="179388" y="260350"/>
            <a:ext cx="8280400" cy="1098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kumimoji="1" lang="zh-CN" altLang="en-US" sz="4800" b="1" dirty="0">
                <a:solidFill>
                  <a:schemeClr val="tx1"/>
                </a:solidFill>
                <a:ea typeface="隶书" pitchFamily="49" charset="-122"/>
              </a:rPr>
              <a:t>研读课文</a:t>
            </a:r>
            <a:r>
              <a:rPr kumimoji="1" lang="zh-CN" altLang="en-US" sz="3200" b="1" dirty="0">
                <a:solidFill>
                  <a:schemeClr val="tx1"/>
                </a:solidFill>
                <a:ea typeface="黑体" pitchFamily="2" charset="-122"/>
              </a:rPr>
              <a:t>（学生默读，讨论下列问题）</a:t>
            </a:r>
          </a:p>
          <a:p>
            <a:r>
              <a:rPr kumimoji="1" lang="zh-CN" altLang="en-US" sz="1800" b="1" dirty="0">
                <a:solidFill>
                  <a:schemeClr val="tx1"/>
                </a:solidFill>
                <a:ea typeface="宋体" pitchFamily="2" charset="-122"/>
              </a:rPr>
              <a:t>            </a:t>
            </a:r>
          </a:p>
        </p:txBody>
      </p:sp>
      <p:sp>
        <p:nvSpPr>
          <p:cNvPr id="230403" name="Text Box 3"/>
          <p:cNvSpPr txBox="1">
            <a:spLocks noChangeArrowheads="1"/>
          </p:cNvSpPr>
          <p:nvPr/>
        </p:nvSpPr>
        <p:spPr bwMode="auto">
          <a:xfrm>
            <a:off x="250825" y="1125538"/>
            <a:ext cx="8424863" cy="4038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3200" b="1" dirty="0">
                <a:solidFill>
                  <a:schemeClr val="tx1"/>
                </a:solidFill>
                <a:effectLst>
                  <a:outerShdw blurRad="38100" dist="38100" dir="2700000" algn="tl">
                    <a:srgbClr val="FFFFFF"/>
                  </a:outerShdw>
                </a:effectLst>
                <a:ea typeface="楷体_GB2312" pitchFamily="49" charset="-122"/>
              </a:rPr>
              <a:t>1</a:t>
            </a:r>
            <a:r>
              <a:rPr lang="zh-CN" altLang="en-US" sz="3200" b="1" dirty="0">
                <a:solidFill>
                  <a:schemeClr val="tx1"/>
                </a:solidFill>
                <a:effectLst>
                  <a:outerShdw blurRad="38100" dist="38100" dir="2700000" algn="tl">
                    <a:srgbClr val="FFFFFF"/>
                  </a:outerShdw>
                </a:effectLst>
                <a:ea typeface="楷体_GB2312" pitchFamily="49" charset="-122"/>
              </a:rPr>
              <a:t>、文章开头引用闻一多的两句话有什么作用？</a:t>
            </a:r>
          </a:p>
          <a:p>
            <a:r>
              <a:rPr lang="en-US" altLang="zh-CN" sz="3200" b="1" dirty="0">
                <a:solidFill>
                  <a:schemeClr val="tx1"/>
                </a:solidFill>
                <a:effectLst>
                  <a:outerShdw blurRad="38100" dist="38100" dir="2700000" algn="tl">
                    <a:srgbClr val="FFFFFF"/>
                  </a:outerShdw>
                </a:effectLst>
                <a:ea typeface="楷体_GB2312" pitchFamily="49" charset="-122"/>
              </a:rPr>
              <a:t>2</a:t>
            </a:r>
            <a:r>
              <a:rPr lang="zh-CN" altLang="en-US" sz="3200" b="1" dirty="0">
                <a:solidFill>
                  <a:schemeClr val="tx1"/>
                </a:solidFill>
                <a:effectLst>
                  <a:outerShdw blurRad="38100" dist="38100" dir="2700000" algn="tl">
                    <a:srgbClr val="FFFFFF"/>
                  </a:outerShdw>
                </a:effectLst>
                <a:ea typeface="楷体_GB2312" pitchFamily="49" charset="-122"/>
              </a:rPr>
              <a:t>、</a:t>
            </a:r>
            <a:r>
              <a:rPr lang="zh-CN" altLang="en-US" sz="3200" b="1" dirty="0">
                <a:solidFill>
                  <a:srgbClr val="003399"/>
                </a:solidFill>
                <a:effectLst>
                  <a:outerShdw blurRad="38100" dist="38100" dir="2700000" algn="tl">
                    <a:srgbClr val="000000"/>
                  </a:outerShdw>
                </a:effectLst>
                <a:ea typeface="楷体_GB2312" pitchFamily="49" charset="-122"/>
              </a:rPr>
              <a:t>作者选取</a:t>
            </a:r>
            <a:r>
              <a:rPr kumimoji="1" lang="zh-CN" altLang="en-US" sz="3200" b="1" dirty="0">
                <a:solidFill>
                  <a:srgbClr val="003399"/>
                </a:solidFill>
                <a:effectLst>
                  <a:outerShdw blurRad="38100" dist="38100" dir="2700000" algn="tl">
                    <a:srgbClr val="000000"/>
                  </a:outerShdw>
                </a:effectLst>
                <a:ea typeface="楷体_GB2312" pitchFamily="49" charset="-122"/>
              </a:rPr>
              <a:t>作为学者研究学问上的</a:t>
            </a:r>
            <a:r>
              <a:rPr lang="zh-CN" altLang="en-US" sz="3200" b="1" dirty="0">
                <a:solidFill>
                  <a:srgbClr val="003399"/>
                </a:solidFill>
                <a:effectLst>
                  <a:outerShdw blurRad="38100" dist="38100" dir="2700000" algn="tl">
                    <a:srgbClr val="000000"/>
                  </a:outerShdw>
                </a:effectLst>
                <a:ea typeface="楷体_GB2312" pitchFamily="49" charset="-122"/>
              </a:rPr>
              <a:t>三件事，选材的角度是什么？详略安排有什么不同？</a:t>
            </a:r>
          </a:p>
          <a:p>
            <a:pPr>
              <a:lnSpc>
                <a:spcPct val="90000"/>
              </a:lnSpc>
              <a:spcBef>
                <a:spcPct val="50000"/>
              </a:spcBef>
            </a:pPr>
            <a:r>
              <a:rPr kumimoji="1" lang="zh-CN" altLang="en-US" sz="3200" b="1" dirty="0">
                <a:solidFill>
                  <a:srgbClr val="D60093"/>
                </a:solidFill>
                <a:effectLst>
                  <a:outerShdw blurRad="38100" dist="38100" dir="2700000" algn="tl">
                    <a:srgbClr val="000000"/>
                  </a:outerShdw>
                </a:effectLst>
                <a:ea typeface="楷体_GB2312" pitchFamily="49" charset="-122"/>
              </a:rPr>
              <a:t>      </a:t>
            </a:r>
            <a:r>
              <a:rPr kumimoji="1" lang="zh-CN" altLang="en-US" sz="3200" b="1" dirty="0">
                <a:solidFill>
                  <a:srgbClr val="6600CC"/>
                </a:solidFill>
                <a:effectLst>
                  <a:outerShdw blurRad="38100" dist="38100" dir="2700000" algn="tl">
                    <a:srgbClr val="000000"/>
                  </a:outerShdw>
                </a:effectLst>
                <a:ea typeface="楷体_GB2312" pitchFamily="49" charset="-122"/>
              </a:rPr>
              <a:t>写作</a:t>
            </a:r>
            <a:r>
              <a:rPr kumimoji="1" lang="en-US" altLang="zh-CN" sz="3200" b="1" dirty="0">
                <a:solidFill>
                  <a:srgbClr val="6600CC"/>
                </a:solidFill>
                <a:effectLst>
                  <a:outerShdw blurRad="38100" dist="38100" dir="2700000" algn="tl">
                    <a:srgbClr val="000000"/>
                  </a:outerShdw>
                </a:effectLst>
                <a:ea typeface="楷体_GB2312" pitchFamily="49" charset="-122"/>
              </a:rPr>
              <a:t>《</a:t>
            </a:r>
            <a:r>
              <a:rPr kumimoji="1" lang="zh-CN" altLang="en-US" sz="3200" b="1" dirty="0">
                <a:solidFill>
                  <a:srgbClr val="6600CC"/>
                </a:solidFill>
                <a:effectLst>
                  <a:outerShdw blurRad="38100" dist="38100" dir="2700000" algn="tl">
                    <a:srgbClr val="000000"/>
                  </a:outerShdw>
                </a:effectLst>
                <a:ea typeface="楷体_GB2312" pitchFamily="49" charset="-122"/>
              </a:rPr>
              <a:t>唐诗杂论</a:t>
            </a:r>
            <a:r>
              <a:rPr kumimoji="1" lang="en-US" altLang="zh-CN" sz="3200" b="1" dirty="0">
                <a:solidFill>
                  <a:srgbClr val="6600CC"/>
                </a:solidFill>
                <a:effectLst>
                  <a:outerShdw blurRad="38100" dist="38100" dir="2700000" algn="tl">
                    <a:srgbClr val="000000"/>
                  </a:outerShdw>
                </a:effectLst>
                <a:ea typeface="楷体_GB2312" pitchFamily="49" charset="-122"/>
              </a:rPr>
              <a:t>》</a:t>
            </a:r>
            <a:r>
              <a:rPr kumimoji="1" lang="zh-CN" altLang="en-US" sz="3200" b="1" dirty="0">
                <a:solidFill>
                  <a:srgbClr val="6600CC"/>
                </a:solidFill>
                <a:effectLst>
                  <a:outerShdw blurRad="38100" dist="38100" dir="2700000" algn="tl">
                    <a:srgbClr val="000000"/>
                  </a:outerShdw>
                </a:effectLst>
                <a:ea typeface="楷体_GB2312" pitchFamily="49" charset="-122"/>
              </a:rPr>
              <a:t>是从“做”了再“说”这个角度选材的；其它两个事例是从“做”了也不一定“说”角度选材的。其中第一件事详写，后两件事略写。</a:t>
            </a:r>
          </a:p>
        </p:txBody>
      </p:sp>
      <p:pic>
        <p:nvPicPr>
          <p:cNvPr id="230404" name="Picture 4" descr="12">
            <a:hlinkClick r:id="rId3" action="ppaction://hlinksldjump"/>
          </p:cNvPr>
          <p:cNvPicPr>
            <a:picLocks noChangeAspect="1" noChangeArrowheads="1" noCrop="1"/>
          </p:cNvPicPr>
          <p:nvPr/>
        </p:nvPicPr>
        <p:blipFill>
          <a:blip r:embed="rId4" cstate="email">
            <a:lum bright="-12000" contrast="18000"/>
            <a:extLst>
              <a:ext uri="{28A0092B-C50C-407E-A947-70E740481C1C}">
                <a14:useLocalDpi xmlns:a14="http://schemas.microsoft.com/office/drawing/2010/main" xmlns=""/>
              </a:ext>
            </a:extLst>
          </a:blip>
          <a:srcRect/>
          <a:stretch>
            <a:fillRect/>
          </a:stretch>
        </p:blipFill>
        <p:spPr bwMode="auto">
          <a:xfrm>
            <a:off x="7451725" y="6477000"/>
            <a:ext cx="1692275" cy="381000"/>
          </a:xfrm>
          <a:prstGeom prst="rect">
            <a:avLst/>
          </a:prstGeom>
          <a:noFill/>
          <a:extLst>
            <a:ext uri="{909E8E84-426E-40DD-AFC4-6F175D3DCCD1}">
              <a14:hiddenFill xmlns:a14="http://schemas.microsoft.com/office/drawing/2010/main" xmlns="">
                <a:solidFill>
                  <a:srgbClr val="FFFFFF"/>
                </a:solidFill>
              </a14:hiddenFill>
            </a:ext>
          </a:extLst>
        </p:spPr>
      </p:pic>
      <p:sp>
        <p:nvSpPr>
          <p:cNvPr id="230405" name="Rectangle 5"/>
          <p:cNvSpPr>
            <a:spLocks noChangeArrowheads="1"/>
          </p:cNvSpPr>
          <p:nvPr/>
        </p:nvSpPr>
        <p:spPr bwMode="auto">
          <a:xfrm>
            <a:off x="250825" y="5300663"/>
            <a:ext cx="8424863" cy="1066800"/>
          </a:xfrm>
          <a:prstGeom prst="rect">
            <a:avLst/>
          </a:prstGeom>
          <a:noFill/>
          <a:ln>
            <a:noFill/>
          </a:ln>
          <a:effectLst/>
          <a:extLst>
            <a:ext uri="{909E8E84-426E-40DD-AFC4-6F175D3DCCD1}">
              <a14:hiddenFill xmlns:a14="http://schemas.microsoft.com/office/drawing/2010/main" xmlns="">
                <a:solidFill>
                  <a:schemeClr val="accent1">
                    <a:alpha val="47000"/>
                  </a:schemeClr>
                </a:solidFill>
              </a14:hiddenFill>
            </a:ext>
            <a:ext uri="{91240B29-F687-4F45-9708-019B960494DF}">
              <a14:hiddenLine xmlns:a14="http://schemas.microsoft.com/office/drawing/2010/main" xmlns="" w="12700" cap="rnd" algn="ctr">
                <a:solidFill>
                  <a:srgbClr val="CC99FF"/>
                </a:solidFill>
                <a:prstDash val="sysDot"/>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nchor="ctr">
            <a:spAutoFit/>
          </a:bodyPr>
          <a:lstStyle/>
          <a:p>
            <a:r>
              <a:rPr lang="en-US" altLang="zh-CN" sz="3200" b="1" dirty="0">
                <a:solidFill>
                  <a:srgbClr val="003399"/>
                </a:solidFill>
                <a:effectLst>
                  <a:outerShdw blurRad="38100" dist="38100" dir="2700000" algn="tl">
                    <a:srgbClr val="000000"/>
                  </a:outerShdw>
                </a:effectLst>
                <a:ea typeface="宋体" pitchFamily="2" charset="-122"/>
              </a:rPr>
              <a:t>3</a:t>
            </a:r>
            <a:r>
              <a:rPr lang="zh-CN" altLang="en-US" sz="3200" b="1" dirty="0">
                <a:solidFill>
                  <a:srgbClr val="003399"/>
                </a:solidFill>
                <a:effectLst>
                  <a:outerShdw blurRad="38100" dist="38100" dir="2700000" algn="tl">
                    <a:srgbClr val="000000"/>
                  </a:outerShdw>
                </a:effectLst>
                <a:ea typeface="宋体" pitchFamily="2" charset="-122"/>
              </a:rPr>
              <a:t>、“作为争取民主的战士”的闻一多先生 “说”的内容与目的是什么？</a:t>
            </a:r>
            <a:endParaRPr lang="zh-CN" altLang="en-US" sz="3200" dirty="0">
              <a:solidFill>
                <a:srgbClr val="003399"/>
              </a:solidFill>
              <a:ea typeface="宋体" pitchFamily="2" charset="-122"/>
            </a:endParaRPr>
          </a:p>
        </p:txBody>
      </p:sp>
      <p:sp>
        <p:nvSpPr>
          <p:cNvPr id="230406" name="Rectangle 6"/>
          <p:cNvSpPr>
            <a:spLocks noChangeArrowheads="1"/>
          </p:cNvSpPr>
          <p:nvPr/>
        </p:nvSpPr>
        <p:spPr bwMode="auto">
          <a:xfrm>
            <a:off x="4427538" y="5805488"/>
            <a:ext cx="4392612" cy="592137"/>
          </a:xfrm>
          <a:prstGeom prst="rect">
            <a:avLst/>
          </a:prstGeom>
          <a:noFill/>
          <a:ln w="12700" cap="rnd" algn="ctr">
            <a:solidFill>
              <a:schemeClr val="bg1"/>
            </a:solidFill>
            <a:prstDash val="sysDot"/>
            <a:miter lim="800000"/>
            <a:headEnd/>
            <a:tailEnd/>
          </a:ln>
          <a:effectLst/>
          <a:extLst>
            <a:ext uri="{909E8E84-426E-40DD-AFC4-6F175D3DCCD1}">
              <a14:hiddenFill xmlns:a14="http://schemas.microsoft.com/office/drawing/2010/main" xmlns="">
                <a:solidFill>
                  <a:schemeClr val="accent1">
                    <a:alpha val="47000"/>
                  </a:schemeClr>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nchor="ctr">
            <a:spAutoFit/>
          </a:bodyPr>
          <a:lstStyle/>
          <a:p>
            <a:pPr algn="ctr"/>
            <a:r>
              <a:rPr lang="zh-CN" altLang="en-US" sz="3200" b="1">
                <a:solidFill>
                  <a:srgbClr val="6600CC"/>
                </a:solidFill>
                <a:effectLst>
                  <a:outerShdw blurRad="38100" dist="38100" dir="2700000" algn="tl">
                    <a:srgbClr val="000000"/>
                  </a:outerShdw>
                </a:effectLst>
                <a:ea typeface="宋体" pitchFamily="2" charset="-122"/>
              </a:rPr>
              <a:t>反对独裁，争取民主。</a:t>
            </a:r>
            <a:endParaRPr lang="zh-CN" altLang="en-US" sz="3200">
              <a:solidFill>
                <a:srgbClr val="6600CC"/>
              </a:solidFill>
              <a:ea typeface="宋体" pitchFamily="2" charset="-122"/>
            </a:endParaRPr>
          </a:p>
        </p:txBody>
      </p:sp>
      <p:sp>
        <p:nvSpPr>
          <p:cNvPr id="230407" name="AutoShape 7"/>
          <p:cNvSpPr>
            <a:spLocks noChangeArrowheads="1"/>
          </p:cNvSpPr>
          <p:nvPr/>
        </p:nvSpPr>
        <p:spPr bwMode="auto">
          <a:xfrm>
            <a:off x="971550" y="1557338"/>
            <a:ext cx="6985000" cy="3743325"/>
          </a:xfrm>
          <a:prstGeom prst="wedgeRoundRectCallout">
            <a:avLst>
              <a:gd name="adj1" fmla="val 9273"/>
              <a:gd name="adj2" fmla="val 67727"/>
              <a:gd name="adj3" fmla="val 16667"/>
            </a:avLst>
          </a:prstGeom>
          <a:solidFill>
            <a:srgbClr val="CCFFFF"/>
          </a:solidFill>
          <a:ln w="381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sz="3200" b="1" dirty="0">
                <a:solidFill>
                  <a:srgbClr val="003399"/>
                </a:solidFill>
                <a:ea typeface="宋体" pitchFamily="2" charset="-122"/>
              </a:rPr>
              <a:t>文章引用闻一多先生自己的话起笔，直接点题，言简意赅。一是运用比较的方法突出闻一多先生对“说”与“做”的态度；二是以递进语意表现他“做了再说”“做了也不一定说”的特点。起到开门见山，领起下文的作用。</a:t>
            </a:r>
            <a:r>
              <a:rPr lang="zh-CN" altLang="en-US" sz="3200" dirty="0">
                <a:solidFill>
                  <a:srgbClr val="003399"/>
                </a:solidFill>
                <a:ea typeface="宋体" pitchFamily="2" charset="-122"/>
              </a:rPr>
              <a:t> </a:t>
            </a:r>
          </a:p>
        </p:txBody>
      </p:sp>
      <p:sp>
        <p:nvSpPr>
          <p:cNvPr id="230408" name="AutoShape 8">
            <a:hlinkClick r:id="rId5" action="ppaction://hlinksldjump"/>
          </p:cNvPr>
          <p:cNvSpPr>
            <a:spLocks noChangeArrowheads="1"/>
          </p:cNvSpPr>
          <p:nvPr/>
        </p:nvSpPr>
        <p:spPr bwMode="auto">
          <a:xfrm>
            <a:off x="6804025" y="6524625"/>
            <a:ext cx="533400" cy="152400"/>
          </a:xfrm>
          <a:prstGeom prst="curvedDownArrow">
            <a:avLst>
              <a:gd name="adj1" fmla="val 70000"/>
              <a:gd name="adj2" fmla="val 140000"/>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30403">
                                            <p:txEl>
                                              <p:pRg st="0" end="0"/>
                                            </p:txEl>
                                          </p:spTgt>
                                        </p:tgtEl>
                                        <p:attrNameLst>
                                          <p:attrName>style.visibility</p:attrName>
                                        </p:attrNameLst>
                                      </p:cBhvr>
                                      <p:to>
                                        <p:strVal val="visible"/>
                                      </p:to>
                                    </p:set>
                                    <p:animEffect transition="in" filter="box(in)">
                                      <p:cBhvr>
                                        <p:cTn id="7" dur="500"/>
                                        <p:tgtEl>
                                          <p:spTgt spid="23040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230403">
                                            <p:txEl>
                                              <p:pRg st="1" end="1"/>
                                            </p:txEl>
                                          </p:spTgt>
                                        </p:tgtEl>
                                        <p:attrNameLst>
                                          <p:attrName>style.visibility</p:attrName>
                                        </p:attrNameLst>
                                      </p:cBhvr>
                                      <p:to>
                                        <p:strVal val="visible"/>
                                      </p:to>
                                    </p:set>
                                    <p:animEffect transition="in" filter="box(in)">
                                      <p:cBhvr>
                                        <p:cTn id="12" dur="500"/>
                                        <p:tgtEl>
                                          <p:spTgt spid="23040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30405"/>
                                        </p:tgtEl>
                                        <p:attrNameLst>
                                          <p:attrName>style.visibility</p:attrName>
                                        </p:attrNameLst>
                                      </p:cBhvr>
                                      <p:to>
                                        <p:strVal val="visible"/>
                                      </p:to>
                                    </p:set>
                                    <p:animEffect transition="in" filter="box(in)">
                                      <p:cBhvr>
                                        <p:cTn id="17" dur="500"/>
                                        <p:tgtEl>
                                          <p:spTgt spid="23040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230407"/>
                                        </p:tgtEl>
                                        <p:attrNameLst>
                                          <p:attrName>style.visibility</p:attrName>
                                        </p:attrNameLst>
                                      </p:cBhvr>
                                      <p:to>
                                        <p:strVal val="visible"/>
                                      </p:to>
                                    </p:set>
                                    <p:anim calcmode="lin" valueType="num">
                                      <p:cBhvr additive="base">
                                        <p:cTn id="22" dur="500" fill="hold"/>
                                        <p:tgtEl>
                                          <p:spTgt spid="230407"/>
                                        </p:tgtEl>
                                        <p:attrNameLst>
                                          <p:attrName>ppt_x</p:attrName>
                                        </p:attrNameLst>
                                      </p:cBhvr>
                                      <p:tavLst>
                                        <p:tav tm="0">
                                          <p:val>
                                            <p:strVal val="0-#ppt_w/2"/>
                                          </p:val>
                                        </p:tav>
                                        <p:tav tm="100000">
                                          <p:val>
                                            <p:strVal val="#ppt_x"/>
                                          </p:val>
                                        </p:tav>
                                      </p:tavLst>
                                    </p:anim>
                                    <p:anim calcmode="lin" valueType="num">
                                      <p:cBhvr additive="base">
                                        <p:cTn id="23" dur="500" fill="hold"/>
                                        <p:tgtEl>
                                          <p:spTgt spid="230407"/>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8" presetClass="exit" presetSubtype="16" fill="hold" grpId="1" nodeType="clickEffect">
                                  <p:stCondLst>
                                    <p:cond delay="0"/>
                                  </p:stCondLst>
                                  <p:childTnLst>
                                    <p:animEffect transition="out" filter="diamond(in)">
                                      <p:cBhvr>
                                        <p:cTn id="27" dur="1000"/>
                                        <p:tgtEl>
                                          <p:spTgt spid="230407"/>
                                        </p:tgtEl>
                                      </p:cBhvr>
                                    </p:animEffect>
                                    <p:set>
                                      <p:cBhvr>
                                        <p:cTn id="28" dur="1" fill="hold">
                                          <p:stCondLst>
                                            <p:cond delay="999"/>
                                          </p:stCondLst>
                                        </p:cTn>
                                        <p:tgtEl>
                                          <p:spTgt spid="230407"/>
                                        </p:tgtEl>
                                        <p:attrNameLst>
                                          <p:attrName>style.visibility</p:attrName>
                                        </p:attrNameLst>
                                      </p:cBhvr>
                                      <p:to>
                                        <p:strVal val="hidden"/>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8" fill="hold" nodeType="clickEffect">
                                  <p:stCondLst>
                                    <p:cond delay="0"/>
                                  </p:stCondLst>
                                  <p:childTnLst>
                                    <p:set>
                                      <p:cBhvr>
                                        <p:cTn id="32" dur="1" fill="hold">
                                          <p:stCondLst>
                                            <p:cond delay="0"/>
                                          </p:stCondLst>
                                        </p:cTn>
                                        <p:tgtEl>
                                          <p:spTgt spid="230403">
                                            <p:txEl>
                                              <p:pRg st="2" end="2"/>
                                            </p:txEl>
                                          </p:spTgt>
                                        </p:tgtEl>
                                        <p:attrNameLst>
                                          <p:attrName>style.visibility</p:attrName>
                                        </p:attrNameLst>
                                      </p:cBhvr>
                                      <p:to>
                                        <p:strVal val="visible"/>
                                      </p:to>
                                    </p:set>
                                    <p:anim calcmode="lin" valueType="num">
                                      <p:cBhvr additive="base">
                                        <p:cTn id="33" dur="500" fill="hold"/>
                                        <p:tgtEl>
                                          <p:spTgt spid="230403">
                                            <p:txEl>
                                              <p:pRg st="2" end="2"/>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23040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5" presetClass="entr" presetSubtype="10" fill="hold" grpId="0" nodeType="clickEffect">
                                  <p:stCondLst>
                                    <p:cond delay="0"/>
                                  </p:stCondLst>
                                  <p:childTnLst>
                                    <p:set>
                                      <p:cBhvr>
                                        <p:cTn id="38" dur="1" fill="hold">
                                          <p:stCondLst>
                                            <p:cond delay="0"/>
                                          </p:stCondLst>
                                        </p:cTn>
                                        <p:tgtEl>
                                          <p:spTgt spid="230406"/>
                                        </p:tgtEl>
                                        <p:attrNameLst>
                                          <p:attrName>style.visibility</p:attrName>
                                        </p:attrNameLst>
                                      </p:cBhvr>
                                      <p:to>
                                        <p:strVal val="visible"/>
                                      </p:to>
                                    </p:set>
                                    <p:animEffect transition="in" filter="checkerboard(across)">
                                      <p:cBhvr>
                                        <p:cTn id="39" dur="500"/>
                                        <p:tgtEl>
                                          <p:spTgt spid="2304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05" grpId="0"/>
      <p:bldP spid="230406" grpId="0" animBg="1"/>
      <p:bldP spid="230407" grpId="0" animBg="1"/>
      <p:bldP spid="230407" grpId="1"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2450" name="Rectangle 2"/>
          <p:cNvSpPr>
            <a:spLocks noGrp="1" noChangeArrowheads="1"/>
          </p:cNvSpPr>
          <p:nvPr>
            <p:ph type="title"/>
          </p:nvPr>
        </p:nvSpPr>
        <p:spPr>
          <a:xfrm>
            <a:off x="684213" y="1125538"/>
            <a:ext cx="7772400" cy="1219200"/>
          </a:xfrm>
        </p:spPr>
        <p:txBody>
          <a:bodyPr/>
          <a:lstStyle/>
          <a:p>
            <a:pPr algn="l"/>
            <a:r>
              <a:rPr lang="zh-CN" altLang="en-US" sz="3600" b="1" dirty="0">
                <a:solidFill>
                  <a:schemeClr val="tx1"/>
                </a:solidFill>
                <a:effectLst>
                  <a:outerShdw blurRad="38100" dist="38100" dir="2700000" algn="tl">
                    <a:srgbClr val="FFFFFF"/>
                  </a:outerShdw>
                </a:effectLst>
                <a:ea typeface="方正琥珀简体" pitchFamily="2" charset="-122"/>
              </a:rPr>
              <a:t>说说下列句子的含义，注意其中加红色部分的意思。</a:t>
            </a:r>
          </a:p>
        </p:txBody>
      </p:sp>
      <p:sp>
        <p:nvSpPr>
          <p:cNvPr id="232451" name="Rectangle 3"/>
          <p:cNvSpPr>
            <a:spLocks noGrp="1" noChangeArrowheads="1"/>
          </p:cNvSpPr>
          <p:nvPr>
            <p:ph type="body" idx="1"/>
          </p:nvPr>
        </p:nvSpPr>
        <p:spPr>
          <a:xfrm>
            <a:off x="539750" y="2636838"/>
            <a:ext cx="8229600" cy="3744912"/>
          </a:xfrm>
        </p:spPr>
        <p:txBody>
          <a:bodyPr/>
          <a:lstStyle/>
          <a:p>
            <a:pPr>
              <a:lnSpc>
                <a:spcPct val="90000"/>
              </a:lnSpc>
              <a:buFontTx/>
              <a:buNone/>
            </a:pPr>
            <a:r>
              <a:rPr lang="en-US" altLang="zh-CN" sz="4000" b="1" dirty="0">
                <a:solidFill>
                  <a:srgbClr val="0000CC"/>
                </a:solidFill>
                <a:effectLst>
                  <a:outerShdw blurRad="38100" dist="38100" dir="2700000" algn="tl">
                    <a:srgbClr val="000000"/>
                  </a:outerShdw>
                </a:effectLst>
              </a:rPr>
              <a:t>1.</a:t>
            </a:r>
            <a:r>
              <a:rPr lang="zh-CN" altLang="en-US" sz="4000" b="1" dirty="0">
                <a:solidFill>
                  <a:srgbClr val="0000CC"/>
                </a:solidFill>
                <a:effectLst>
                  <a:outerShdw blurRad="38100" dist="38100" dir="2700000" algn="tl">
                    <a:srgbClr val="000000"/>
                  </a:outerShdw>
                </a:effectLst>
              </a:rPr>
              <a:t>那时候，他已经</a:t>
            </a:r>
            <a:r>
              <a:rPr lang="zh-CN" altLang="en-US" sz="4000" b="1" dirty="0">
                <a:effectLst>
                  <a:outerShdw blurRad="38100" dist="38100" dir="2700000" algn="tl">
                    <a:srgbClr val="FFFFFF"/>
                  </a:outerShdw>
                </a:effectLst>
              </a:rPr>
              <a:t>诗兴不作</a:t>
            </a:r>
            <a:r>
              <a:rPr lang="zh-CN" altLang="en-US" sz="4000" b="1" dirty="0">
                <a:solidFill>
                  <a:srgbClr val="0000CC"/>
                </a:solidFill>
                <a:effectLst>
                  <a:outerShdw blurRad="38100" dist="38100" dir="2700000" algn="tl">
                    <a:srgbClr val="000000"/>
                  </a:outerShdw>
                </a:effectLst>
              </a:rPr>
              <a:t>而研究志趣正浓。</a:t>
            </a:r>
          </a:p>
          <a:p>
            <a:pPr>
              <a:lnSpc>
                <a:spcPct val="90000"/>
              </a:lnSpc>
            </a:pPr>
            <a:r>
              <a:rPr lang="en-US" altLang="zh-CN" sz="4000" b="1" dirty="0">
                <a:solidFill>
                  <a:srgbClr val="0000CC"/>
                </a:solidFill>
                <a:effectLst>
                  <a:outerShdw blurRad="38100" dist="38100" dir="2700000" algn="tl">
                    <a:srgbClr val="000000"/>
                  </a:outerShdw>
                </a:effectLst>
                <a:ea typeface="楷体_GB2312" pitchFamily="49" charset="-122"/>
              </a:rPr>
              <a:t>20</a:t>
            </a:r>
            <a:r>
              <a:rPr lang="zh-CN" altLang="en-US" sz="4000" b="1" dirty="0">
                <a:solidFill>
                  <a:srgbClr val="0000CC"/>
                </a:solidFill>
                <a:effectLst>
                  <a:outerShdw blurRad="38100" dist="38100" dir="2700000" algn="tl">
                    <a:srgbClr val="000000"/>
                  </a:outerShdw>
                </a:effectLst>
                <a:ea typeface="楷体_GB2312" pitchFamily="49" charset="-122"/>
              </a:rPr>
              <a:t>年代，闻一多写了许多爱国诗篇。从</a:t>
            </a:r>
            <a:r>
              <a:rPr lang="en-US" altLang="zh-CN" sz="4000" b="1" dirty="0">
                <a:solidFill>
                  <a:srgbClr val="0000CC"/>
                </a:solidFill>
                <a:effectLst>
                  <a:outerShdw blurRad="38100" dist="38100" dir="2700000" algn="tl">
                    <a:srgbClr val="000000"/>
                  </a:outerShdw>
                </a:effectLst>
                <a:ea typeface="楷体_GB2312" pitchFamily="49" charset="-122"/>
              </a:rPr>
              <a:t>20</a:t>
            </a:r>
            <a:r>
              <a:rPr lang="zh-CN" altLang="en-US" sz="4000" b="1" dirty="0">
                <a:solidFill>
                  <a:srgbClr val="0000CC"/>
                </a:solidFill>
                <a:effectLst>
                  <a:outerShdw blurRad="38100" dist="38100" dir="2700000" algn="tl">
                    <a:srgbClr val="000000"/>
                  </a:outerShdw>
                </a:effectLst>
                <a:ea typeface="楷体_GB2312" pitchFamily="49" charset="-122"/>
              </a:rPr>
              <a:t>年代末起，写诗的兴致减少了，转入对我国古典文化的深入研究。</a:t>
            </a:r>
          </a:p>
        </p:txBody>
      </p:sp>
      <p:sp>
        <p:nvSpPr>
          <p:cNvPr id="232452" name="WordArt 4"/>
          <p:cNvSpPr>
            <a:spLocks noChangeArrowheads="1" noChangeShapeType="1" noTextEdit="1"/>
          </p:cNvSpPr>
          <p:nvPr/>
        </p:nvSpPr>
        <p:spPr bwMode="auto">
          <a:xfrm>
            <a:off x="323850" y="260350"/>
            <a:ext cx="3816350" cy="649288"/>
          </a:xfrm>
          <a:prstGeom prst="rect">
            <a:avLst/>
          </a:prstGeom>
        </p:spPr>
        <p:txBody>
          <a:bodyPr wrap="none" fromWordArt="1">
            <a:prstTxWarp prst="textWave1">
              <a:avLst>
                <a:gd name="adj1" fmla="val 13005"/>
                <a:gd name="adj2" fmla="val 0"/>
              </a:avLst>
            </a:prstTxWarp>
          </a:bodyPr>
          <a:lstStyle/>
          <a:p>
            <a:pPr algn="ctr"/>
            <a:r>
              <a:rPr lang="zh-CN" altLang="en-US" sz="4000" b="1" kern="10">
                <a:ln w="12700">
                  <a:solidFill>
                    <a:srgbClr val="FF00FF"/>
                  </a:solidFill>
                  <a:round/>
                  <a:headEnd/>
                  <a:tailEnd/>
                </a:ln>
                <a:solidFill>
                  <a:srgbClr val="B2B2B2">
                    <a:alpha val="59000"/>
                  </a:srgbClr>
                </a:solidFill>
                <a:effectLst>
                  <a:outerShdw dist="45791" dir="2021404" algn="ctr" rotWithShape="0">
                    <a:srgbClr val="9999FF"/>
                  </a:outerShdw>
                </a:effectLst>
                <a:latin typeface="隶书"/>
                <a:ea typeface="隶书"/>
              </a:rPr>
              <a:t>语句品析</a:t>
            </a:r>
          </a:p>
        </p:txBody>
      </p:sp>
    </p:spTree>
  </p:cSld>
  <p:clrMapOvr>
    <a:masterClrMapping/>
  </p:clrMapOvr>
  <p:transition spd="med">
    <p:wedge/>
    <p:sndAc>
      <p:stSnd>
        <p:snd r:embed="rId2" name="projcto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32451">
                                            <p:txEl>
                                              <p:pRg st="0" end="0"/>
                                            </p:txEl>
                                          </p:spTgt>
                                        </p:tgtEl>
                                        <p:attrNameLst>
                                          <p:attrName>style.visibility</p:attrName>
                                        </p:attrNameLst>
                                      </p:cBhvr>
                                      <p:to>
                                        <p:strVal val="visible"/>
                                      </p:to>
                                    </p:set>
                                    <p:animEffect transition="in" filter="box(out)">
                                      <p:cBhvr>
                                        <p:cTn id="7" dur="500"/>
                                        <p:tgtEl>
                                          <p:spTgt spid="23245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32451">
                                            <p:txEl>
                                              <p:pRg st="1" end="1"/>
                                            </p:txEl>
                                          </p:spTgt>
                                        </p:tgtEl>
                                        <p:attrNameLst>
                                          <p:attrName>style.visibility</p:attrName>
                                        </p:attrNameLst>
                                      </p:cBhvr>
                                      <p:to>
                                        <p:strVal val="visible"/>
                                      </p:to>
                                    </p:set>
                                    <p:animEffect transition="in" filter="box(out)">
                                      <p:cBhvr>
                                        <p:cTn id="12" dur="500"/>
                                        <p:tgtEl>
                                          <p:spTgt spid="232451">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1"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3474" name="Rectangle 2"/>
          <p:cNvSpPr>
            <a:spLocks noGrp="1" noChangeArrowheads="1"/>
          </p:cNvSpPr>
          <p:nvPr>
            <p:ph type="title"/>
          </p:nvPr>
        </p:nvSpPr>
        <p:spPr>
          <a:xfrm>
            <a:off x="468313" y="620713"/>
            <a:ext cx="7993062" cy="1143000"/>
          </a:xfrm>
        </p:spPr>
        <p:txBody>
          <a:bodyPr/>
          <a:lstStyle/>
          <a:p>
            <a:pPr algn="l"/>
            <a:r>
              <a:rPr lang="en-US" altLang="zh-CN" dirty="0"/>
              <a:t>2.</a:t>
            </a:r>
            <a:r>
              <a:rPr lang="zh-CN" altLang="en-US" sz="3600" b="1" dirty="0">
                <a:effectLst>
                  <a:outerShdw blurRad="38100" dist="38100" dir="2700000" algn="tl">
                    <a:srgbClr val="FFFFFF"/>
                  </a:outerShdw>
                </a:effectLst>
              </a:rPr>
              <a:t>他要给我们衰微的民族</a:t>
            </a:r>
            <a:r>
              <a:rPr lang="zh-CN" altLang="en-US" sz="3600" b="1" dirty="0">
                <a:solidFill>
                  <a:srgbClr val="003399"/>
                </a:solidFill>
                <a:effectLst>
                  <a:outerShdw blurRad="38100" dist="38100" dir="2700000" algn="tl">
                    <a:srgbClr val="000000"/>
                  </a:outerShdw>
                </a:effectLst>
              </a:rPr>
              <a:t>开一剂救济的文化药方</a:t>
            </a:r>
            <a:r>
              <a:rPr lang="zh-CN" altLang="en-US" sz="3600" b="1" dirty="0">
                <a:effectLst>
                  <a:outerShdw blurRad="38100" dist="38100" dir="2700000" algn="tl">
                    <a:srgbClr val="FFFFFF"/>
                  </a:outerShdw>
                </a:effectLst>
              </a:rPr>
              <a:t>。</a:t>
            </a:r>
          </a:p>
        </p:txBody>
      </p:sp>
      <p:sp>
        <p:nvSpPr>
          <p:cNvPr id="233475" name="Rectangle 3"/>
          <p:cNvSpPr>
            <a:spLocks noGrp="1" noChangeArrowheads="1"/>
          </p:cNvSpPr>
          <p:nvPr>
            <p:ph type="body" idx="1"/>
          </p:nvPr>
        </p:nvSpPr>
        <p:spPr>
          <a:xfrm>
            <a:off x="395288" y="2420938"/>
            <a:ext cx="8229600" cy="4106862"/>
          </a:xfrm>
        </p:spPr>
        <p:txBody>
          <a:bodyPr/>
          <a:lstStyle/>
          <a:p>
            <a:r>
              <a:rPr lang="zh-CN" altLang="en-US" sz="3600" b="1" dirty="0">
                <a:effectLst>
                  <a:outerShdw blurRad="38100" dist="38100" dir="2700000" algn="tl">
                    <a:srgbClr val="FFFFFF"/>
                  </a:outerShdw>
                </a:effectLst>
                <a:ea typeface="楷体_GB2312" pitchFamily="49" charset="-122"/>
              </a:rPr>
              <a:t>这是比喻。</a:t>
            </a:r>
          </a:p>
          <a:p>
            <a:r>
              <a:rPr lang="zh-CN" altLang="en-US" sz="3600" b="1" dirty="0">
                <a:effectLst>
                  <a:outerShdw blurRad="38100" dist="38100" dir="2700000" algn="tl">
                    <a:srgbClr val="FFFFFF"/>
                  </a:outerShdw>
                </a:effectLst>
                <a:ea typeface="楷体_GB2312" pitchFamily="49" charset="-122"/>
              </a:rPr>
              <a:t>比喻闻先生研究学问是为了救国，是企图寻找使民族文化繁荣昌盛的方法。</a:t>
            </a:r>
          </a:p>
        </p:txBody>
      </p:sp>
    </p:spTree>
  </p:cSld>
  <p:clrMapOvr>
    <a:masterClrMapping/>
  </p:clrMapOvr>
  <p:transition spd="med">
    <p:wheel spokes="1"/>
    <p:sndAc>
      <p:stSnd>
        <p:snd r:embed="rId2" name="projcto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33475">
                                            <p:txEl>
                                              <p:pRg st="0" end="0"/>
                                            </p:txEl>
                                          </p:spTgt>
                                        </p:tgtEl>
                                        <p:attrNameLst>
                                          <p:attrName>style.visibility</p:attrName>
                                        </p:attrNameLst>
                                      </p:cBhvr>
                                      <p:to>
                                        <p:strVal val="visible"/>
                                      </p:to>
                                    </p:set>
                                    <p:animEffect transition="in" filter="box(out)">
                                      <p:cBhvr>
                                        <p:cTn id="7" dur="500"/>
                                        <p:tgtEl>
                                          <p:spTgt spid="23347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33475">
                                            <p:txEl>
                                              <p:pRg st="1" end="1"/>
                                            </p:txEl>
                                          </p:spTgt>
                                        </p:tgtEl>
                                        <p:attrNameLst>
                                          <p:attrName>style.visibility</p:attrName>
                                        </p:attrNameLst>
                                      </p:cBhvr>
                                      <p:to>
                                        <p:strVal val="visible"/>
                                      </p:to>
                                    </p:set>
                                    <p:animEffect transition="in" filter="box(out)">
                                      <p:cBhvr>
                                        <p:cTn id="12" dur="500"/>
                                        <p:tgtEl>
                                          <p:spTgt spid="23347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5"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a:xfrm>
            <a:off x="539750" y="1052513"/>
            <a:ext cx="8229600" cy="1143000"/>
          </a:xfrm>
        </p:spPr>
        <p:txBody>
          <a:bodyPr/>
          <a:lstStyle/>
          <a:p>
            <a:pPr algn="l"/>
            <a:r>
              <a:rPr lang="en-US" altLang="zh-CN" sz="3600" b="1" dirty="0">
                <a:effectLst>
                  <a:outerShdw blurRad="38100" dist="38100" dir="2700000" algn="tl">
                    <a:srgbClr val="FFFFFF"/>
                  </a:outerShdw>
                </a:effectLst>
              </a:rPr>
              <a:t>3</a:t>
            </a:r>
            <a:r>
              <a:rPr lang="zh-CN" altLang="en-US" sz="3600" b="1" dirty="0">
                <a:effectLst>
                  <a:outerShdw blurRad="38100" dist="38100" dir="2700000" algn="tl">
                    <a:srgbClr val="FFFFFF"/>
                  </a:outerShdw>
                </a:effectLst>
              </a:rPr>
              <a:t>、</a:t>
            </a:r>
            <a:r>
              <a:rPr lang="en-US" altLang="zh-CN" sz="3600" b="1" dirty="0">
                <a:effectLst>
                  <a:outerShdw blurRad="38100" dist="38100" dir="2700000" algn="tl">
                    <a:srgbClr val="FFFFFF"/>
                  </a:outerShdw>
                </a:effectLst>
              </a:rPr>
              <a:t>1930</a:t>
            </a:r>
            <a:r>
              <a:rPr lang="zh-CN" altLang="en-US" sz="3600" b="1" dirty="0">
                <a:effectLst>
                  <a:outerShdw blurRad="38100" dist="38100" dir="2700000" algn="tl">
                    <a:srgbClr val="FFFFFF"/>
                  </a:outerShdw>
                </a:effectLst>
              </a:rPr>
              <a:t>年到</a:t>
            </a:r>
            <a:r>
              <a:rPr lang="en-US" altLang="zh-CN" sz="3600" b="1" dirty="0">
                <a:effectLst>
                  <a:outerShdw blurRad="38100" dist="38100" dir="2700000" algn="tl">
                    <a:srgbClr val="FFFFFF"/>
                  </a:outerShdw>
                </a:effectLst>
              </a:rPr>
              <a:t>1932</a:t>
            </a:r>
            <a:r>
              <a:rPr lang="zh-CN" altLang="en-US" sz="3600" b="1" dirty="0">
                <a:effectLst>
                  <a:outerShdw blurRad="38100" dist="38100" dir="2700000" algn="tl">
                    <a:srgbClr val="FFFFFF"/>
                  </a:outerShdw>
                </a:effectLst>
              </a:rPr>
              <a:t>年，“</a:t>
            </a:r>
            <a:r>
              <a:rPr lang="zh-CN" altLang="en-US" sz="3600" b="1" dirty="0">
                <a:solidFill>
                  <a:srgbClr val="003399"/>
                </a:solidFill>
                <a:effectLst>
                  <a:outerShdw blurRad="38100" dist="38100" dir="2700000" algn="tl">
                    <a:srgbClr val="000000"/>
                  </a:outerShdw>
                </a:effectLst>
              </a:rPr>
              <a:t>望闻问切</a:t>
            </a:r>
            <a:r>
              <a:rPr lang="zh-CN" altLang="en-US" sz="3600" b="1" dirty="0">
                <a:effectLst>
                  <a:outerShdw blurRad="38100" dist="38100" dir="2700000" algn="tl">
                    <a:srgbClr val="FFFFFF"/>
                  </a:outerShdw>
                </a:effectLst>
              </a:rPr>
              <a:t>”也还只是在“望”的初级阶段。</a:t>
            </a:r>
          </a:p>
        </p:txBody>
      </p:sp>
      <p:sp>
        <p:nvSpPr>
          <p:cNvPr id="234499" name="Rectangle 3"/>
          <p:cNvSpPr>
            <a:spLocks noGrp="1" noChangeArrowheads="1"/>
          </p:cNvSpPr>
          <p:nvPr>
            <p:ph type="body" idx="1"/>
          </p:nvPr>
        </p:nvSpPr>
        <p:spPr>
          <a:xfrm>
            <a:off x="468313" y="2852738"/>
            <a:ext cx="8229600" cy="2663825"/>
          </a:xfrm>
          <a:noFill/>
          <a:ln/>
        </p:spPr>
        <p:txBody>
          <a:bodyPr/>
          <a:lstStyle/>
          <a:p>
            <a:r>
              <a:rPr lang="en-US" altLang="zh-CN" b="1" dirty="0">
                <a:solidFill>
                  <a:srgbClr val="003399"/>
                </a:solidFill>
                <a:effectLst>
                  <a:outerShdw blurRad="38100" dist="38100" dir="2700000" algn="tl">
                    <a:srgbClr val="000000"/>
                  </a:outerShdw>
                </a:effectLst>
              </a:rPr>
              <a:t>“</a:t>
            </a:r>
            <a:r>
              <a:rPr lang="zh-CN" altLang="en-US" b="1" dirty="0">
                <a:solidFill>
                  <a:srgbClr val="003399"/>
                </a:solidFill>
                <a:effectLst>
                  <a:outerShdw blurRad="38100" dist="38100" dir="2700000" algn="tl">
                    <a:srgbClr val="000000"/>
                  </a:outerShdw>
                </a:effectLst>
              </a:rPr>
              <a:t>望闻问切”是拟人，把我们的民族比成一个病人。</a:t>
            </a:r>
          </a:p>
          <a:p>
            <a:r>
              <a:rPr lang="zh-CN" altLang="en-US" b="1" dirty="0">
                <a:solidFill>
                  <a:srgbClr val="003399"/>
                </a:solidFill>
                <a:effectLst>
                  <a:outerShdw blurRad="38100" dist="38100" dir="2700000" algn="tl">
                    <a:srgbClr val="000000"/>
                  </a:outerShdw>
                </a:effectLst>
              </a:rPr>
              <a:t>意思是闻一多从文化研究上来探求救国的方法，也还仅仅是走出了第一步。</a:t>
            </a:r>
            <a:r>
              <a:rPr lang="zh-CN" altLang="en-US" dirty="0">
                <a:solidFill>
                  <a:srgbClr val="D60093"/>
                </a:solidFill>
              </a:rPr>
              <a:t> </a:t>
            </a:r>
          </a:p>
        </p:txBody>
      </p:sp>
      <p:sp>
        <p:nvSpPr>
          <p:cNvPr id="234500" name="AutoShape 4"/>
          <p:cNvSpPr>
            <a:spLocks noChangeArrowheads="1"/>
          </p:cNvSpPr>
          <p:nvPr/>
        </p:nvSpPr>
        <p:spPr bwMode="auto">
          <a:xfrm>
            <a:off x="1116013" y="2060575"/>
            <a:ext cx="7056437" cy="3527425"/>
          </a:xfrm>
          <a:prstGeom prst="wedgeRoundRectCallout">
            <a:avLst>
              <a:gd name="adj1" fmla="val 6625"/>
              <a:gd name="adj2" fmla="val 74931"/>
              <a:gd name="adj3" fmla="val 16667"/>
            </a:avLst>
          </a:prstGeom>
          <a:solidFill>
            <a:srgbClr val="CCFFFF"/>
          </a:solidFill>
          <a:ln w="381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sz="2400" b="1">
                <a:solidFill>
                  <a:schemeClr val="tx1"/>
                </a:solidFill>
                <a:effectLst>
                  <a:outerShdw blurRad="38100" dist="38100" dir="2700000" algn="tl">
                    <a:srgbClr val="FFFFFF"/>
                  </a:outerShdw>
                </a:effectLst>
                <a:ea typeface="宋体" pitchFamily="2" charset="-122"/>
              </a:rPr>
              <a:t>解释：望闻问切</a:t>
            </a:r>
          </a:p>
          <a:p>
            <a:r>
              <a:rPr lang="zh-CN" altLang="en-US" sz="2400" b="1">
                <a:solidFill>
                  <a:schemeClr val="tx1"/>
                </a:solidFill>
                <a:effectLst>
                  <a:outerShdw blurRad="38100" dist="38100" dir="2700000" algn="tl">
                    <a:srgbClr val="FFFFFF"/>
                  </a:outerShdw>
                </a:effectLst>
                <a:ea typeface="宋体" pitchFamily="2" charset="-122"/>
              </a:rPr>
              <a:t>中医诊断疾病的方法。望诊是第一步。 </a:t>
            </a:r>
          </a:p>
          <a:p>
            <a:r>
              <a:rPr lang="zh-CN" altLang="en-US" sz="2400" b="1">
                <a:solidFill>
                  <a:schemeClr val="tx1"/>
                </a:solidFill>
                <a:effectLst>
                  <a:outerShdw blurRad="38100" dist="38100" dir="2700000" algn="tl">
                    <a:srgbClr val="FFFFFF"/>
                  </a:outerShdw>
                </a:effectLst>
                <a:ea typeface="宋体" pitchFamily="2" charset="-122"/>
              </a:rPr>
              <a:t>望：观察病人的颜色、舌苔、表情、发育情况等；</a:t>
            </a:r>
          </a:p>
          <a:p>
            <a:r>
              <a:rPr lang="zh-CN" altLang="en-US" sz="2400" b="1">
                <a:solidFill>
                  <a:schemeClr val="tx1"/>
                </a:solidFill>
                <a:effectLst>
                  <a:outerShdw blurRad="38100" dist="38100" dir="2700000" algn="tl">
                    <a:srgbClr val="FFFFFF"/>
                  </a:outerShdw>
                </a:effectLst>
                <a:ea typeface="宋体" pitchFamily="2" charset="-122"/>
              </a:rPr>
              <a:t>闻：听和嗅，即听病人的说话声音、咳嗽、喘息，并且嗅出病人的气味；</a:t>
            </a:r>
          </a:p>
          <a:p>
            <a:r>
              <a:rPr lang="zh-CN" altLang="en-US" sz="2400" b="1">
                <a:solidFill>
                  <a:schemeClr val="tx1"/>
                </a:solidFill>
                <a:effectLst>
                  <a:outerShdw blurRad="38100" dist="38100" dir="2700000" algn="tl">
                    <a:srgbClr val="FFFFFF"/>
                  </a:outerShdw>
                </a:effectLst>
                <a:ea typeface="宋体" pitchFamily="2" charset="-122"/>
              </a:rPr>
              <a:t>问：询问病人自己所感到的症状、以前所患过的病等；</a:t>
            </a:r>
          </a:p>
          <a:p>
            <a:r>
              <a:rPr lang="zh-CN" altLang="en-US" sz="2400" b="1">
                <a:solidFill>
                  <a:schemeClr val="tx1"/>
                </a:solidFill>
                <a:effectLst>
                  <a:outerShdw blurRad="38100" dist="38100" dir="2700000" algn="tl">
                    <a:srgbClr val="FFFFFF"/>
                  </a:outerShdw>
                </a:effectLst>
                <a:ea typeface="宋体" pitchFamily="2" charset="-122"/>
              </a:rPr>
              <a:t>切：用手诊脉或按腹部诊察有没有痞块等</a:t>
            </a:r>
            <a:endParaRPr lang="zh-CN" altLang="en-US" sz="1800">
              <a:solidFill>
                <a:schemeClr val="tx1"/>
              </a:solidFill>
              <a:ea typeface="宋体" pitchFamily="2" charset="-122"/>
            </a:endParaRPr>
          </a:p>
        </p:txBody>
      </p:sp>
    </p:spTree>
  </p:cSld>
  <p:clrMapOvr>
    <a:masterClrMapping/>
  </p:clrMapOvr>
  <p:transition spd="med">
    <p:wheel spokes="8"/>
    <p:sndAc>
      <p:stSnd>
        <p:snd r:embed="rId2" name="projcto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4500"/>
                                        </p:tgtEl>
                                        <p:attrNameLst>
                                          <p:attrName>style.visibility</p:attrName>
                                        </p:attrNameLst>
                                      </p:cBhvr>
                                      <p:to>
                                        <p:strVal val="visible"/>
                                      </p:to>
                                    </p:set>
                                    <p:anim calcmode="lin" valueType="num">
                                      <p:cBhvr additive="base">
                                        <p:cTn id="7" dur="500" fill="hold"/>
                                        <p:tgtEl>
                                          <p:spTgt spid="234500"/>
                                        </p:tgtEl>
                                        <p:attrNameLst>
                                          <p:attrName>ppt_x</p:attrName>
                                        </p:attrNameLst>
                                      </p:cBhvr>
                                      <p:tavLst>
                                        <p:tav tm="0">
                                          <p:val>
                                            <p:strVal val="#ppt_x"/>
                                          </p:val>
                                        </p:tav>
                                        <p:tav tm="100000">
                                          <p:val>
                                            <p:strVal val="#ppt_x"/>
                                          </p:val>
                                        </p:tav>
                                      </p:tavLst>
                                    </p:anim>
                                    <p:anim calcmode="lin" valueType="num">
                                      <p:cBhvr additive="base">
                                        <p:cTn id="8" dur="500" fill="hold"/>
                                        <p:tgtEl>
                                          <p:spTgt spid="2345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xit" presetSubtype="3" fill="hold" grpId="1" nodeType="clickEffect">
                                  <p:stCondLst>
                                    <p:cond delay="0"/>
                                  </p:stCondLst>
                                  <p:childTnLst>
                                    <p:anim calcmode="lin" valueType="num">
                                      <p:cBhvr additive="base">
                                        <p:cTn id="12" dur="500"/>
                                        <p:tgtEl>
                                          <p:spTgt spid="234500"/>
                                        </p:tgtEl>
                                        <p:attrNameLst>
                                          <p:attrName>ppt_x</p:attrName>
                                        </p:attrNameLst>
                                      </p:cBhvr>
                                      <p:tavLst>
                                        <p:tav tm="0">
                                          <p:val>
                                            <p:strVal val="ppt_x"/>
                                          </p:val>
                                        </p:tav>
                                        <p:tav tm="100000">
                                          <p:val>
                                            <p:strVal val="1+ppt_w/2"/>
                                          </p:val>
                                        </p:tav>
                                      </p:tavLst>
                                    </p:anim>
                                    <p:anim calcmode="lin" valueType="num">
                                      <p:cBhvr additive="base">
                                        <p:cTn id="13" dur="500"/>
                                        <p:tgtEl>
                                          <p:spTgt spid="234500"/>
                                        </p:tgtEl>
                                        <p:attrNameLst>
                                          <p:attrName>ppt_y</p:attrName>
                                        </p:attrNameLst>
                                      </p:cBhvr>
                                      <p:tavLst>
                                        <p:tav tm="0">
                                          <p:val>
                                            <p:strVal val="ppt_y"/>
                                          </p:val>
                                        </p:tav>
                                        <p:tav tm="100000">
                                          <p:val>
                                            <p:strVal val="0-ppt_h/2"/>
                                          </p:val>
                                        </p:tav>
                                      </p:tavLst>
                                    </p:anim>
                                    <p:set>
                                      <p:cBhvr>
                                        <p:cTn id="14" dur="1" fill="hold">
                                          <p:stCondLst>
                                            <p:cond delay="499"/>
                                          </p:stCondLst>
                                        </p:cTn>
                                        <p:tgtEl>
                                          <p:spTgt spid="234500"/>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234499">
                                            <p:txEl>
                                              <p:pRg st="0" end="0"/>
                                            </p:txEl>
                                          </p:spTgt>
                                        </p:tgtEl>
                                        <p:attrNameLst>
                                          <p:attrName>style.visibility</p:attrName>
                                        </p:attrNameLst>
                                      </p:cBhvr>
                                      <p:to>
                                        <p:strVal val="visible"/>
                                      </p:to>
                                    </p:set>
                                    <p:anim calcmode="lin" valueType="num">
                                      <p:cBhvr>
                                        <p:cTn id="19" dur="500" decel="50000" fill="hold">
                                          <p:stCondLst>
                                            <p:cond delay="0"/>
                                          </p:stCondLst>
                                        </p:cTn>
                                        <p:tgtEl>
                                          <p:spTgt spid="234499">
                                            <p:txEl>
                                              <p:pRg st="0" end="0"/>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234499">
                                            <p:txEl>
                                              <p:pRg st="0" end="0"/>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234499">
                                            <p:txEl>
                                              <p:pRg st="0" end="0"/>
                                            </p:txEl>
                                          </p:spTgt>
                                        </p:tgtEl>
                                        <p:attrNameLst>
                                          <p:attrName>ppt_w</p:attrName>
                                        </p:attrNameLst>
                                      </p:cBhvr>
                                      <p:tavLst>
                                        <p:tav tm="0">
                                          <p:val>
                                            <p:strVal val="#ppt_w*.05"/>
                                          </p:val>
                                        </p:tav>
                                        <p:tav tm="100000">
                                          <p:val>
                                            <p:strVal val="#ppt_w"/>
                                          </p:val>
                                        </p:tav>
                                      </p:tavLst>
                                    </p:anim>
                                    <p:anim calcmode="lin" valueType="num">
                                      <p:cBhvr>
                                        <p:cTn id="22" dur="1000" fill="hold"/>
                                        <p:tgtEl>
                                          <p:spTgt spid="234499">
                                            <p:txEl>
                                              <p:pRg st="0" end="0"/>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234499">
                                            <p:txEl>
                                              <p:pRg st="0" end="0"/>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234499">
                                            <p:txEl>
                                              <p:pRg st="0" end="0"/>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234499">
                                            <p:txEl>
                                              <p:pRg st="0" end="0"/>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234499">
                                            <p:txEl>
                                              <p:pRg st="0" end="0"/>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234499">
                                            <p:txEl>
                                              <p:pRg st="1" end="1"/>
                                            </p:txEl>
                                          </p:spTgt>
                                        </p:tgtEl>
                                        <p:attrNameLst>
                                          <p:attrName>style.visibility</p:attrName>
                                        </p:attrNameLst>
                                      </p:cBhvr>
                                      <p:to>
                                        <p:strVal val="visible"/>
                                      </p:to>
                                    </p:set>
                                    <p:anim calcmode="lin" valueType="num">
                                      <p:cBhvr>
                                        <p:cTn id="31" dur="500" decel="50000" fill="hold">
                                          <p:stCondLst>
                                            <p:cond delay="0"/>
                                          </p:stCondLst>
                                        </p:cTn>
                                        <p:tgtEl>
                                          <p:spTgt spid="234499">
                                            <p:txEl>
                                              <p:pRg st="1" end="1"/>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234499">
                                            <p:txEl>
                                              <p:pRg st="1" end="1"/>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234499">
                                            <p:txEl>
                                              <p:pRg st="1" end="1"/>
                                            </p:txEl>
                                          </p:spTgt>
                                        </p:tgtEl>
                                        <p:attrNameLst>
                                          <p:attrName>ppt_w</p:attrName>
                                        </p:attrNameLst>
                                      </p:cBhvr>
                                      <p:tavLst>
                                        <p:tav tm="0">
                                          <p:val>
                                            <p:strVal val="#ppt_w*.05"/>
                                          </p:val>
                                        </p:tav>
                                        <p:tav tm="100000">
                                          <p:val>
                                            <p:strVal val="#ppt_w"/>
                                          </p:val>
                                        </p:tav>
                                      </p:tavLst>
                                    </p:anim>
                                    <p:anim calcmode="lin" valueType="num">
                                      <p:cBhvr>
                                        <p:cTn id="34" dur="1000" fill="hold"/>
                                        <p:tgtEl>
                                          <p:spTgt spid="234499">
                                            <p:txEl>
                                              <p:pRg st="1" end="1"/>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234499">
                                            <p:txEl>
                                              <p:pRg st="1" end="1"/>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234499">
                                            <p:txEl>
                                              <p:pRg st="1" end="1"/>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234499">
                                            <p:txEl>
                                              <p:pRg st="1" end="1"/>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2344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499" grpId="0" build="p"/>
      <p:bldP spid="234500" grpId="0" animBg="1"/>
      <p:bldP spid="234500" grpId="1"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a:xfrm>
            <a:off x="685800" y="692150"/>
            <a:ext cx="8062913" cy="1060450"/>
          </a:xfrm>
        </p:spPr>
        <p:txBody>
          <a:bodyPr/>
          <a:lstStyle/>
          <a:p>
            <a:pPr algn="l"/>
            <a:r>
              <a:rPr lang="en-US" altLang="zh-CN" sz="3600" b="1" dirty="0">
                <a:effectLst>
                  <a:outerShdw blurRad="38100" dist="38100" dir="2700000" algn="tl">
                    <a:srgbClr val="FFFFFF"/>
                  </a:outerShdw>
                </a:effectLst>
              </a:rPr>
              <a:t>4</a:t>
            </a:r>
            <a:r>
              <a:rPr lang="zh-CN" altLang="en-US" sz="3600" b="1" dirty="0">
                <a:effectLst>
                  <a:outerShdw blurRad="38100" dist="38100" dir="2700000" algn="tl">
                    <a:srgbClr val="FFFFFF"/>
                  </a:outerShdw>
                </a:effectLst>
              </a:rPr>
              <a:t>、深宵灯火是他的伴侣，</a:t>
            </a:r>
            <a:r>
              <a:rPr lang="zh-CN" altLang="en-US" sz="3600" b="1" dirty="0">
                <a:solidFill>
                  <a:srgbClr val="003399"/>
                </a:solidFill>
                <a:effectLst>
                  <a:outerShdw blurRad="38100" dist="38100" dir="2700000" algn="tl">
                    <a:srgbClr val="000000"/>
                  </a:outerShdw>
                </a:effectLst>
              </a:rPr>
              <a:t>因它大开光明之路</a:t>
            </a:r>
            <a:r>
              <a:rPr lang="zh-CN" altLang="en-US" sz="3600" b="1" dirty="0">
                <a:effectLst>
                  <a:outerShdw blurRad="38100" dist="38100" dir="2700000" algn="tl">
                    <a:srgbClr val="FFFFFF"/>
                  </a:outerShdw>
                </a:effectLst>
              </a:rPr>
              <a:t>，“漂白了的四壁”。</a:t>
            </a:r>
          </a:p>
        </p:txBody>
      </p:sp>
      <p:sp>
        <p:nvSpPr>
          <p:cNvPr id="235523" name="Rectangle 3"/>
          <p:cNvSpPr>
            <a:spLocks noGrp="1" noChangeArrowheads="1"/>
          </p:cNvSpPr>
          <p:nvPr>
            <p:ph type="body" idx="1"/>
          </p:nvPr>
        </p:nvSpPr>
        <p:spPr>
          <a:xfrm>
            <a:off x="685800" y="2060575"/>
            <a:ext cx="8278813" cy="4035425"/>
          </a:xfrm>
        </p:spPr>
        <p:txBody>
          <a:bodyPr/>
          <a:lstStyle/>
          <a:p>
            <a:r>
              <a:rPr lang="zh-CN" altLang="en-US" sz="3600" b="1" dirty="0">
                <a:solidFill>
                  <a:schemeClr val="hlink"/>
                </a:solidFill>
                <a:effectLst>
                  <a:outerShdw blurRad="38100" dist="38100" dir="2700000" algn="tl">
                    <a:srgbClr val="000000"/>
                  </a:outerShdw>
                </a:effectLst>
                <a:ea typeface="楷体_GB2312" pitchFamily="49" charset="-122"/>
              </a:rPr>
              <a:t>深夜只有孤灯相伴，本应感到寂寞，但闻一多却乐在其中，全力进行学术研究。 “它”指深夜灯火。</a:t>
            </a:r>
          </a:p>
          <a:p>
            <a:r>
              <a:rPr lang="zh-CN" altLang="en-US" sz="3600" b="1" dirty="0">
                <a:solidFill>
                  <a:schemeClr val="hlink"/>
                </a:solidFill>
                <a:effectLst>
                  <a:outerShdw blurRad="38100" dist="38100" dir="2700000" algn="tl">
                    <a:srgbClr val="000000"/>
                  </a:outerShdw>
                </a:effectLst>
                <a:ea typeface="楷体_GB2312" pitchFamily="49" charset="-122"/>
              </a:rPr>
              <a:t>“漂白了的四壁”引自闻一多的诗</a:t>
            </a:r>
            <a:r>
              <a:rPr lang="en-US" altLang="zh-CN" sz="3600" b="1" dirty="0">
                <a:solidFill>
                  <a:schemeClr val="hlink"/>
                </a:solidFill>
                <a:effectLst>
                  <a:outerShdw blurRad="38100" dist="38100" dir="2700000" algn="tl">
                    <a:srgbClr val="000000"/>
                  </a:outerShdw>
                </a:effectLst>
                <a:ea typeface="楷体_GB2312" pitchFamily="49" charset="-122"/>
              </a:rPr>
              <a:t>《</a:t>
            </a:r>
            <a:r>
              <a:rPr lang="zh-CN" altLang="en-US" sz="3600" b="1" dirty="0">
                <a:solidFill>
                  <a:schemeClr val="hlink"/>
                </a:solidFill>
                <a:effectLst>
                  <a:outerShdw blurRad="38100" dist="38100" dir="2700000" algn="tl">
                    <a:srgbClr val="000000"/>
                  </a:outerShdw>
                </a:effectLst>
                <a:ea typeface="楷体_GB2312" pitchFamily="49" charset="-122"/>
              </a:rPr>
              <a:t>静夜</a:t>
            </a:r>
            <a:r>
              <a:rPr lang="en-US" altLang="zh-CN" sz="3600" b="1" dirty="0">
                <a:solidFill>
                  <a:schemeClr val="hlink"/>
                </a:solidFill>
                <a:effectLst>
                  <a:outerShdw blurRad="38100" dist="38100" dir="2700000" algn="tl">
                    <a:srgbClr val="000000"/>
                  </a:outerShdw>
                </a:effectLst>
                <a:ea typeface="楷体_GB2312" pitchFamily="49" charset="-122"/>
              </a:rPr>
              <a:t>》</a:t>
            </a:r>
            <a:r>
              <a:rPr lang="zh-CN" altLang="en-US" sz="3600" b="1" dirty="0">
                <a:solidFill>
                  <a:schemeClr val="hlink"/>
                </a:solidFill>
                <a:effectLst>
                  <a:outerShdw blurRad="38100" dist="38100" dir="2700000" algn="tl">
                    <a:srgbClr val="000000"/>
                  </a:outerShdw>
                </a:effectLst>
                <a:ea typeface="楷体_GB2312" pitchFamily="49" charset="-122"/>
              </a:rPr>
              <a:t>，表现诗人对祖国前途和人民命运的关切。引用这一句意在表现闻先生深夜潜心研究的怡然自乐。</a:t>
            </a:r>
            <a:r>
              <a:rPr lang="zh-CN" altLang="en-US" sz="3600" b="1" dirty="0">
                <a:solidFill>
                  <a:schemeClr val="accent2"/>
                </a:solidFill>
                <a:effectLst>
                  <a:outerShdw blurRad="38100" dist="38100" dir="2700000" algn="tl">
                    <a:srgbClr val="000000"/>
                  </a:outerShdw>
                </a:effectLst>
                <a:ea typeface="楷体_GB2312" pitchFamily="49" charset="-122"/>
              </a:rPr>
              <a:t> </a:t>
            </a:r>
          </a:p>
        </p:txBody>
      </p:sp>
    </p:spTree>
  </p:cSld>
  <p:clrMapOvr>
    <a:masterClrMapping/>
  </p:clrMapOvr>
  <p:transition spd="med">
    <p:random/>
    <p:sndAc>
      <p:stSnd>
        <p:snd r:embed="rId2" name="projcto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35523">
                                            <p:txEl>
                                              <p:pRg st="0" end="0"/>
                                            </p:txEl>
                                          </p:spTgt>
                                        </p:tgtEl>
                                        <p:attrNameLst>
                                          <p:attrName>style.visibility</p:attrName>
                                        </p:attrNameLst>
                                      </p:cBhvr>
                                      <p:to>
                                        <p:strVal val="visible"/>
                                      </p:to>
                                    </p:set>
                                    <p:animEffect transition="in" filter="box(out)">
                                      <p:cBhvr>
                                        <p:cTn id="7" dur="500"/>
                                        <p:tgtEl>
                                          <p:spTgt spid="23552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35523">
                                            <p:txEl>
                                              <p:pRg st="1" end="1"/>
                                            </p:txEl>
                                          </p:spTgt>
                                        </p:tgtEl>
                                        <p:attrNameLst>
                                          <p:attrName>style.visibility</p:attrName>
                                        </p:attrNameLst>
                                      </p:cBhvr>
                                      <p:to>
                                        <p:strVal val="visible"/>
                                      </p:to>
                                    </p:set>
                                    <p:animEffect transition="in" filter="box(out)">
                                      <p:cBhvr>
                                        <p:cTn id="12" dur="500"/>
                                        <p:tgtEl>
                                          <p:spTgt spid="23552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3"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6546" name="Rectangle 2"/>
          <p:cNvSpPr>
            <a:spLocks noGrp="1" noChangeArrowheads="1"/>
          </p:cNvSpPr>
          <p:nvPr>
            <p:ph type="title"/>
          </p:nvPr>
        </p:nvSpPr>
        <p:spPr>
          <a:xfrm>
            <a:off x="468313" y="188913"/>
            <a:ext cx="8278812" cy="1060450"/>
          </a:xfrm>
          <a:solidFill>
            <a:schemeClr val="accent1">
              <a:alpha val="52000"/>
            </a:schemeClr>
          </a:solidFill>
        </p:spPr>
        <p:txBody>
          <a:bodyPr/>
          <a:lstStyle/>
          <a:p>
            <a:pPr algn="l"/>
            <a:r>
              <a:rPr lang="en-US" altLang="zh-CN" sz="3600" b="1" dirty="0">
                <a:effectLst>
                  <a:outerShdw blurRad="38100" dist="38100" dir="2700000" algn="tl">
                    <a:srgbClr val="C0C0C0"/>
                  </a:outerShdw>
                </a:effectLst>
              </a:rPr>
              <a:t>5</a:t>
            </a:r>
            <a:r>
              <a:rPr lang="zh-CN" altLang="en-US" sz="3600" b="1" dirty="0">
                <a:effectLst>
                  <a:outerShdw blurRad="38100" dist="38100" dir="2700000" algn="tl">
                    <a:srgbClr val="C0C0C0"/>
                  </a:outerShdw>
                </a:effectLst>
              </a:rPr>
              <a:t>、他</a:t>
            </a:r>
            <a:r>
              <a:rPr lang="zh-CN" altLang="en-US" sz="3600" b="1" dirty="0">
                <a:solidFill>
                  <a:srgbClr val="003399"/>
                </a:solidFill>
                <a:effectLst>
                  <a:outerShdw blurRad="38100" dist="38100" dir="2700000" algn="tl">
                    <a:srgbClr val="C0C0C0"/>
                  </a:outerShdw>
                </a:effectLst>
              </a:rPr>
              <a:t>潜心贯注，心会神凝</a:t>
            </a:r>
            <a:r>
              <a:rPr lang="zh-CN" altLang="en-US" sz="3600" b="1" dirty="0">
                <a:effectLst>
                  <a:outerShdw blurRad="38100" dist="38100" dir="2700000" algn="tl">
                    <a:srgbClr val="C0C0C0"/>
                  </a:outerShdw>
                </a:effectLst>
              </a:rPr>
              <a:t>，成了“何妨一下楼”的主人。</a:t>
            </a:r>
          </a:p>
        </p:txBody>
      </p:sp>
      <p:sp>
        <p:nvSpPr>
          <p:cNvPr id="236547" name="Rectangle 3"/>
          <p:cNvSpPr>
            <a:spLocks noGrp="1" noChangeArrowheads="1"/>
          </p:cNvSpPr>
          <p:nvPr>
            <p:ph type="body" idx="1"/>
          </p:nvPr>
        </p:nvSpPr>
        <p:spPr>
          <a:xfrm>
            <a:off x="395288" y="1412875"/>
            <a:ext cx="8077200" cy="2447925"/>
          </a:xfrm>
        </p:spPr>
        <p:txBody>
          <a:bodyPr/>
          <a:lstStyle/>
          <a:p>
            <a:pPr>
              <a:lnSpc>
                <a:spcPct val="90000"/>
              </a:lnSpc>
            </a:pPr>
            <a:r>
              <a:rPr lang="en-US" altLang="zh-CN" sz="4000" b="1" dirty="0">
                <a:solidFill>
                  <a:schemeClr val="hlink"/>
                </a:solidFill>
                <a:effectLst>
                  <a:outerShdw blurRad="38100" dist="38100" dir="2700000" algn="tl">
                    <a:srgbClr val="000000"/>
                  </a:outerShdw>
                </a:effectLst>
                <a:latin typeface="Arial"/>
                <a:ea typeface="楷体_GB2312" pitchFamily="49" charset="-122"/>
              </a:rPr>
              <a:t>“</a:t>
            </a:r>
            <a:r>
              <a:rPr lang="zh-CN" altLang="en-US" sz="4000" b="1" dirty="0">
                <a:solidFill>
                  <a:schemeClr val="hlink"/>
                </a:solidFill>
                <a:effectLst>
                  <a:outerShdw blurRad="38100" dist="38100" dir="2700000" algn="tl">
                    <a:srgbClr val="000000"/>
                  </a:outerShdw>
                </a:effectLst>
                <a:latin typeface="楷体_GB2312" pitchFamily="49" charset="-122"/>
                <a:ea typeface="楷体_GB2312" pitchFamily="49" charset="-122"/>
              </a:rPr>
              <a:t>潜心贯注</a:t>
            </a:r>
            <a:r>
              <a:rPr lang="zh-CN" altLang="en-US" sz="4000" b="1" dirty="0">
                <a:solidFill>
                  <a:schemeClr val="hlink"/>
                </a:solidFill>
                <a:effectLst>
                  <a:outerShdw blurRad="38100" dist="38100" dir="2700000" algn="tl">
                    <a:srgbClr val="000000"/>
                  </a:outerShdw>
                </a:effectLst>
                <a:latin typeface="Arial"/>
                <a:ea typeface="楷体_GB2312" pitchFamily="49" charset="-122"/>
              </a:rPr>
              <a:t>”“</a:t>
            </a:r>
            <a:r>
              <a:rPr lang="zh-CN" altLang="en-US" sz="4000" b="1" dirty="0">
                <a:solidFill>
                  <a:schemeClr val="hlink"/>
                </a:solidFill>
                <a:effectLst>
                  <a:outerShdw blurRad="38100" dist="38100" dir="2700000" algn="tl">
                    <a:srgbClr val="000000"/>
                  </a:outerShdw>
                </a:effectLst>
                <a:latin typeface="楷体_GB2312" pitchFamily="49" charset="-122"/>
                <a:ea typeface="楷体_GB2312" pitchFamily="49" charset="-122"/>
              </a:rPr>
              <a:t>心会神凝</a:t>
            </a:r>
            <a:r>
              <a:rPr lang="zh-CN" altLang="en-US" sz="4000" b="1" dirty="0">
                <a:solidFill>
                  <a:schemeClr val="hlink"/>
                </a:solidFill>
                <a:effectLst>
                  <a:outerShdw blurRad="38100" dist="38100" dir="2700000" algn="tl">
                    <a:srgbClr val="000000"/>
                  </a:outerShdw>
                </a:effectLst>
                <a:latin typeface="Arial"/>
                <a:ea typeface="楷体_GB2312" pitchFamily="49" charset="-122"/>
              </a:rPr>
              <a:t>”““</a:t>
            </a:r>
            <a:r>
              <a:rPr lang="zh-CN" altLang="en-US" sz="4000" b="1" dirty="0">
                <a:solidFill>
                  <a:schemeClr val="hlink"/>
                </a:solidFill>
                <a:effectLst>
                  <a:outerShdw blurRad="38100" dist="38100" dir="2700000" algn="tl">
                    <a:srgbClr val="000000"/>
                  </a:outerShdw>
                </a:effectLst>
                <a:latin typeface="楷体_GB2312" pitchFamily="49" charset="-122"/>
                <a:ea typeface="楷体_GB2312" pitchFamily="49" charset="-122"/>
              </a:rPr>
              <a:t>何妨一下楼</a:t>
            </a:r>
            <a:r>
              <a:rPr lang="zh-CN" altLang="en-US" sz="4000" b="1" dirty="0">
                <a:solidFill>
                  <a:schemeClr val="hlink"/>
                </a:solidFill>
                <a:effectLst>
                  <a:outerShdw blurRad="38100" dist="38100" dir="2700000" algn="tl">
                    <a:srgbClr val="000000"/>
                  </a:outerShdw>
                </a:effectLst>
                <a:latin typeface="Arial"/>
                <a:ea typeface="楷体_GB2312" pitchFamily="49" charset="-122"/>
              </a:rPr>
              <a:t>”</a:t>
            </a:r>
            <a:r>
              <a:rPr lang="zh-CN" altLang="en-US" sz="4000" b="1" dirty="0">
                <a:solidFill>
                  <a:schemeClr val="hlink"/>
                </a:solidFill>
                <a:effectLst>
                  <a:outerShdw blurRad="38100" dist="38100" dir="2700000" algn="tl">
                    <a:srgbClr val="000000"/>
                  </a:outerShdw>
                </a:effectLst>
                <a:latin typeface="楷体_GB2312" pitchFamily="49" charset="-122"/>
                <a:ea typeface="楷体_GB2312" pitchFamily="49" charset="-122"/>
              </a:rPr>
              <a:t>意思一致，都是说闻一多研究极其用功，用心极专极深，别的任何事情不能使他分心。</a:t>
            </a:r>
            <a:r>
              <a:rPr lang="zh-CN" altLang="en-US" sz="4000" b="1" dirty="0">
                <a:solidFill>
                  <a:schemeClr val="accent2"/>
                </a:solidFill>
                <a:effectLst>
                  <a:outerShdw blurRad="38100" dist="38100" dir="2700000" algn="tl">
                    <a:srgbClr val="000000"/>
                  </a:outerShdw>
                </a:effectLst>
                <a:latin typeface="楷体_GB2312" pitchFamily="49" charset="-122"/>
                <a:ea typeface="楷体_GB2312" pitchFamily="49" charset="-122"/>
              </a:rPr>
              <a:t> </a:t>
            </a:r>
          </a:p>
        </p:txBody>
      </p:sp>
      <p:sp>
        <p:nvSpPr>
          <p:cNvPr id="236548" name="Rectangle 4"/>
          <p:cNvSpPr>
            <a:spLocks noChangeArrowheads="1"/>
          </p:cNvSpPr>
          <p:nvPr/>
        </p:nvSpPr>
        <p:spPr bwMode="auto">
          <a:xfrm>
            <a:off x="395288" y="3789363"/>
            <a:ext cx="8496300" cy="1295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r>
              <a:rPr lang="en-US" altLang="zh-CN" sz="3200">
                <a:solidFill>
                  <a:schemeClr val="tx2"/>
                </a:solidFill>
                <a:ea typeface="宋体" pitchFamily="2" charset="-122"/>
              </a:rPr>
              <a:t>6</a:t>
            </a:r>
            <a:r>
              <a:rPr lang="zh-CN" altLang="en-US" sz="3200" b="1">
                <a:solidFill>
                  <a:schemeClr val="tx2"/>
                </a:solidFill>
                <a:effectLst>
                  <a:outerShdw blurRad="38100" dist="38100" dir="2700000" algn="tl">
                    <a:srgbClr val="FFFFFF"/>
                  </a:outerShdw>
                </a:effectLst>
                <a:ea typeface="宋体" pitchFamily="2" charset="-122"/>
              </a:rPr>
              <a:t>、“</a:t>
            </a:r>
            <a:r>
              <a:rPr lang="zh-CN" altLang="en-US" sz="3200" b="1">
                <a:solidFill>
                  <a:srgbClr val="003399"/>
                </a:solidFill>
                <a:effectLst>
                  <a:outerShdw blurRad="38100" dist="38100" dir="2700000" algn="tl">
                    <a:srgbClr val="000000"/>
                  </a:outerShdw>
                </a:effectLst>
                <a:ea typeface="宋体" pitchFamily="2" charset="-122"/>
              </a:rPr>
              <a:t>他正向古代典籍钻探</a:t>
            </a:r>
            <a:r>
              <a:rPr lang="zh-CN" altLang="en-US" sz="3200" b="1">
                <a:solidFill>
                  <a:schemeClr val="tx2"/>
                </a:solidFill>
                <a:effectLst>
                  <a:outerShdw blurRad="38100" dist="38100" dir="2700000" algn="tl">
                    <a:srgbClr val="FFFFFF"/>
                  </a:outerShdw>
                </a:effectLst>
                <a:ea typeface="宋体" pitchFamily="2" charset="-122"/>
              </a:rPr>
              <a:t>”一句，为什么不用“研究”而用“钻探”？</a:t>
            </a:r>
            <a:endParaRPr lang="zh-CN" altLang="en-US" sz="1800">
              <a:solidFill>
                <a:schemeClr val="tx1"/>
              </a:solidFill>
              <a:ea typeface="宋体" pitchFamily="2" charset="-122"/>
            </a:endParaRPr>
          </a:p>
        </p:txBody>
      </p:sp>
      <p:sp>
        <p:nvSpPr>
          <p:cNvPr id="236549" name="Rectangle 5"/>
          <p:cNvSpPr>
            <a:spLocks noChangeArrowheads="1"/>
          </p:cNvSpPr>
          <p:nvPr/>
        </p:nvSpPr>
        <p:spPr bwMode="auto">
          <a:xfrm>
            <a:off x="323850" y="5013325"/>
            <a:ext cx="8229600" cy="1397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buClr>
                <a:srgbClr val="D60093"/>
              </a:buClr>
              <a:buSzPts val="4000"/>
              <a:buFont typeface="Arial" pitchFamily="34" charset="0"/>
              <a:buChar char="•"/>
            </a:pPr>
            <a:r>
              <a:rPr lang="zh-CN" altLang="en-US" sz="4000" b="1">
                <a:solidFill>
                  <a:srgbClr val="003399"/>
                </a:solidFill>
                <a:effectLst>
                  <a:outerShdw blurRad="38100" dist="38100" dir="2700000" algn="tl">
                    <a:srgbClr val="000000"/>
                  </a:outerShdw>
                </a:effectLst>
                <a:ea typeface="楷体_GB2312" pitchFamily="49" charset="-122"/>
              </a:rPr>
              <a:t>这是比喻，更形象生动地表现了闻一多先生的刻苦钻研精神。</a:t>
            </a:r>
            <a:endParaRPr lang="zh-CN" altLang="en-US" sz="1800">
              <a:solidFill>
                <a:srgbClr val="003399"/>
              </a:solidFill>
              <a:ea typeface="宋体" pitchFamily="2" charset="-122"/>
            </a:endParaRPr>
          </a:p>
        </p:txBody>
      </p:sp>
      <p:sp>
        <p:nvSpPr>
          <p:cNvPr id="236550" name="AutoShape 6">
            <a:hlinkClick r:id="rId4" action="ppaction://hlinksldjump"/>
          </p:cNvPr>
          <p:cNvSpPr>
            <a:spLocks noChangeArrowheads="1"/>
          </p:cNvSpPr>
          <p:nvPr/>
        </p:nvSpPr>
        <p:spPr bwMode="auto">
          <a:xfrm>
            <a:off x="6804025" y="6524625"/>
            <a:ext cx="533400" cy="152400"/>
          </a:xfrm>
          <a:prstGeom prst="curvedDownArrow">
            <a:avLst>
              <a:gd name="adj1" fmla="val 70000"/>
              <a:gd name="adj2" fmla="val 140000"/>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med">
    <p:wipe dir="d"/>
    <p:sndAc>
      <p:stSnd>
        <p:snd r:embed="rId2" name="projcto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36547">
                                            <p:txEl>
                                              <p:pRg st="0" end="0"/>
                                            </p:txEl>
                                          </p:spTgt>
                                        </p:tgtEl>
                                        <p:attrNameLst>
                                          <p:attrName>style.visibility</p:attrName>
                                        </p:attrNameLst>
                                      </p:cBhvr>
                                      <p:to>
                                        <p:strVal val="visible"/>
                                      </p:to>
                                    </p:set>
                                    <p:animEffect transition="in" filter="box(out)">
                                      <p:cBhvr>
                                        <p:cTn id="7" dur="500"/>
                                        <p:tgtEl>
                                          <p:spTgt spid="23654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236549"/>
                                        </p:tgtEl>
                                        <p:attrNameLst>
                                          <p:attrName>style.visibility</p:attrName>
                                        </p:attrNameLst>
                                      </p:cBhvr>
                                      <p:to>
                                        <p:strVal val="visible"/>
                                      </p:to>
                                    </p:set>
                                    <p:anim calcmode="lin" valueType="num">
                                      <p:cBhvr>
                                        <p:cTn id="12" dur="500" decel="50000" fill="hold">
                                          <p:stCondLst>
                                            <p:cond delay="0"/>
                                          </p:stCondLst>
                                        </p:cTn>
                                        <p:tgtEl>
                                          <p:spTgt spid="236549"/>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236549"/>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236549"/>
                                        </p:tgtEl>
                                        <p:attrNameLst>
                                          <p:attrName>ppt_w</p:attrName>
                                        </p:attrNameLst>
                                      </p:cBhvr>
                                      <p:tavLst>
                                        <p:tav tm="0">
                                          <p:val>
                                            <p:strVal val="#ppt_w*.05"/>
                                          </p:val>
                                        </p:tav>
                                        <p:tav tm="100000">
                                          <p:val>
                                            <p:strVal val="#ppt_w"/>
                                          </p:val>
                                        </p:tav>
                                      </p:tavLst>
                                    </p:anim>
                                    <p:anim calcmode="lin" valueType="num">
                                      <p:cBhvr>
                                        <p:cTn id="15" dur="1000" fill="hold"/>
                                        <p:tgtEl>
                                          <p:spTgt spid="236549"/>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236549"/>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236549"/>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236549"/>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2365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47" grpId="0" build="p" autoUpdateAnimBg="0"/>
      <p:bldP spid="23654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Text Box 3"/>
          <p:cNvSpPr txBox="1">
            <a:spLocks noChangeArrowheads="1"/>
          </p:cNvSpPr>
          <p:nvPr/>
        </p:nvSpPr>
        <p:spPr bwMode="auto">
          <a:xfrm>
            <a:off x="250825" y="692150"/>
            <a:ext cx="2754313" cy="56118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nSpc>
                <a:spcPct val="335000"/>
              </a:lnSpc>
            </a:pPr>
            <a:endParaRPr kumimoji="1" lang="en-US" altLang="zh-CN" sz="3600" b="1">
              <a:solidFill>
                <a:srgbClr val="000066"/>
              </a:solidFill>
              <a:ea typeface="楷体_GB2312" pitchFamily="49" charset="-122"/>
            </a:endParaRPr>
          </a:p>
          <a:p>
            <a:pPr>
              <a:lnSpc>
                <a:spcPct val="335000"/>
              </a:lnSpc>
            </a:pPr>
            <a:endParaRPr kumimoji="1" lang="en-US" altLang="zh-CN" sz="3600" b="1">
              <a:solidFill>
                <a:srgbClr val="000066"/>
              </a:solidFill>
              <a:ea typeface="楷体_GB2312" pitchFamily="49" charset="-122"/>
            </a:endParaRPr>
          </a:p>
          <a:p>
            <a:pPr>
              <a:lnSpc>
                <a:spcPct val="335000"/>
              </a:lnSpc>
            </a:pPr>
            <a:endParaRPr kumimoji="1" lang="en-US" altLang="zh-CN" sz="3600" b="1">
              <a:solidFill>
                <a:srgbClr val="000066"/>
              </a:solidFill>
              <a:ea typeface="楷体_GB2312" pitchFamily="49" charset="-122"/>
            </a:endParaRPr>
          </a:p>
        </p:txBody>
      </p:sp>
      <p:pic>
        <p:nvPicPr>
          <p:cNvPr id="37913" name="闻一多简2520.wav">
            <a:hlinkClick r:id="" action="ppaction://media"/>
          </p:cNvPr>
          <p:cNvPicPr>
            <a:picLocks noRot="1" noChangeAspect="1" noChangeArrowheads="1"/>
          </p:cNvPicPr>
          <p:nvPr>
            <a:wavAudioFile r:embed="rId1" name="闻一多简介.wav"/>
          </p:nvPr>
        </p:nvPicPr>
        <p:blipFill>
          <a:blip r:embed="rId4" cstate="print">
            <a:extLst>
              <a:ext uri="{28A0092B-C50C-407E-A947-70E740481C1C}">
                <a14:useLocalDpi xmlns:a14="http://schemas.microsoft.com/office/drawing/2010/main" xmlns="" val="0"/>
              </a:ext>
            </a:extLst>
          </a:blip>
          <a:srcRect/>
          <a:stretch>
            <a:fillRect/>
          </a:stretch>
        </p:blipFill>
        <p:spPr bwMode="auto">
          <a:xfrm>
            <a:off x="8243888" y="5805488"/>
            <a:ext cx="504825" cy="50482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7944" name="Group 56"/>
          <p:cNvGrpSpPr>
            <a:grpSpLocks/>
          </p:cNvGrpSpPr>
          <p:nvPr/>
        </p:nvGrpSpPr>
        <p:grpSpPr bwMode="auto">
          <a:xfrm>
            <a:off x="5076825" y="0"/>
            <a:ext cx="3024188" cy="3340100"/>
            <a:chOff x="204" y="164"/>
            <a:chExt cx="1380" cy="1451"/>
          </a:xfrm>
        </p:grpSpPr>
        <p:pic>
          <p:nvPicPr>
            <p:cNvPr id="37910" name="Picture 22" descr="闻一多像1"/>
            <p:cNvPicPr>
              <a:picLocks noChangeAspect="1" noChangeArrowheads="1"/>
            </p:cNvPicPr>
            <p:nvPr/>
          </p:nvPicPr>
          <p:blipFill>
            <a:blip r:embed="rId5" cstate="print">
              <a:lum contrast="-6000"/>
              <a:extLst>
                <a:ext uri="{28A0092B-C50C-407E-A947-70E740481C1C}">
                  <a14:useLocalDpi xmlns:a14="http://schemas.microsoft.com/office/drawing/2010/main" xmlns=""/>
                </a:ext>
              </a:extLst>
            </a:blip>
            <a:srcRect/>
            <a:stretch>
              <a:fillRect/>
            </a:stretch>
          </p:blipFill>
          <p:spPr bwMode="auto">
            <a:xfrm>
              <a:off x="204" y="164"/>
              <a:ext cx="1380" cy="1451"/>
            </a:xfrm>
            <a:prstGeom prst="rect">
              <a:avLst/>
            </a:prstGeom>
            <a:solidFill>
              <a:srgbClr val="FF9900">
                <a:alpha val="50999"/>
              </a:srgbClr>
            </a:solid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37914" name="Rectangle 26"/>
            <p:cNvSpPr>
              <a:spLocks noChangeArrowheads="1"/>
            </p:cNvSpPr>
            <p:nvPr/>
          </p:nvSpPr>
          <p:spPr bwMode="auto">
            <a:xfrm>
              <a:off x="703" y="1298"/>
              <a:ext cx="637" cy="198"/>
            </a:xfrm>
            <a:prstGeom prst="rect">
              <a:avLst/>
            </a:prstGeom>
            <a:solidFill>
              <a:schemeClr val="accent1">
                <a:alpha val="80000"/>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algn="ctr"/>
              <a:r>
                <a:rPr lang="zh-CN" altLang="en-US" sz="2400" b="1">
                  <a:solidFill>
                    <a:schemeClr val="tx1"/>
                  </a:solidFill>
                  <a:effectLst>
                    <a:outerShdw blurRad="38100" dist="38100" dir="2700000" algn="tl">
                      <a:srgbClr val="C0C0C0"/>
                    </a:outerShdw>
                  </a:effectLst>
                  <a:latin typeface="Times New Roman" pitchFamily="18" charset="0"/>
                  <a:ea typeface="宋体" pitchFamily="2" charset="-122"/>
                </a:rPr>
                <a:t>诗人</a:t>
              </a:r>
              <a:endParaRPr lang="zh-CN" altLang="en-US" sz="1800">
                <a:solidFill>
                  <a:schemeClr val="tx1"/>
                </a:solidFill>
                <a:ea typeface="宋体" pitchFamily="2" charset="-122"/>
              </a:endParaRPr>
            </a:p>
          </p:txBody>
        </p:sp>
      </p:grpSp>
      <p:grpSp>
        <p:nvGrpSpPr>
          <p:cNvPr id="37945" name="Group 57"/>
          <p:cNvGrpSpPr>
            <a:grpSpLocks/>
          </p:cNvGrpSpPr>
          <p:nvPr/>
        </p:nvGrpSpPr>
        <p:grpSpPr bwMode="auto">
          <a:xfrm>
            <a:off x="1619250" y="3573463"/>
            <a:ext cx="2808288" cy="3024187"/>
            <a:chOff x="249" y="1634"/>
            <a:chExt cx="1383" cy="1270"/>
          </a:xfrm>
        </p:grpSpPr>
        <p:pic>
          <p:nvPicPr>
            <p:cNvPr id="37911" name="Picture 23" descr="闻一多像2"/>
            <p:cNvPicPr>
              <a:picLocks noChangeAspect="1" noChangeArrowheads="1"/>
            </p:cNvPicPr>
            <p:nvPr/>
          </p:nvPicPr>
          <p:blipFill>
            <a:blip r:embed="rId6" cstate="print">
              <a:lum bright="6000" contrast="6000"/>
              <a:extLst>
                <a:ext uri="{28A0092B-C50C-407E-A947-70E740481C1C}">
                  <a14:useLocalDpi xmlns:a14="http://schemas.microsoft.com/office/drawing/2010/main" xmlns=""/>
                </a:ext>
              </a:extLst>
            </a:blip>
            <a:srcRect/>
            <a:stretch>
              <a:fillRect/>
            </a:stretch>
          </p:blipFill>
          <p:spPr bwMode="auto">
            <a:xfrm>
              <a:off x="249" y="1634"/>
              <a:ext cx="1383" cy="1270"/>
            </a:xfrm>
            <a:prstGeom prst="rect">
              <a:avLst/>
            </a:prstGeom>
            <a:noFill/>
            <a:extLst>
              <a:ext uri="{909E8E84-426E-40DD-AFC4-6F175D3DCCD1}">
                <a14:hiddenFill xmlns:a14="http://schemas.microsoft.com/office/drawing/2010/main" xmlns="">
                  <a:solidFill>
                    <a:srgbClr val="FFFFFF"/>
                  </a:solidFill>
                </a14:hiddenFill>
              </a:ext>
            </a:extLst>
          </p:spPr>
        </p:pic>
        <p:sp>
          <p:nvSpPr>
            <p:cNvPr id="37915" name="Rectangle 27"/>
            <p:cNvSpPr>
              <a:spLocks noChangeArrowheads="1"/>
            </p:cNvSpPr>
            <p:nvPr/>
          </p:nvSpPr>
          <p:spPr bwMode="auto">
            <a:xfrm>
              <a:off x="793" y="2636"/>
              <a:ext cx="502" cy="1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algn="ctr"/>
              <a:r>
                <a:rPr lang="zh-CN" altLang="en-US" sz="2400" b="1">
                  <a:solidFill>
                    <a:schemeClr val="tx2"/>
                  </a:solidFill>
                  <a:effectLst>
                    <a:outerShdw blurRad="38100" dist="38100" dir="2700000" algn="tl">
                      <a:srgbClr val="FFFFFF"/>
                    </a:outerShdw>
                  </a:effectLst>
                  <a:latin typeface="Times New Roman" pitchFamily="18" charset="0"/>
                  <a:ea typeface="宋体" pitchFamily="2" charset="-122"/>
                </a:rPr>
                <a:t>学者</a:t>
              </a:r>
            </a:p>
          </p:txBody>
        </p:sp>
      </p:grpSp>
      <p:grpSp>
        <p:nvGrpSpPr>
          <p:cNvPr id="37946" name="Group 58"/>
          <p:cNvGrpSpPr>
            <a:grpSpLocks/>
          </p:cNvGrpSpPr>
          <p:nvPr/>
        </p:nvGrpSpPr>
        <p:grpSpPr bwMode="auto">
          <a:xfrm>
            <a:off x="5003800" y="3500438"/>
            <a:ext cx="3024188" cy="2997200"/>
            <a:chOff x="249" y="2840"/>
            <a:chExt cx="1383" cy="1361"/>
          </a:xfrm>
        </p:grpSpPr>
        <p:pic>
          <p:nvPicPr>
            <p:cNvPr id="37912" name="Picture 24" descr="闻一多像"/>
            <p:cNvPicPr>
              <a:picLocks noChangeAspect="1" noChangeArrowheads="1"/>
            </p:cNvPicPr>
            <p:nvPr/>
          </p:nvPicPr>
          <p:blipFill>
            <a:blip r:embed="rId7" cstate="print">
              <a:lum contrast="6000"/>
              <a:extLst>
                <a:ext uri="{28A0092B-C50C-407E-A947-70E740481C1C}">
                  <a14:useLocalDpi xmlns:a14="http://schemas.microsoft.com/office/drawing/2010/main" xmlns=""/>
                </a:ext>
              </a:extLst>
            </a:blip>
            <a:srcRect/>
            <a:stretch>
              <a:fillRect/>
            </a:stretch>
          </p:blipFill>
          <p:spPr bwMode="auto">
            <a:xfrm>
              <a:off x="249" y="2840"/>
              <a:ext cx="1383" cy="1361"/>
            </a:xfrm>
            <a:prstGeom prst="rect">
              <a:avLst/>
            </a:prstGeom>
            <a:solidFill>
              <a:srgbClr val="FFCC99">
                <a:alpha val="56000"/>
              </a:srgbClr>
            </a:solidFill>
          </p:spPr>
        </p:pic>
        <p:sp>
          <p:nvSpPr>
            <p:cNvPr id="37916" name="Rectangle 28"/>
            <p:cNvSpPr>
              <a:spLocks noChangeArrowheads="1"/>
            </p:cNvSpPr>
            <p:nvPr/>
          </p:nvSpPr>
          <p:spPr bwMode="auto">
            <a:xfrm>
              <a:off x="521" y="3884"/>
              <a:ext cx="889" cy="2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sz="2400" b="1">
                  <a:solidFill>
                    <a:schemeClr val="tx1"/>
                  </a:solidFill>
                  <a:effectLst>
                    <a:outerShdw blurRad="38100" dist="38100" dir="2700000" algn="tl">
                      <a:srgbClr val="FFFFFF"/>
                    </a:outerShdw>
                  </a:effectLst>
                  <a:latin typeface="Times New Roman" pitchFamily="18" charset="0"/>
                  <a:ea typeface="宋体" pitchFamily="2" charset="-122"/>
                </a:rPr>
                <a:t>民主战士</a:t>
              </a:r>
              <a:endParaRPr lang="zh-CN" altLang="en-US" sz="1800">
                <a:solidFill>
                  <a:schemeClr val="tx1"/>
                </a:solidFill>
                <a:ea typeface="宋体" pitchFamily="2" charset="-122"/>
              </a:endParaRPr>
            </a:p>
          </p:txBody>
        </p:sp>
      </p:grpSp>
      <p:sp>
        <p:nvSpPr>
          <p:cNvPr id="37929" name="AutoShape 41">
            <a:hlinkClick r:id="rId8" action="ppaction://hlinksldjump"/>
          </p:cNvPr>
          <p:cNvSpPr>
            <a:spLocks noChangeArrowheads="1"/>
          </p:cNvSpPr>
          <p:nvPr/>
        </p:nvSpPr>
        <p:spPr bwMode="auto">
          <a:xfrm>
            <a:off x="8388350" y="6308725"/>
            <a:ext cx="504825" cy="287338"/>
          </a:xfrm>
          <a:prstGeom prst="curvedDownArrow">
            <a:avLst>
              <a:gd name="adj1" fmla="val 35138"/>
              <a:gd name="adj2" fmla="val 70276"/>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zh-CN" altLang="zh-CN"/>
          </a:p>
        </p:txBody>
      </p:sp>
      <p:sp>
        <p:nvSpPr>
          <p:cNvPr id="37953" name="WordArt 65"/>
          <p:cNvSpPr>
            <a:spLocks noChangeArrowheads="1" noChangeShapeType="1" noTextEdit="1"/>
          </p:cNvSpPr>
          <p:nvPr/>
        </p:nvSpPr>
        <p:spPr bwMode="auto">
          <a:xfrm>
            <a:off x="1042988" y="476250"/>
            <a:ext cx="3455987" cy="2879725"/>
          </a:xfrm>
          <a:prstGeom prst="rect">
            <a:avLst/>
          </a:prstGeom>
          <a:extLst>
            <a:ext uri="{AF507438-7753-43E0-B8FC-AC1667EBCBE1}">
              <a14:hiddenEffects xmlns:a14="http://schemas.microsoft.com/office/drawing/2010/main" xmlns="">
                <a:effectLst/>
              </a14:hiddenEffects>
            </a:ext>
          </a:extLst>
        </p:spPr>
        <p:txBody>
          <a:bodyPr wrap="none" fromWordArt="1">
            <a:prstTxWarp prst="textDeflate">
              <a:avLst>
                <a:gd name="adj" fmla="val 18750"/>
              </a:avLst>
            </a:prstTxWarp>
          </a:bodyPr>
          <a:lstStyle/>
          <a:p>
            <a:pPr algn="ctr"/>
            <a:r>
              <a:rPr lang="zh-CN" altLang="en-US" sz="3600" kern="10" dirty="0">
                <a:ln w="9525">
                  <a:solidFill>
                    <a:srgbClr val="FF99CC"/>
                  </a:solidFill>
                  <a:round/>
                  <a:headEnd/>
                  <a:tailEnd/>
                </a:ln>
                <a:solidFill>
                  <a:schemeClr val="tx1">
                    <a:alpha val="75000"/>
                  </a:schemeClr>
                </a:solidFill>
                <a:latin typeface="宋体"/>
                <a:ea typeface="宋体"/>
              </a:rPr>
              <a:t>闻一多</a:t>
            </a:r>
          </a:p>
        </p:txBody>
      </p:sp>
      <p:grpSp>
        <p:nvGrpSpPr>
          <p:cNvPr id="37954" name="Group 66"/>
          <p:cNvGrpSpPr>
            <a:grpSpLocks/>
          </p:cNvGrpSpPr>
          <p:nvPr/>
        </p:nvGrpSpPr>
        <p:grpSpPr bwMode="auto">
          <a:xfrm>
            <a:off x="2124075" y="0"/>
            <a:ext cx="7019925" cy="6453188"/>
            <a:chOff x="1338" y="119"/>
            <a:chExt cx="4422" cy="4065"/>
          </a:xfrm>
        </p:grpSpPr>
        <p:sp>
          <p:nvSpPr>
            <p:cNvPr id="37955" name="AutoShape 67"/>
            <p:cNvSpPr>
              <a:spLocks noChangeArrowheads="1"/>
            </p:cNvSpPr>
            <p:nvPr/>
          </p:nvSpPr>
          <p:spPr bwMode="auto">
            <a:xfrm>
              <a:off x="1338" y="119"/>
              <a:ext cx="2178" cy="4065"/>
            </a:xfrm>
            <a:prstGeom prst="wedgeRoundRectCallout">
              <a:avLst>
                <a:gd name="adj1" fmla="val 34250"/>
                <a:gd name="adj2" fmla="val -16569"/>
                <a:gd name="adj3" fmla="val 16667"/>
              </a:avLst>
            </a:prstGeom>
            <a:solidFill>
              <a:srgbClr val="CCFFFF"/>
            </a:solidFill>
            <a:ln w="381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en-US" altLang="zh-CN" sz="3200" b="1" dirty="0">
                  <a:solidFill>
                    <a:srgbClr val="CC66FF"/>
                  </a:solidFill>
                  <a:effectLst>
                    <a:outerShdw blurRad="38100" dist="38100" dir="2700000" algn="tl">
                      <a:srgbClr val="000000"/>
                    </a:outerShdw>
                  </a:effectLst>
                </a:rPr>
                <a:t>        </a:t>
              </a:r>
              <a:r>
                <a:rPr lang="zh-CN" altLang="en-US" sz="3200" b="1" dirty="0">
                  <a:solidFill>
                    <a:srgbClr val="CC66FF"/>
                  </a:solidFill>
                  <a:effectLst>
                    <a:outerShdw blurRad="38100" dist="38100" dir="2700000" algn="tl">
                      <a:srgbClr val="000000"/>
                    </a:outerShdw>
                  </a:effectLst>
                </a:rPr>
                <a:t>红烛</a:t>
              </a:r>
            </a:p>
            <a:p>
              <a:r>
                <a:rPr lang="zh-CN" altLang="en-US" sz="1800" b="1" dirty="0">
                  <a:solidFill>
                    <a:schemeClr val="tx1"/>
                  </a:solidFill>
                  <a:effectLst>
                    <a:outerShdw blurRad="38100" dist="38100" dir="2700000" algn="tl">
                      <a:srgbClr val="FFFFFF"/>
                    </a:outerShdw>
                  </a:effectLst>
                  <a:ea typeface="宋体" pitchFamily="2" charset="-122"/>
                </a:rPr>
                <a:t>这样红的烛！</a:t>
              </a:r>
              <a:br>
                <a:rPr lang="zh-CN" altLang="en-US" sz="1800" b="1" dirty="0">
                  <a:solidFill>
                    <a:schemeClr val="tx1"/>
                  </a:solidFill>
                  <a:effectLst>
                    <a:outerShdw blurRad="38100" dist="38100" dir="2700000" algn="tl">
                      <a:srgbClr val="FFFFFF"/>
                    </a:outerShdw>
                  </a:effectLst>
                  <a:ea typeface="宋体" pitchFamily="2" charset="-122"/>
                </a:rPr>
              </a:br>
              <a:r>
                <a:rPr lang="zh-CN" altLang="en-US" sz="1800" b="1" dirty="0">
                  <a:solidFill>
                    <a:schemeClr val="tx1"/>
                  </a:solidFill>
                  <a:effectLst>
                    <a:outerShdw blurRad="38100" dist="38100" dir="2700000" algn="tl">
                      <a:srgbClr val="FFFFFF"/>
                    </a:outerShdw>
                  </a:effectLst>
                  <a:ea typeface="宋体" pitchFamily="2" charset="-122"/>
                </a:rPr>
                <a:t>　诗人啊！</a:t>
              </a:r>
              <a:br>
                <a:rPr lang="zh-CN" altLang="en-US" sz="1800" b="1" dirty="0">
                  <a:solidFill>
                    <a:schemeClr val="tx1"/>
                  </a:solidFill>
                  <a:effectLst>
                    <a:outerShdw blurRad="38100" dist="38100" dir="2700000" algn="tl">
                      <a:srgbClr val="FFFFFF"/>
                    </a:outerShdw>
                  </a:effectLst>
                  <a:ea typeface="宋体" pitchFamily="2" charset="-122"/>
                </a:rPr>
              </a:br>
              <a:r>
                <a:rPr lang="zh-CN" altLang="en-US" sz="1800" b="1" dirty="0">
                  <a:solidFill>
                    <a:schemeClr val="tx1"/>
                  </a:solidFill>
                  <a:effectLst>
                    <a:outerShdw blurRad="38100" dist="38100" dir="2700000" algn="tl">
                      <a:srgbClr val="FFFFFF"/>
                    </a:outerShdw>
                  </a:effectLst>
                  <a:ea typeface="宋体" pitchFamily="2" charset="-122"/>
                </a:rPr>
                <a:t>　吐出你的心来比比，</a:t>
              </a:r>
              <a:br>
                <a:rPr lang="zh-CN" altLang="en-US" sz="1800" b="1" dirty="0">
                  <a:solidFill>
                    <a:schemeClr val="tx1"/>
                  </a:solidFill>
                  <a:effectLst>
                    <a:outerShdw blurRad="38100" dist="38100" dir="2700000" algn="tl">
                      <a:srgbClr val="FFFFFF"/>
                    </a:outerShdw>
                  </a:effectLst>
                  <a:ea typeface="宋体" pitchFamily="2" charset="-122"/>
                </a:rPr>
              </a:br>
              <a:r>
                <a:rPr lang="zh-CN" altLang="en-US" sz="1800" b="1" dirty="0">
                  <a:solidFill>
                    <a:schemeClr val="tx1"/>
                  </a:solidFill>
                  <a:effectLst>
                    <a:outerShdw blurRad="38100" dist="38100" dir="2700000" algn="tl">
                      <a:srgbClr val="FFFFFF"/>
                    </a:outerShdw>
                  </a:effectLst>
                  <a:ea typeface="宋体" pitchFamily="2" charset="-122"/>
                </a:rPr>
                <a:t>　可是一般颜色？　　</a:t>
              </a:r>
              <a:br>
                <a:rPr lang="zh-CN" altLang="en-US" sz="1800" b="1" dirty="0">
                  <a:solidFill>
                    <a:schemeClr val="tx1"/>
                  </a:solidFill>
                  <a:effectLst>
                    <a:outerShdw blurRad="38100" dist="38100" dir="2700000" algn="tl">
                      <a:srgbClr val="FFFFFF"/>
                    </a:outerShdw>
                  </a:effectLst>
                  <a:ea typeface="宋体" pitchFamily="2" charset="-122"/>
                </a:rPr>
              </a:br>
              <a:r>
                <a:rPr lang="zh-CN" altLang="en-US" sz="1800" b="1" dirty="0">
                  <a:solidFill>
                    <a:schemeClr val="tx1"/>
                  </a:solidFill>
                  <a:effectLst>
                    <a:outerShdw blurRad="38100" dist="38100" dir="2700000" algn="tl">
                      <a:srgbClr val="FFFFFF"/>
                    </a:outerShdw>
                  </a:effectLst>
                  <a:ea typeface="宋体" pitchFamily="2" charset="-122"/>
                </a:rPr>
                <a:t>   红烛啊！</a:t>
              </a:r>
              <a:br>
                <a:rPr lang="zh-CN" altLang="en-US" sz="1800" b="1" dirty="0">
                  <a:solidFill>
                    <a:schemeClr val="tx1"/>
                  </a:solidFill>
                  <a:effectLst>
                    <a:outerShdw blurRad="38100" dist="38100" dir="2700000" algn="tl">
                      <a:srgbClr val="FFFFFF"/>
                    </a:outerShdw>
                  </a:effectLst>
                  <a:ea typeface="宋体" pitchFamily="2" charset="-122"/>
                </a:rPr>
              </a:br>
              <a:r>
                <a:rPr lang="zh-CN" altLang="en-US" sz="1800" b="1" dirty="0">
                  <a:solidFill>
                    <a:schemeClr val="tx1"/>
                  </a:solidFill>
                  <a:effectLst>
                    <a:outerShdw blurRad="38100" dist="38100" dir="2700000" algn="tl">
                      <a:srgbClr val="FFFFFF"/>
                    </a:outerShdw>
                  </a:effectLst>
                  <a:ea typeface="宋体" pitchFamily="2" charset="-122"/>
                </a:rPr>
                <a:t>　是谁制的蜡</a:t>
              </a:r>
              <a:r>
                <a:rPr lang="en-US" altLang="zh-CN" sz="1800" b="1" dirty="0">
                  <a:solidFill>
                    <a:schemeClr val="tx1"/>
                  </a:solidFill>
                  <a:effectLst>
                    <a:outerShdw blurRad="38100" dist="38100" dir="2700000" algn="tl">
                      <a:srgbClr val="FFFFFF"/>
                    </a:outerShdw>
                  </a:effectLst>
                  <a:ea typeface="宋体" pitchFamily="2" charset="-122"/>
                </a:rPr>
                <a:t>——</a:t>
              </a:r>
              <a:r>
                <a:rPr lang="zh-CN" altLang="en-US" sz="1800" b="1" dirty="0">
                  <a:solidFill>
                    <a:schemeClr val="tx1"/>
                  </a:solidFill>
                  <a:effectLst>
                    <a:outerShdw blurRad="38100" dist="38100" dir="2700000" algn="tl">
                      <a:srgbClr val="FFFFFF"/>
                    </a:outerShdw>
                  </a:effectLst>
                  <a:ea typeface="宋体" pitchFamily="2" charset="-122"/>
                </a:rPr>
                <a:t>给你躯体？</a:t>
              </a:r>
              <a:br>
                <a:rPr lang="zh-CN" altLang="en-US" sz="1800" b="1" dirty="0">
                  <a:solidFill>
                    <a:schemeClr val="tx1"/>
                  </a:solidFill>
                  <a:effectLst>
                    <a:outerShdw blurRad="38100" dist="38100" dir="2700000" algn="tl">
                      <a:srgbClr val="FFFFFF"/>
                    </a:outerShdw>
                  </a:effectLst>
                  <a:ea typeface="宋体" pitchFamily="2" charset="-122"/>
                </a:rPr>
              </a:br>
              <a:r>
                <a:rPr lang="zh-CN" altLang="en-US" sz="1800" b="1" dirty="0">
                  <a:solidFill>
                    <a:schemeClr val="tx1"/>
                  </a:solidFill>
                  <a:effectLst>
                    <a:outerShdw blurRad="38100" dist="38100" dir="2700000" algn="tl">
                      <a:srgbClr val="FFFFFF"/>
                    </a:outerShdw>
                  </a:effectLst>
                  <a:ea typeface="宋体" pitchFamily="2" charset="-122"/>
                </a:rPr>
                <a:t>　是谁点的火</a:t>
              </a:r>
              <a:r>
                <a:rPr lang="en-US" altLang="zh-CN" sz="1800" b="1" dirty="0">
                  <a:solidFill>
                    <a:schemeClr val="tx1"/>
                  </a:solidFill>
                  <a:effectLst>
                    <a:outerShdw blurRad="38100" dist="38100" dir="2700000" algn="tl">
                      <a:srgbClr val="FFFFFF"/>
                    </a:outerShdw>
                  </a:effectLst>
                  <a:ea typeface="宋体" pitchFamily="2" charset="-122"/>
                </a:rPr>
                <a:t>——</a:t>
              </a:r>
              <a:r>
                <a:rPr lang="zh-CN" altLang="en-US" sz="1800" b="1" dirty="0">
                  <a:solidFill>
                    <a:schemeClr val="tx1"/>
                  </a:solidFill>
                  <a:effectLst>
                    <a:outerShdw blurRad="38100" dist="38100" dir="2700000" algn="tl">
                      <a:srgbClr val="FFFFFF"/>
                    </a:outerShdw>
                  </a:effectLst>
                  <a:ea typeface="宋体" pitchFamily="2" charset="-122"/>
                </a:rPr>
                <a:t>点着灵魂？</a:t>
              </a:r>
              <a:br>
                <a:rPr lang="zh-CN" altLang="en-US" sz="1800" b="1" dirty="0">
                  <a:solidFill>
                    <a:schemeClr val="tx1"/>
                  </a:solidFill>
                  <a:effectLst>
                    <a:outerShdw blurRad="38100" dist="38100" dir="2700000" algn="tl">
                      <a:srgbClr val="FFFFFF"/>
                    </a:outerShdw>
                  </a:effectLst>
                  <a:ea typeface="宋体" pitchFamily="2" charset="-122"/>
                </a:rPr>
              </a:br>
              <a:r>
                <a:rPr lang="zh-CN" altLang="en-US" sz="1800" b="1" dirty="0">
                  <a:solidFill>
                    <a:schemeClr val="tx1"/>
                  </a:solidFill>
                  <a:effectLst>
                    <a:outerShdw blurRad="38100" dist="38100" dir="2700000" algn="tl">
                      <a:srgbClr val="FFFFFF"/>
                    </a:outerShdw>
                  </a:effectLst>
                  <a:ea typeface="宋体" pitchFamily="2" charset="-122"/>
                </a:rPr>
                <a:t>　为何更须烧蜡成灰，</a:t>
              </a:r>
              <a:br>
                <a:rPr lang="zh-CN" altLang="en-US" sz="1800" b="1" dirty="0">
                  <a:solidFill>
                    <a:schemeClr val="tx1"/>
                  </a:solidFill>
                  <a:effectLst>
                    <a:outerShdw blurRad="38100" dist="38100" dir="2700000" algn="tl">
                      <a:srgbClr val="FFFFFF"/>
                    </a:outerShdw>
                  </a:effectLst>
                  <a:ea typeface="宋体" pitchFamily="2" charset="-122"/>
                </a:rPr>
              </a:br>
              <a:r>
                <a:rPr lang="zh-CN" altLang="en-US" sz="1800" b="1" dirty="0">
                  <a:solidFill>
                    <a:schemeClr val="tx1"/>
                  </a:solidFill>
                  <a:effectLst>
                    <a:outerShdw blurRad="38100" dist="38100" dir="2700000" algn="tl">
                      <a:srgbClr val="FFFFFF"/>
                    </a:outerShdw>
                  </a:effectLst>
                  <a:ea typeface="宋体" pitchFamily="2" charset="-122"/>
                </a:rPr>
                <a:t>　然后才放光出？　</a:t>
              </a:r>
              <a:br>
                <a:rPr lang="zh-CN" altLang="en-US" sz="1800" b="1" dirty="0">
                  <a:solidFill>
                    <a:schemeClr val="tx1"/>
                  </a:solidFill>
                  <a:effectLst>
                    <a:outerShdw blurRad="38100" dist="38100" dir="2700000" algn="tl">
                      <a:srgbClr val="FFFFFF"/>
                    </a:outerShdw>
                  </a:effectLst>
                  <a:ea typeface="宋体" pitchFamily="2" charset="-122"/>
                </a:rPr>
              </a:br>
              <a:r>
                <a:rPr lang="zh-CN" altLang="en-US" sz="1800" b="1" dirty="0">
                  <a:solidFill>
                    <a:schemeClr val="tx1"/>
                  </a:solidFill>
                  <a:effectLst>
                    <a:outerShdw blurRad="38100" dist="38100" dir="2700000" algn="tl">
                      <a:srgbClr val="FFFFFF"/>
                    </a:outerShdw>
                  </a:effectLst>
                  <a:ea typeface="宋体" pitchFamily="2" charset="-122"/>
                </a:rPr>
                <a:t>　</a:t>
              </a:r>
              <a:r>
                <a:rPr lang="zh-CN" altLang="en-US" sz="2000" b="1" dirty="0">
                  <a:solidFill>
                    <a:schemeClr val="tx1"/>
                  </a:solidFill>
                  <a:effectLst>
                    <a:outerShdw blurRad="38100" dist="38100" dir="2700000" algn="tl">
                      <a:srgbClr val="FFFFFF"/>
                    </a:outerShdw>
                  </a:effectLst>
                  <a:ea typeface="宋体" pitchFamily="2" charset="-122"/>
                </a:rPr>
                <a:t>红烛啊！</a:t>
              </a:r>
              <a:br>
                <a:rPr lang="zh-CN" altLang="en-US" sz="2000" b="1" dirty="0">
                  <a:solidFill>
                    <a:schemeClr val="tx1"/>
                  </a:solidFill>
                  <a:effectLst>
                    <a:outerShdw blurRad="38100" dist="38100" dir="2700000" algn="tl">
                      <a:srgbClr val="FFFFFF"/>
                    </a:outerShdw>
                  </a:effectLst>
                  <a:ea typeface="宋体" pitchFamily="2" charset="-122"/>
                </a:rPr>
              </a:br>
              <a:r>
                <a:rPr lang="zh-CN" altLang="en-US" sz="2000" b="1" dirty="0">
                  <a:solidFill>
                    <a:schemeClr val="tx1"/>
                  </a:solidFill>
                  <a:effectLst>
                    <a:outerShdw blurRad="38100" dist="38100" dir="2700000" algn="tl">
                      <a:srgbClr val="FFFFFF"/>
                    </a:outerShdw>
                  </a:effectLst>
                  <a:ea typeface="宋体" pitchFamily="2" charset="-122"/>
                </a:rPr>
                <a:t>　既制了，便烧着！</a:t>
              </a:r>
              <a:br>
                <a:rPr lang="zh-CN" altLang="en-US" sz="2000" b="1" dirty="0">
                  <a:solidFill>
                    <a:schemeClr val="tx1"/>
                  </a:solidFill>
                  <a:effectLst>
                    <a:outerShdw blurRad="38100" dist="38100" dir="2700000" algn="tl">
                      <a:srgbClr val="FFFFFF"/>
                    </a:outerShdw>
                  </a:effectLst>
                  <a:ea typeface="宋体" pitchFamily="2" charset="-122"/>
                </a:rPr>
              </a:br>
              <a:r>
                <a:rPr lang="zh-CN" altLang="en-US" sz="2000" b="1" dirty="0">
                  <a:solidFill>
                    <a:schemeClr val="tx1"/>
                  </a:solidFill>
                  <a:effectLst>
                    <a:outerShdw blurRad="38100" dist="38100" dir="2700000" algn="tl">
                      <a:srgbClr val="FFFFFF"/>
                    </a:outerShdw>
                  </a:effectLst>
                  <a:ea typeface="宋体" pitchFamily="2" charset="-122"/>
                </a:rPr>
                <a:t>　烧罢！烧罢！</a:t>
              </a:r>
              <a:br>
                <a:rPr lang="zh-CN" altLang="en-US" sz="2000" b="1" dirty="0">
                  <a:solidFill>
                    <a:schemeClr val="tx1"/>
                  </a:solidFill>
                  <a:effectLst>
                    <a:outerShdw blurRad="38100" dist="38100" dir="2700000" algn="tl">
                      <a:srgbClr val="FFFFFF"/>
                    </a:outerShdw>
                  </a:effectLst>
                  <a:ea typeface="宋体" pitchFamily="2" charset="-122"/>
                </a:rPr>
              </a:br>
              <a:r>
                <a:rPr lang="zh-CN" altLang="en-US" sz="2000" b="1" dirty="0">
                  <a:solidFill>
                    <a:schemeClr val="tx1"/>
                  </a:solidFill>
                  <a:effectLst>
                    <a:outerShdw blurRad="38100" dist="38100" dir="2700000" algn="tl">
                      <a:srgbClr val="FFFFFF"/>
                    </a:outerShdw>
                  </a:effectLst>
                  <a:ea typeface="宋体" pitchFamily="2" charset="-122"/>
                </a:rPr>
                <a:t>　烧破世人底梦，</a:t>
              </a:r>
              <a:br>
                <a:rPr lang="zh-CN" altLang="en-US" sz="2000" b="1" dirty="0">
                  <a:solidFill>
                    <a:schemeClr val="tx1"/>
                  </a:solidFill>
                  <a:effectLst>
                    <a:outerShdw blurRad="38100" dist="38100" dir="2700000" algn="tl">
                      <a:srgbClr val="FFFFFF"/>
                    </a:outerShdw>
                  </a:effectLst>
                  <a:ea typeface="宋体" pitchFamily="2" charset="-122"/>
                </a:rPr>
              </a:br>
              <a:r>
                <a:rPr lang="zh-CN" altLang="en-US" sz="2000" b="1" dirty="0">
                  <a:solidFill>
                    <a:schemeClr val="tx1"/>
                  </a:solidFill>
                  <a:effectLst>
                    <a:outerShdw blurRad="38100" dist="38100" dir="2700000" algn="tl">
                      <a:srgbClr val="FFFFFF"/>
                    </a:outerShdw>
                  </a:effectLst>
                  <a:ea typeface="宋体" pitchFamily="2" charset="-122"/>
                </a:rPr>
                <a:t>　烧沸世人底血</a:t>
              </a:r>
              <a:r>
                <a:rPr lang="en-US" altLang="zh-CN" sz="2000" b="1" dirty="0">
                  <a:solidFill>
                    <a:schemeClr val="tx1"/>
                  </a:solidFill>
                  <a:effectLst>
                    <a:outerShdw blurRad="38100" dist="38100" dir="2700000" algn="tl">
                      <a:srgbClr val="FFFFFF"/>
                    </a:outerShdw>
                  </a:effectLst>
                  <a:ea typeface="宋体" pitchFamily="2" charset="-122"/>
                </a:rPr>
                <a:t>——</a:t>
              </a:r>
              <a:br>
                <a:rPr lang="en-US" altLang="zh-CN" sz="2000" b="1" dirty="0">
                  <a:solidFill>
                    <a:schemeClr val="tx1"/>
                  </a:solidFill>
                  <a:effectLst>
                    <a:outerShdw blurRad="38100" dist="38100" dir="2700000" algn="tl">
                      <a:srgbClr val="FFFFFF"/>
                    </a:outerShdw>
                  </a:effectLst>
                  <a:ea typeface="宋体" pitchFamily="2" charset="-122"/>
                </a:rPr>
              </a:br>
              <a:r>
                <a:rPr lang="zh-CN" altLang="en-US" sz="2000" b="1" dirty="0">
                  <a:solidFill>
                    <a:schemeClr val="tx1"/>
                  </a:solidFill>
                  <a:effectLst>
                    <a:outerShdw blurRad="38100" dist="38100" dir="2700000" algn="tl">
                      <a:srgbClr val="FFFFFF"/>
                    </a:outerShdw>
                  </a:effectLst>
                  <a:ea typeface="宋体" pitchFamily="2" charset="-122"/>
                </a:rPr>
                <a:t>　也救出他们的灵魂，</a:t>
              </a:r>
              <a:br>
                <a:rPr lang="zh-CN" altLang="en-US" sz="2000" b="1" dirty="0">
                  <a:solidFill>
                    <a:schemeClr val="tx1"/>
                  </a:solidFill>
                  <a:effectLst>
                    <a:outerShdw blurRad="38100" dist="38100" dir="2700000" algn="tl">
                      <a:srgbClr val="FFFFFF"/>
                    </a:outerShdw>
                  </a:effectLst>
                  <a:ea typeface="宋体" pitchFamily="2" charset="-122"/>
                </a:rPr>
              </a:br>
              <a:r>
                <a:rPr lang="zh-CN" altLang="en-US" sz="2000" b="1" dirty="0">
                  <a:solidFill>
                    <a:schemeClr val="tx1"/>
                  </a:solidFill>
                  <a:effectLst>
                    <a:outerShdw blurRad="38100" dist="38100" dir="2700000" algn="tl">
                      <a:srgbClr val="FFFFFF"/>
                    </a:outerShdw>
                  </a:effectLst>
                  <a:ea typeface="宋体" pitchFamily="2" charset="-122"/>
                </a:rPr>
                <a:t>　也捣破他们的监狱！</a:t>
              </a:r>
              <a:br>
                <a:rPr lang="zh-CN" altLang="en-US" sz="2000" b="1" dirty="0">
                  <a:solidFill>
                    <a:schemeClr val="tx1"/>
                  </a:solidFill>
                  <a:effectLst>
                    <a:outerShdw blurRad="38100" dist="38100" dir="2700000" algn="tl">
                      <a:srgbClr val="FFFFFF"/>
                    </a:outerShdw>
                  </a:effectLst>
                  <a:ea typeface="宋体" pitchFamily="2" charset="-122"/>
                </a:rPr>
              </a:br>
              <a:r>
                <a:rPr lang="zh-CN" altLang="en-US" sz="2000" b="1" dirty="0">
                  <a:solidFill>
                    <a:schemeClr val="tx1"/>
                  </a:solidFill>
                  <a:effectLst>
                    <a:outerShdw blurRad="38100" dist="38100" dir="2700000" algn="tl">
                      <a:srgbClr val="FFFFFF"/>
                    </a:outerShdw>
                  </a:effectLst>
                  <a:ea typeface="宋体" pitchFamily="2" charset="-122"/>
                </a:rPr>
                <a:t>　红烛啊！</a:t>
              </a:r>
              <a:br>
                <a:rPr lang="zh-CN" altLang="en-US" sz="2000" b="1" dirty="0">
                  <a:solidFill>
                    <a:schemeClr val="tx1"/>
                  </a:solidFill>
                  <a:effectLst>
                    <a:outerShdw blurRad="38100" dist="38100" dir="2700000" algn="tl">
                      <a:srgbClr val="FFFFFF"/>
                    </a:outerShdw>
                  </a:effectLst>
                  <a:ea typeface="宋体" pitchFamily="2" charset="-122"/>
                </a:rPr>
              </a:br>
              <a:r>
                <a:rPr lang="zh-CN" altLang="en-US" sz="2000" b="1" dirty="0">
                  <a:solidFill>
                    <a:schemeClr val="tx1"/>
                  </a:solidFill>
                  <a:effectLst>
                    <a:outerShdw blurRad="38100" dist="38100" dir="2700000" algn="tl">
                      <a:srgbClr val="FFFFFF"/>
                    </a:outerShdw>
                  </a:effectLst>
                  <a:ea typeface="宋体" pitchFamily="2" charset="-122"/>
                </a:rPr>
                <a:t>　你心火发光之期，</a:t>
              </a:r>
              <a:br>
                <a:rPr lang="zh-CN" altLang="en-US" sz="2000" b="1" dirty="0">
                  <a:solidFill>
                    <a:schemeClr val="tx1"/>
                  </a:solidFill>
                  <a:effectLst>
                    <a:outerShdw blurRad="38100" dist="38100" dir="2700000" algn="tl">
                      <a:srgbClr val="FFFFFF"/>
                    </a:outerShdw>
                  </a:effectLst>
                  <a:ea typeface="宋体" pitchFamily="2" charset="-122"/>
                </a:rPr>
              </a:br>
              <a:r>
                <a:rPr lang="zh-CN" altLang="en-US" sz="2000" b="1" dirty="0">
                  <a:solidFill>
                    <a:schemeClr val="tx1"/>
                  </a:solidFill>
                  <a:effectLst>
                    <a:outerShdw blurRad="38100" dist="38100" dir="2700000" algn="tl">
                      <a:srgbClr val="FFFFFF"/>
                    </a:outerShdw>
                  </a:effectLst>
                  <a:ea typeface="宋体" pitchFamily="2" charset="-122"/>
                </a:rPr>
                <a:t>　正是泪流开始之日。</a:t>
              </a:r>
              <a:r>
                <a:rPr lang="zh-CN" altLang="en-US" sz="1800" b="1" dirty="0">
                  <a:solidFill>
                    <a:schemeClr val="tx1"/>
                  </a:solidFill>
                  <a:effectLst>
                    <a:outerShdw blurRad="38100" dist="38100" dir="2700000" algn="tl">
                      <a:srgbClr val="FFFFFF"/>
                    </a:outerShdw>
                  </a:effectLst>
                  <a:ea typeface="宋体" pitchFamily="2" charset="-122"/>
                </a:rPr>
                <a:t/>
              </a:r>
              <a:br>
                <a:rPr lang="zh-CN" altLang="en-US" sz="1800" b="1" dirty="0">
                  <a:solidFill>
                    <a:schemeClr val="tx1"/>
                  </a:solidFill>
                  <a:effectLst>
                    <a:outerShdw blurRad="38100" dist="38100" dir="2700000" algn="tl">
                      <a:srgbClr val="FFFFFF"/>
                    </a:outerShdw>
                  </a:effectLst>
                  <a:ea typeface="宋体" pitchFamily="2" charset="-122"/>
                </a:rPr>
              </a:br>
              <a:endParaRPr lang="zh-CN" altLang="en-US" dirty="0"/>
            </a:p>
          </p:txBody>
        </p:sp>
        <p:sp>
          <p:nvSpPr>
            <p:cNvPr id="37956" name="AutoShape 68"/>
            <p:cNvSpPr>
              <a:spLocks noChangeArrowheads="1"/>
            </p:cNvSpPr>
            <p:nvPr/>
          </p:nvSpPr>
          <p:spPr bwMode="auto">
            <a:xfrm>
              <a:off x="3515" y="119"/>
              <a:ext cx="2245" cy="2614"/>
            </a:xfrm>
            <a:prstGeom prst="wedgeRoundRectCallout">
              <a:avLst>
                <a:gd name="adj1" fmla="val -41981"/>
                <a:gd name="adj2" fmla="val 94032"/>
                <a:gd name="adj3" fmla="val 16667"/>
              </a:avLst>
            </a:prstGeom>
            <a:solidFill>
              <a:srgbClr val="CCFFFF"/>
            </a:solidFill>
            <a:ln w="381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sz="2400" b="1">
                  <a:solidFill>
                    <a:srgbClr val="990099"/>
                  </a:solidFill>
                  <a:ea typeface="楷体_GB2312" pitchFamily="49" charset="-122"/>
                </a:rPr>
                <a:t>这是一沟绝望的死水，</a:t>
              </a:r>
            </a:p>
            <a:p>
              <a:r>
                <a:rPr lang="zh-CN" altLang="en-US" sz="2400" b="1">
                  <a:solidFill>
                    <a:srgbClr val="990099"/>
                  </a:solidFill>
                  <a:ea typeface="楷体_GB2312" pitchFamily="49" charset="-122"/>
                </a:rPr>
                <a:t>清风吹不起半点漪沦。</a:t>
              </a:r>
            </a:p>
            <a:p>
              <a:r>
                <a:rPr lang="zh-CN" altLang="en-US" sz="2400" b="1">
                  <a:solidFill>
                    <a:srgbClr val="990099"/>
                  </a:solidFill>
                  <a:ea typeface="楷体_GB2312" pitchFamily="49" charset="-122"/>
                </a:rPr>
                <a:t>不如多扔些破铜烂铁，</a:t>
              </a:r>
            </a:p>
            <a:p>
              <a:r>
                <a:rPr lang="zh-CN" altLang="en-US" sz="2400" b="1">
                  <a:solidFill>
                    <a:srgbClr val="990099"/>
                  </a:solidFill>
                  <a:ea typeface="楷体_GB2312" pitchFamily="49" charset="-122"/>
                </a:rPr>
                <a:t>爽性泼你的剩菜残羹。</a:t>
              </a:r>
            </a:p>
            <a:p>
              <a:r>
                <a:rPr lang="en-US" altLang="zh-CN" sz="2400" b="1">
                  <a:solidFill>
                    <a:srgbClr val="990099"/>
                  </a:solidFill>
                  <a:ea typeface="楷体_GB2312" pitchFamily="49" charset="-122"/>
                </a:rPr>
                <a:t>……</a:t>
              </a:r>
            </a:p>
            <a:p>
              <a:r>
                <a:rPr lang="zh-CN" altLang="en-US" sz="2400" b="1">
                  <a:solidFill>
                    <a:srgbClr val="990099"/>
                  </a:solidFill>
                  <a:ea typeface="楷体_GB2312" pitchFamily="49" charset="-122"/>
                </a:rPr>
                <a:t>这是一沟绝望的死水，</a:t>
              </a:r>
            </a:p>
            <a:p>
              <a:r>
                <a:rPr lang="zh-CN" altLang="en-US" sz="2400" b="1">
                  <a:solidFill>
                    <a:srgbClr val="990099"/>
                  </a:solidFill>
                  <a:ea typeface="楷体_GB2312" pitchFamily="49" charset="-122"/>
                </a:rPr>
                <a:t>这里断不是美的所在，</a:t>
              </a:r>
            </a:p>
            <a:p>
              <a:r>
                <a:rPr lang="zh-CN" altLang="en-US" sz="2400" b="1">
                  <a:solidFill>
                    <a:srgbClr val="990099"/>
                  </a:solidFill>
                  <a:ea typeface="楷体_GB2312" pitchFamily="49" charset="-122"/>
                </a:rPr>
                <a:t>不如让给丑恶来开垦，</a:t>
              </a:r>
            </a:p>
            <a:p>
              <a:r>
                <a:rPr lang="zh-CN" altLang="en-US" sz="2400" b="1">
                  <a:solidFill>
                    <a:srgbClr val="990099"/>
                  </a:solidFill>
                  <a:ea typeface="楷体_GB2312" pitchFamily="49" charset="-122"/>
                </a:rPr>
                <a:t>看他造出个什么世界。</a:t>
              </a:r>
            </a:p>
            <a:p>
              <a:r>
                <a:rPr lang="zh-CN" altLang="en-US" sz="2400">
                  <a:solidFill>
                    <a:schemeClr val="tx1"/>
                  </a:solidFill>
                  <a:effectLst>
                    <a:outerShdw blurRad="38100" dist="38100" dir="2700000" algn="tl">
                      <a:srgbClr val="FFFFFF"/>
                    </a:outerShdw>
                  </a:effectLst>
                  <a:ea typeface="宋体" pitchFamily="2" charset="-122"/>
                </a:rPr>
                <a:t>   </a:t>
              </a:r>
              <a:r>
                <a:rPr lang="en-US" altLang="zh-CN" sz="2400">
                  <a:solidFill>
                    <a:schemeClr val="tx1"/>
                  </a:solidFill>
                  <a:effectLst>
                    <a:outerShdw blurRad="38100" dist="38100" dir="2700000" algn="tl">
                      <a:srgbClr val="FFFFFF"/>
                    </a:outerShdw>
                  </a:effectLst>
                  <a:ea typeface="宋体" pitchFamily="2" charset="-122"/>
                </a:rPr>
                <a:t>——</a:t>
              </a:r>
              <a:r>
                <a:rPr lang="zh-CN" altLang="en-US" sz="2400">
                  <a:solidFill>
                    <a:schemeClr val="tx1"/>
                  </a:solidFill>
                  <a:effectLst>
                    <a:outerShdw blurRad="38100" dist="38100" dir="2700000" algn="tl">
                      <a:srgbClr val="FFFFFF"/>
                    </a:outerShdw>
                  </a:effectLst>
                  <a:ea typeface="宋体" pitchFamily="2" charset="-122"/>
                </a:rPr>
                <a:t>闻一多</a:t>
              </a:r>
              <a:r>
                <a:rPr lang="en-US" altLang="zh-CN" sz="2400">
                  <a:solidFill>
                    <a:schemeClr val="tx1"/>
                  </a:solidFill>
                  <a:effectLst>
                    <a:outerShdw blurRad="38100" dist="38100" dir="2700000" algn="tl">
                      <a:srgbClr val="FFFFFF"/>
                    </a:outerShdw>
                  </a:effectLst>
                  <a:ea typeface="宋体" pitchFamily="2" charset="-122"/>
                </a:rPr>
                <a:t>《</a:t>
              </a:r>
              <a:r>
                <a:rPr lang="zh-CN" altLang="en-US" sz="2400">
                  <a:solidFill>
                    <a:schemeClr val="tx1"/>
                  </a:solidFill>
                  <a:effectLst>
                    <a:outerShdw blurRad="38100" dist="38100" dir="2700000" algn="tl">
                      <a:srgbClr val="FFFFFF"/>
                    </a:outerShdw>
                  </a:effectLst>
                  <a:ea typeface="宋体" pitchFamily="2" charset="-122"/>
                </a:rPr>
                <a:t>死水</a:t>
              </a:r>
              <a:r>
                <a:rPr lang="en-US" altLang="zh-CN" sz="2400">
                  <a:solidFill>
                    <a:schemeClr val="tx1"/>
                  </a:solidFill>
                  <a:effectLst>
                    <a:outerShdw blurRad="38100" dist="38100" dir="2700000" algn="tl">
                      <a:srgbClr val="FFFFFF"/>
                    </a:outerShdw>
                  </a:effectLst>
                  <a:ea typeface="宋体" pitchFamily="2" charset="-122"/>
                </a:rPr>
                <a:t>》      </a:t>
              </a:r>
              <a:endParaRPr lang="en-US" altLang="zh-CN"/>
            </a:p>
          </p:txBody>
        </p:sp>
      </p:gr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37913"/>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8" fill="hold" nodeType="clickEffect">
                                  <p:stCondLst>
                                    <p:cond delay="0"/>
                                  </p:stCondLst>
                                  <p:childTnLst>
                                    <p:set>
                                      <p:cBhvr>
                                        <p:cTn id="10" dur="1" fill="hold">
                                          <p:stCondLst>
                                            <p:cond delay="0"/>
                                          </p:stCondLst>
                                        </p:cTn>
                                        <p:tgtEl>
                                          <p:spTgt spid="37944"/>
                                        </p:tgtEl>
                                        <p:attrNameLst>
                                          <p:attrName>style.visibility</p:attrName>
                                        </p:attrNameLst>
                                      </p:cBhvr>
                                      <p:to>
                                        <p:strVal val="visible"/>
                                      </p:to>
                                    </p:set>
                                    <p:anim calcmode="lin" valueType="num">
                                      <p:cBhvr additive="base">
                                        <p:cTn id="11" dur="500" fill="hold"/>
                                        <p:tgtEl>
                                          <p:spTgt spid="37944"/>
                                        </p:tgtEl>
                                        <p:attrNameLst>
                                          <p:attrName>ppt_x</p:attrName>
                                        </p:attrNameLst>
                                      </p:cBhvr>
                                      <p:tavLst>
                                        <p:tav tm="0">
                                          <p:val>
                                            <p:strVal val="0-#ppt_w/2"/>
                                          </p:val>
                                        </p:tav>
                                        <p:tav tm="100000">
                                          <p:val>
                                            <p:strVal val="#ppt_x"/>
                                          </p:val>
                                        </p:tav>
                                      </p:tavLst>
                                    </p:anim>
                                    <p:anim calcmode="lin" valueType="num">
                                      <p:cBhvr additive="base">
                                        <p:cTn id="12" dur="500" fill="hold"/>
                                        <p:tgtEl>
                                          <p:spTgt spid="37944"/>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37945"/>
                                        </p:tgtEl>
                                        <p:attrNameLst>
                                          <p:attrName>style.visibility</p:attrName>
                                        </p:attrNameLst>
                                      </p:cBhvr>
                                      <p:to>
                                        <p:strVal val="visible"/>
                                      </p:to>
                                    </p:set>
                                    <p:anim calcmode="lin" valueType="num">
                                      <p:cBhvr additive="base">
                                        <p:cTn id="17" dur="500" fill="hold"/>
                                        <p:tgtEl>
                                          <p:spTgt spid="37945"/>
                                        </p:tgtEl>
                                        <p:attrNameLst>
                                          <p:attrName>ppt_x</p:attrName>
                                        </p:attrNameLst>
                                      </p:cBhvr>
                                      <p:tavLst>
                                        <p:tav tm="0">
                                          <p:val>
                                            <p:strVal val="0-#ppt_w/2"/>
                                          </p:val>
                                        </p:tav>
                                        <p:tav tm="100000">
                                          <p:val>
                                            <p:strVal val="#ppt_x"/>
                                          </p:val>
                                        </p:tav>
                                      </p:tavLst>
                                    </p:anim>
                                    <p:anim calcmode="lin" valueType="num">
                                      <p:cBhvr additive="base">
                                        <p:cTn id="18" dur="500" fill="hold"/>
                                        <p:tgtEl>
                                          <p:spTgt spid="37945"/>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37946"/>
                                        </p:tgtEl>
                                        <p:attrNameLst>
                                          <p:attrName>style.visibility</p:attrName>
                                        </p:attrNameLst>
                                      </p:cBhvr>
                                      <p:to>
                                        <p:strVal val="visible"/>
                                      </p:to>
                                    </p:set>
                                    <p:anim calcmode="lin" valueType="num">
                                      <p:cBhvr additive="base">
                                        <p:cTn id="23" dur="500" fill="hold"/>
                                        <p:tgtEl>
                                          <p:spTgt spid="37946"/>
                                        </p:tgtEl>
                                        <p:attrNameLst>
                                          <p:attrName>ppt_x</p:attrName>
                                        </p:attrNameLst>
                                      </p:cBhvr>
                                      <p:tavLst>
                                        <p:tav tm="0">
                                          <p:val>
                                            <p:strVal val="#ppt_x"/>
                                          </p:val>
                                        </p:tav>
                                        <p:tav tm="100000">
                                          <p:val>
                                            <p:strVal val="#ppt_x"/>
                                          </p:val>
                                        </p:tav>
                                      </p:tavLst>
                                    </p:anim>
                                    <p:anim calcmode="lin" valueType="num">
                                      <p:cBhvr additive="base">
                                        <p:cTn id="24" dur="500" fill="hold"/>
                                        <p:tgtEl>
                                          <p:spTgt spid="37946"/>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3" fill="hold" nodeType="clickEffect">
                                  <p:stCondLst>
                                    <p:cond delay="0"/>
                                  </p:stCondLst>
                                  <p:childTnLst>
                                    <p:set>
                                      <p:cBhvr>
                                        <p:cTn id="28" dur="1" fill="hold">
                                          <p:stCondLst>
                                            <p:cond delay="0"/>
                                          </p:stCondLst>
                                        </p:cTn>
                                        <p:tgtEl>
                                          <p:spTgt spid="37954"/>
                                        </p:tgtEl>
                                        <p:attrNameLst>
                                          <p:attrName>style.visibility</p:attrName>
                                        </p:attrNameLst>
                                      </p:cBhvr>
                                      <p:to>
                                        <p:strVal val="visible"/>
                                      </p:to>
                                    </p:set>
                                    <p:anim calcmode="lin" valueType="num">
                                      <p:cBhvr additive="base">
                                        <p:cTn id="29" dur="500" fill="hold"/>
                                        <p:tgtEl>
                                          <p:spTgt spid="37954"/>
                                        </p:tgtEl>
                                        <p:attrNameLst>
                                          <p:attrName>ppt_x</p:attrName>
                                        </p:attrNameLst>
                                      </p:cBhvr>
                                      <p:tavLst>
                                        <p:tav tm="0">
                                          <p:val>
                                            <p:strVal val="1+#ppt_w/2"/>
                                          </p:val>
                                        </p:tav>
                                        <p:tav tm="100000">
                                          <p:val>
                                            <p:strVal val="#ppt_x"/>
                                          </p:val>
                                        </p:tav>
                                      </p:tavLst>
                                    </p:anim>
                                    <p:anim calcmode="lin" valueType="num">
                                      <p:cBhvr additive="base">
                                        <p:cTn id="30" dur="500" fill="hold"/>
                                        <p:tgtEl>
                                          <p:spTgt spid="37954"/>
                                        </p:tgtEl>
                                        <p:attrNameLst>
                                          <p:attrName>ppt_y</p:attrName>
                                        </p:attrNameLst>
                                      </p:cBhvr>
                                      <p:tavLst>
                                        <p:tav tm="0">
                                          <p:val>
                                            <p:strVal val="0-#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8" presetClass="exit" presetSubtype="16" fill="hold" nodeType="clickEffect">
                                  <p:stCondLst>
                                    <p:cond delay="0"/>
                                  </p:stCondLst>
                                  <p:childTnLst>
                                    <p:animEffect transition="out" filter="diamond(in)">
                                      <p:cBhvr>
                                        <p:cTn id="34" dur="500"/>
                                        <p:tgtEl>
                                          <p:spTgt spid="37954"/>
                                        </p:tgtEl>
                                      </p:cBhvr>
                                    </p:animEffect>
                                    <p:set>
                                      <p:cBhvr>
                                        <p:cTn id="35" dur="1" fill="hold">
                                          <p:stCondLst>
                                            <p:cond delay="499"/>
                                          </p:stCondLst>
                                        </p:cTn>
                                        <p:tgtEl>
                                          <p:spTgt spid="379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p:cTn id="36" repeatCount="indefinite" fill="hold" display="0">
                  <p:stCondLst>
                    <p:cond delay="indefinite"/>
                  </p:stCondLst>
                  <p:endCondLst>
                    <p:cond evt="onPrev" delay="0">
                      <p:tgtEl>
                        <p:sldTgt/>
                      </p:tgtEl>
                    </p:cond>
                    <p:cond evt="onStopAudio" delay="0">
                      <p:tgtEl>
                        <p:sldTgt/>
                      </p:tgtEl>
                    </p:cond>
                  </p:endCondLst>
                </p:cTn>
                <p:tgtEl>
                  <p:spTgt spid="37913"/>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7570" name="Rectangle 2"/>
          <p:cNvSpPr>
            <a:spLocks noGrp="1" noChangeArrowheads="1"/>
          </p:cNvSpPr>
          <p:nvPr>
            <p:ph type="title"/>
          </p:nvPr>
        </p:nvSpPr>
        <p:spPr>
          <a:xfrm>
            <a:off x="539750" y="1196975"/>
            <a:ext cx="8229600" cy="1143000"/>
          </a:xfrm>
        </p:spPr>
        <p:txBody>
          <a:bodyPr/>
          <a:lstStyle/>
          <a:p>
            <a:pPr algn="l"/>
            <a:r>
              <a:rPr lang="zh-CN" altLang="en-US" sz="3600" b="1" dirty="0">
                <a:effectLst>
                  <a:outerShdw blurRad="38100" dist="38100" dir="2700000" algn="tl">
                    <a:srgbClr val="FFFFFF"/>
                  </a:outerShdw>
                </a:effectLst>
              </a:rPr>
              <a:t>这篇文章在叙述中穿插了哪些形象的描写</a:t>
            </a:r>
            <a:r>
              <a:rPr lang="en-US" altLang="zh-CN" sz="3600" b="1" dirty="0">
                <a:effectLst>
                  <a:outerShdw blurRad="38100" dist="38100" dir="2700000" algn="tl">
                    <a:srgbClr val="FFFFFF"/>
                  </a:outerShdw>
                </a:effectLst>
              </a:rPr>
              <a:t>?</a:t>
            </a:r>
            <a:r>
              <a:rPr lang="zh-CN" altLang="en-US" sz="3600" b="1" dirty="0">
                <a:effectLst>
                  <a:outerShdw blurRad="38100" dist="38100" dir="2700000" algn="tl">
                    <a:srgbClr val="FFFFFF"/>
                  </a:outerShdw>
                </a:effectLst>
              </a:rPr>
              <a:t>说说这些描写的作用</a:t>
            </a:r>
            <a:r>
              <a:rPr lang="zh-CN" altLang="en-US" sz="4000" dirty="0"/>
              <a:t>。 </a:t>
            </a:r>
          </a:p>
        </p:txBody>
      </p:sp>
      <p:sp>
        <p:nvSpPr>
          <p:cNvPr id="237571" name="Rectangle 3"/>
          <p:cNvSpPr>
            <a:spLocks noGrp="1" noChangeArrowheads="1"/>
          </p:cNvSpPr>
          <p:nvPr>
            <p:ph type="body" idx="1"/>
          </p:nvPr>
        </p:nvSpPr>
        <p:spPr>
          <a:xfrm>
            <a:off x="468313" y="2565400"/>
            <a:ext cx="8134350" cy="3886200"/>
          </a:xfrm>
        </p:spPr>
        <p:txBody>
          <a:bodyPr/>
          <a:lstStyle/>
          <a:p>
            <a:r>
              <a:rPr lang="zh-CN" altLang="en-US" sz="3600" b="1" dirty="0">
                <a:solidFill>
                  <a:schemeClr val="hlink"/>
                </a:solidFill>
                <a:effectLst>
                  <a:outerShdw blurRad="38100" dist="38100" dir="2700000" algn="tl">
                    <a:srgbClr val="000000"/>
                  </a:outerShdw>
                </a:effectLst>
                <a:ea typeface="楷体_GB2312" pitchFamily="49" charset="-122"/>
              </a:rPr>
              <a:t>头发零乱、昂首挺胸、长须飘飘</a:t>
            </a:r>
            <a:r>
              <a:rPr lang="en-US" altLang="zh-CN" sz="3600" b="1" dirty="0">
                <a:solidFill>
                  <a:schemeClr val="hlink"/>
                </a:solidFill>
                <a:effectLst>
                  <a:outerShdw blurRad="38100" dist="38100" dir="2700000" algn="tl">
                    <a:srgbClr val="000000"/>
                  </a:outerShdw>
                </a:effectLst>
                <a:ea typeface="楷体_GB2312" pitchFamily="49" charset="-122"/>
              </a:rPr>
              <a:t>……</a:t>
            </a:r>
          </a:p>
          <a:p>
            <a:r>
              <a:rPr lang="zh-CN" altLang="en-US" sz="3600" b="1" dirty="0">
                <a:solidFill>
                  <a:schemeClr val="hlink"/>
                </a:solidFill>
                <a:effectLst>
                  <a:outerShdw blurRad="38100" dist="38100" dir="2700000" algn="tl">
                    <a:srgbClr val="000000"/>
                  </a:outerShdw>
                </a:effectLst>
                <a:ea typeface="楷体_GB2312" pitchFamily="49" charset="-122"/>
              </a:rPr>
              <a:t>一个又一个大的四方竹纸本子，写满了密密麻麻的小楷，如群蚁排衙。</a:t>
            </a:r>
          </a:p>
          <a:p>
            <a:r>
              <a:rPr lang="zh-CN" altLang="en-US" sz="3600" b="1" dirty="0">
                <a:solidFill>
                  <a:schemeClr val="hlink"/>
                </a:solidFill>
                <a:effectLst>
                  <a:outerShdw blurRad="38100" dist="38100" dir="2700000" algn="tl">
                    <a:srgbClr val="000000"/>
                  </a:outerShdw>
                </a:effectLst>
                <a:ea typeface="楷体_GB2312" pitchFamily="49" charset="-122"/>
              </a:rPr>
              <a:t>作用：使他的精神、品格、作风历历在目，触手可及。 </a:t>
            </a:r>
          </a:p>
        </p:txBody>
      </p:sp>
      <p:sp>
        <p:nvSpPr>
          <p:cNvPr id="237572" name="WordArt 4"/>
          <p:cNvSpPr>
            <a:spLocks noChangeArrowheads="1" noChangeShapeType="1" noTextEdit="1"/>
          </p:cNvSpPr>
          <p:nvPr/>
        </p:nvSpPr>
        <p:spPr bwMode="auto">
          <a:xfrm>
            <a:off x="250825" y="333375"/>
            <a:ext cx="3667125" cy="504825"/>
          </a:xfrm>
          <a:prstGeom prst="rect">
            <a:avLst/>
          </a:prstGeom>
        </p:spPr>
        <p:txBody>
          <a:bodyPr wrap="none" fromWordArt="1">
            <a:prstTxWarp prst="textCanDown">
              <a:avLst>
                <a:gd name="adj" fmla="val 14287"/>
              </a:avLst>
            </a:prstTxWarp>
          </a:bodyPr>
          <a:lstStyle/>
          <a:p>
            <a:pPr algn="ctr"/>
            <a:r>
              <a:rPr lang="zh-CN" altLang="en-US" sz="4000" b="1" kern="10">
                <a:ln w="12700">
                  <a:solidFill>
                    <a:srgbClr val="FF00FF"/>
                  </a:solidFill>
                  <a:round/>
                  <a:headEnd/>
                  <a:tailEnd/>
                </a:ln>
                <a:solidFill>
                  <a:schemeClr val="tx1"/>
                </a:solidFill>
                <a:effectLst>
                  <a:outerShdw dist="45791" dir="2021404" algn="ctr" rotWithShape="0">
                    <a:srgbClr val="9999FF"/>
                  </a:outerShdw>
                </a:effectLst>
                <a:latin typeface="隶书"/>
                <a:ea typeface="隶书"/>
              </a:rPr>
              <a:t>问题探究</a:t>
            </a:r>
          </a:p>
        </p:txBody>
      </p:sp>
      <p:sp>
        <p:nvSpPr>
          <p:cNvPr id="237573" name="AutoShape 5">
            <a:hlinkClick r:id="rId4" action="ppaction://hlinksldjump"/>
          </p:cNvPr>
          <p:cNvSpPr>
            <a:spLocks noChangeArrowheads="1"/>
          </p:cNvSpPr>
          <p:nvPr/>
        </p:nvSpPr>
        <p:spPr bwMode="auto">
          <a:xfrm>
            <a:off x="6804025" y="6524625"/>
            <a:ext cx="533400" cy="152400"/>
          </a:xfrm>
          <a:prstGeom prst="curvedDownArrow">
            <a:avLst>
              <a:gd name="adj1" fmla="val 70000"/>
              <a:gd name="adj2" fmla="val 140000"/>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med">
    <p:wheel spokes="3"/>
    <p:sndAc>
      <p:stSnd>
        <p:snd r:embed="rId2" name="projcto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37571">
                                            <p:txEl>
                                              <p:pRg st="0" end="0"/>
                                            </p:txEl>
                                          </p:spTgt>
                                        </p:tgtEl>
                                        <p:attrNameLst>
                                          <p:attrName>style.visibility</p:attrName>
                                        </p:attrNameLst>
                                      </p:cBhvr>
                                      <p:to>
                                        <p:strVal val="visible"/>
                                      </p:to>
                                    </p:set>
                                    <p:animEffect transition="in" filter="box(out)">
                                      <p:cBhvr>
                                        <p:cTn id="7" dur="500"/>
                                        <p:tgtEl>
                                          <p:spTgt spid="23757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37571">
                                            <p:txEl>
                                              <p:pRg st="1" end="1"/>
                                            </p:txEl>
                                          </p:spTgt>
                                        </p:tgtEl>
                                        <p:attrNameLst>
                                          <p:attrName>style.visibility</p:attrName>
                                        </p:attrNameLst>
                                      </p:cBhvr>
                                      <p:to>
                                        <p:strVal val="visible"/>
                                      </p:to>
                                    </p:set>
                                    <p:animEffect transition="in" filter="box(out)">
                                      <p:cBhvr>
                                        <p:cTn id="12" dur="500"/>
                                        <p:tgtEl>
                                          <p:spTgt spid="237571">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237571">
                                            <p:txEl>
                                              <p:pRg st="2" end="2"/>
                                            </p:txEl>
                                          </p:spTgt>
                                        </p:tgtEl>
                                        <p:attrNameLst>
                                          <p:attrName>style.visibility</p:attrName>
                                        </p:attrNameLst>
                                      </p:cBhvr>
                                      <p:to>
                                        <p:strVal val="visible"/>
                                      </p:to>
                                    </p:set>
                                    <p:animEffect transition="in" filter="box(out)">
                                      <p:cBhvr>
                                        <p:cTn id="17" dur="500"/>
                                        <p:tgtEl>
                                          <p:spTgt spid="237571">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571"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ChangeArrowheads="1"/>
          </p:cNvSpPr>
          <p:nvPr/>
        </p:nvSpPr>
        <p:spPr bwMode="auto">
          <a:xfrm>
            <a:off x="684213" y="1412875"/>
            <a:ext cx="7705725" cy="4378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a:lnSpc>
                <a:spcPct val="130000"/>
              </a:lnSpc>
            </a:pPr>
            <a:r>
              <a:rPr lang="en-US" altLang="zh-CN" sz="3600" b="1">
                <a:solidFill>
                  <a:schemeClr val="tx1"/>
                </a:solidFill>
                <a:latin typeface="楷体_GB2312" pitchFamily="49" charset="-122"/>
                <a:ea typeface="楷体_GB2312" pitchFamily="49" charset="-122"/>
              </a:rPr>
              <a:t>    </a:t>
            </a:r>
            <a:r>
              <a:rPr lang="zh-CN" altLang="en-US" sz="3600" b="1">
                <a:solidFill>
                  <a:schemeClr val="tx1"/>
                </a:solidFill>
                <a:latin typeface="楷体_GB2312" pitchFamily="49" charset="-122"/>
                <a:ea typeface="楷体_GB2312" pitchFamily="49" charset="-122"/>
              </a:rPr>
              <a:t>这篇文章写得十分精粹，全文只有一千多字，就突出地表现了闻一多先生思想品格的最本质特征。精选的典型事例，精致严谨的结构，精练的诗一般的语言，精当的抒情性议论，使这篇文章充满了感人的力量。 </a:t>
            </a:r>
          </a:p>
        </p:txBody>
      </p:sp>
      <p:sp>
        <p:nvSpPr>
          <p:cNvPr id="238595" name="WordArt 3"/>
          <p:cNvSpPr>
            <a:spLocks noChangeArrowheads="1" noChangeShapeType="1" noTextEdit="1"/>
          </p:cNvSpPr>
          <p:nvPr/>
        </p:nvSpPr>
        <p:spPr bwMode="auto">
          <a:xfrm>
            <a:off x="323850" y="692150"/>
            <a:ext cx="3667125" cy="504825"/>
          </a:xfrm>
          <a:prstGeom prst="rect">
            <a:avLst/>
          </a:prstGeom>
        </p:spPr>
        <p:txBody>
          <a:bodyPr wrap="none" fromWordArt="1">
            <a:prstTxWarp prst="textPlain">
              <a:avLst>
                <a:gd name="adj" fmla="val 50000"/>
              </a:avLst>
            </a:prstTxWarp>
          </a:bodyPr>
          <a:lstStyle/>
          <a:p>
            <a:pPr algn="ctr"/>
            <a:r>
              <a:rPr lang="zh-CN" altLang="en-US" sz="4000" b="1" kern="10">
                <a:ln w="12700">
                  <a:solidFill>
                    <a:srgbClr val="FF00FF"/>
                  </a:solidFill>
                  <a:round/>
                  <a:headEnd/>
                  <a:tailEnd/>
                </a:ln>
                <a:solidFill>
                  <a:schemeClr val="tx1"/>
                </a:solidFill>
                <a:effectLst>
                  <a:outerShdw dist="45791" dir="2021404" algn="ctr" rotWithShape="0">
                    <a:srgbClr val="9999FF"/>
                  </a:outerShdw>
                </a:effectLst>
                <a:latin typeface="隶书"/>
                <a:ea typeface="隶书"/>
              </a:rPr>
              <a:t>写法探讨</a:t>
            </a:r>
          </a:p>
        </p:txBody>
      </p:sp>
    </p:spTree>
  </p:cSld>
  <p:clrMapOvr>
    <a:masterClrMapping/>
  </p:clrMapOvr>
  <p:transition>
    <p:pull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ChangeArrowheads="1"/>
          </p:cNvSpPr>
          <p:nvPr/>
        </p:nvSpPr>
        <p:spPr bwMode="auto">
          <a:xfrm>
            <a:off x="971550" y="692150"/>
            <a:ext cx="3455988"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r>
              <a:rPr lang="en-US" altLang="zh-CN" sz="3600" b="1">
                <a:solidFill>
                  <a:schemeClr val="tx1"/>
                </a:solidFill>
                <a:latin typeface="楷体_GB2312" pitchFamily="49" charset="-122"/>
                <a:ea typeface="楷体_GB2312" pitchFamily="49" charset="-122"/>
              </a:rPr>
              <a:t>⑴</a:t>
            </a:r>
            <a:r>
              <a:rPr lang="zh-CN" altLang="en-US" sz="3600" b="1">
                <a:solidFill>
                  <a:schemeClr val="tx1"/>
                </a:solidFill>
                <a:latin typeface="楷体_GB2312" pitchFamily="49" charset="-122"/>
                <a:ea typeface="楷体_GB2312" pitchFamily="49" charset="-122"/>
              </a:rPr>
              <a:t>结构严谨。 </a:t>
            </a:r>
          </a:p>
        </p:txBody>
      </p:sp>
      <p:sp>
        <p:nvSpPr>
          <p:cNvPr id="240643" name="Rectangle 3"/>
          <p:cNvSpPr>
            <a:spLocks noChangeArrowheads="1"/>
          </p:cNvSpPr>
          <p:nvPr/>
        </p:nvSpPr>
        <p:spPr bwMode="auto">
          <a:xfrm>
            <a:off x="539750" y="1484313"/>
            <a:ext cx="7993063" cy="4486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r>
              <a:rPr lang="en-US" altLang="zh-CN" sz="3600" b="1">
                <a:latin typeface="楷体_GB2312" pitchFamily="49" charset="-122"/>
                <a:ea typeface="楷体_GB2312" pitchFamily="49" charset="-122"/>
              </a:rPr>
              <a:t>    </a:t>
            </a:r>
            <a:r>
              <a:rPr lang="zh-CN" altLang="en-US" sz="3600" b="1">
                <a:latin typeface="楷体_GB2312" pitchFamily="49" charset="-122"/>
                <a:ea typeface="楷体_GB2312" pitchFamily="49" charset="-122"/>
              </a:rPr>
              <a:t>作者用闻一多先生的</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说和做</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总领全文，上半部分写闻一多先生</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做了再说，做了不说</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，表现闻先生</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学者的方面</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；后半部分写闻一多先生</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说</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了就</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做</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，言行完全一致，表现闻先生</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革命家的方面</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。在上半部分与下半部分之间，用了总承上文和总起下文的句子，使衔接紧密，过渡自然。 </a:t>
            </a:r>
          </a:p>
        </p:txBody>
      </p:sp>
    </p:spTree>
  </p:cSld>
  <p:clrMapOvr>
    <a:masterClrMapping/>
  </p:clrMapOvr>
  <p:transition>
    <p:whee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0643"/>
                                        </p:tgtEl>
                                        <p:attrNameLst>
                                          <p:attrName>style.visibility</p:attrName>
                                        </p:attrNameLst>
                                      </p:cBhvr>
                                      <p:to>
                                        <p:strVal val="visible"/>
                                      </p:to>
                                    </p:set>
                                    <p:animEffect transition="in" filter="fade">
                                      <p:cBhvr>
                                        <p:cTn id="7" dur="1000"/>
                                        <p:tgtEl>
                                          <p:spTgt spid="240643"/>
                                        </p:tgtEl>
                                      </p:cBhvr>
                                    </p:animEffect>
                                    <p:anim calcmode="lin" valueType="num">
                                      <p:cBhvr>
                                        <p:cTn id="8" dur="1000" fill="hold"/>
                                        <p:tgtEl>
                                          <p:spTgt spid="240643"/>
                                        </p:tgtEl>
                                        <p:attrNameLst>
                                          <p:attrName>ppt_x</p:attrName>
                                        </p:attrNameLst>
                                      </p:cBhvr>
                                      <p:tavLst>
                                        <p:tav tm="0">
                                          <p:val>
                                            <p:strVal val="#ppt_x"/>
                                          </p:val>
                                        </p:tav>
                                        <p:tav tm="100000">
                                          <p:val>
                                            <p:strVal val="#ppt_x"/>
                                          </p:val>
                                        </p:tav>
                                      </p:tavLst>
                                    </p:anim>
                                    <p:anim calcmode="lin" valueType="num">
                                      <p:cBhvr>
                                        <p:cTn id="9" dur="1000" fill="hold"/>
                                        <p:tgtEl>
                                          <p:spTgt spid="2406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4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ChangeArrowheads="1"/>
          </p:cNvSpPr>
          <p:nvPr/>
        </p:nvSpPr>
        <p:spPr bwMode="auto">
          <a:xfrm>
            <a:off x="755650" y="260350"/>
            <a:ext cx="3313113" cy="641350"/>
          </a:xfrm>
          <a:prstGeom prst="rect">
            <a:avLst/>
          </a:prstGeom>
          <a:solidFill>
            <a:schemeClr val="accent1">
              <a:alpha val="66000"/>
            </a:schemeClr>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r>
              <a:rPr lang="en-US" altLang="zh-CN" sz="3600" b="1">
                <a:solidFill>
                  <a:schemeClr val="tx1"/>
                </a:solidFill>
                <a:latin typeface="楷体_GB2312" pitchFamily="49" charset="-122"/>
                <a:ea typeface="楷体_GB2312" pitchFamily="49" charset="-122"/>
              </a:rPr>
              <a:t>⑵</a:t>
            </a:r>
            <a:r>
              <a:rPr lang="zh-CN" altLang="en-US" sz="3600" b="1">
                <a:solidFill>
                  <a:schemeClr val="tx1"/>
                </a:solidFill>
                <a:latin typeface="楷体_GB2312" pitchFamily="49" charset="-122"/>
                <a:ea typeface="楷体_GB2312" pitchFamily="49" charset="-122"/>
              </a:rPr>
              <a:t>选材精当。 </a:t>
            </a:r>
          </a:p>
        </p:txBody>
      </p:sp>
      <p:sp>
        <p:nvSpPr>
          <p:cNvPr id="242691" name="Rectangle 3"/>
          <p:cNvSpPr>
            <a:spLocks noChangeArrowheads="1"/>
          </p:cNvSpPr>
          <p:nvPr/>
        </p:nvSpPr>
        <p:spPr bwMode="auto">
          <a:xfrm>
            <a:off x="539750" y="908050"/>
            <a:ext cx="8064500" cy="5584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r>
              <a:rPr lang="en-US" altLang="zh-CN" sz="3600" b="1">
                <a:latin typeface="楷体_GB2312" pitchFamily="49" charset="-122"/>
                <a:ea typeface="楷体_GB2312" pitchFamily="49" charset="-122"/>
              </a:rPr>
              <a:t>    </a:t>
            </a:r>
            <a:r>
              <a:rPr lang="zh-CN" altLang="en-US" sz="3600" b="1">
                <a:latin typeface="楷体_GB2312" pitchFamily="49" charset="-122"/>
                <a:ea typeface="楷体_GB2312" pitchFamily="49" charset="-122"/>
              </a:rPr>
              <a:t>作者所选材料，讲究典型性，能以少胜多。对作为</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学者的方面</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，作者只选取了写作三本书的情况加以表现；对作为</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革命家的方面</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则选取三件事作为例证。闻先生一生经历复杂，著作等身，可以记述的事很多很多。作者只从大量材料中选取了这六件事，就已经把闻一多先生的严谨刻苦的治学态度、无私无畏的斗争精神、执着的爱国热情、言行一致的高尚人格，都表现出来了。 </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42691"/>
                                        </p:tgtEl>
                                        <p:attrNameLst>
                                          <p:attrName>style.visibility</p:attrName>
                                        </p:attrNameLst>
                                      </p:cBhvr>
                                      <p:to>
                                        <p:strVal val="visible"/>
                                      </p:to>
                                    </p:set>
                                    <p:animEffect transition="in" filter="fade">
                                      <p:cBhvr>
                                        <p:cTn id="7" dur="1000"/>
                                        <p:tgtEl>
                                          <p:spTgt spid="242691"/>
                                        </p:tgtEl>
                                      </p:cBhvr>
                                    </p:animEffect>
                                    <p:anim calcmode="lin" valueType="num">
                                      <p:cBhvr>
                                        <p:cTn id="8" dur="1000" fill="hold"/>
                                        <p:tgtEl>
                                          <p:spTgt spid="242691"/>
                                        </p:tgtEl>
                                        <p:attrNameLst>
                                          <p:attrName>ppt_x</p:attrName>
                                        </p:attrNameLst>
                                      </p:cBhvr>
                                      <p:tavLst>
                                        <p:tav tm="0">
                                          <p:val>
                                            <p:strVal val="#ppt_x"/>
                                          </p:val>
                                        </p:tav>
                                        <p:tav tm="100000">
                                          <p:val>
                                            <p:strVal val="#ppt_x"/>
                                          </p:val>
                                        </p:tav>
                                      </p:tavLst>
                                    </p:anim>
                                    <p:anim calcmode="lin" valueType="num">
                                      <p:cBhvr>
                                        <p:cTn id="9" dur="1000" fill="hold"/>
                                        <p:tgtEl>
                                          <p:spTgt spid="2426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69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ChangeArrowheads="1"/>
          </p:cNvSpPr>
          <p:nvPr/>
        </p:nvSpPr>
        <p:spPr bwMode="auto">
          <a:xfrm>
            <a:off x="468313" y="292100"/>
            <a:ext cx="7777162" cy="1128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r>
              <a:rPr lang="en-US" altLang="zh-CN" sz="3600" b="1">
                <a:solidFill>
                  <a:schemeClr val="tx1"/>
                </a:solidFill>
                <a:latin typeface="楷体_GB2312" pitchFamily="49" charset="-122"/>
                <a:ea typeface="楷体_GB2312" pitchFamily="49" charset="-122"/>
              </a:rPr>
              <a:t>⑶</a:t>
            </a:r>
            <a:r>
              <a:rPr lang="zh-CN" altLang="en-US" sz="3600" b="1">
                <a:solidFill>
                  <a:schemeClr val="tx1"/>
                </a:solidFill>
                <a:latin typeface="楷体_GB2312" pitchFamily="49" charset="-122"/>
                <a:ea typeface="楷体_GB2312" pitchFamily="49" charset="-122"/>
              </a:rPr>
              <a:t>精于剪裁。</a:t>
            </a:r>
            <a:r>
              <a:rPr lang="zh-CN" altLang="en-US" sz="3200" b="1">
                <a:solidFill>
                  <a:schemeClr val="tx1"/>
                </a:solidFill>
                <a:ea typeface="宋体" pitchFamily="2" charset="-122"/>
              </a:rPr>
              <a:t>对材料的使用，作者根据表现中心的需要，有取有舍，有繁有简</a:t>
            </a:r>
            <a:r>
              <a:rPr lang="zh-CN" altLang="en-US" sz="2400" b="1">
                <a:solidFill>
                  <a:schemeClr val="tx1"/>
                </a:solidFill>
                <a:ea typeface="宋体" pitchFamily="2" charset="-122"/>
              </a:rPr>
              <a:t>。</a:t>
            </a:r>
            <a:r>
              <a:rPr lang="zh-CN" altLang="en-US" sz="2400" b="1">
                <a:solidFill>
                  <a:schemeClr val="tx1"/>
                </a:solidFill>
                <a:latin typeface="楷体_GB2312" pitchFamily="49" charset="-122"/>
                <a:ea typeface="楷体_GB2312" pitchFamily="49" charset="-122"/>
              </a:rPr>
              <a:t> </a:t>
            </a:r>
          </a:p>
        </p:txBody>
      </p:sp>
      <p:sp>
        <p:nvSpPr>
          <p:cNvPr id="244739" name="Rectangle 3"/>
          <p:cNvSpPr>
            <a:spLocks noChangeArrowheads="1"/>
          </p:cNvSpPr>
          <p:nvPr/>
        </p:nvSpPr>
        <p:spPr bwMode="auto">
          <a:xfrm>
            <a:off x="755650" y="2420938"/>
            <a:ext cx="7632700" cy="1246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a:lnSpc>
                <a:spcPct val="210000"/>
              </a:lnSpc>
            </a:pPr>
            <a:r>
              <a:rPr lang="en-US" altLang="zh-CN" sz="3600" b="1">
                <a:solidFill>
                  <a:schemeClr val="tx1"/>
                </a:solidFill>
                <a:latin typeface="楷体_GB2312" pitchFamily="49" charset="-122"/>
                <a:ea typeface="楷体_GB2312" pitchFamily="49" charset="-122"/>
              </a:rPr>
              <a:t>    </a:t>
            </a:r>
          </a:p>
        </p:txBody>
      </p:sp>
      <p:sp>
        <p:nvSpPr>
          <p:cNvPr id="244740" name="Rectangle 4"/>
          <p:cNvSpPr>
            <a:spLocks noChangeArrowheads="1"/>
          </p:cNvSpPr>
          <p:nvPr/>
        </p:nvSpPr>
        <p:spPr bwMode="auto">
          <a:xfrm>
            <a:off x="395288" y="1557338"/>
            <a:ext cx="7993062" cy="5035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3600" b="1">
                <a:latin typeface="楷体_GB2312" pitchFamily="49" charset="-122"/>
                <a:ea typeface="楷体_GB2312" pitchFamily="49" charset="-122"/>
              </a:rPr>
              <a:t>    </a:t>
            </a:r>
            <a:r>
              <a:rPr lang="zh-CN" altLang="en-US" sz="3600" b="1">
                <a:latin typeface="楷体_GB2312" pitchFamily="49" charset="-122"/>
                <a:ea typeface="楷体_GB2312" pitchFamily="49" charset="-122"/>
              </a:rPr>
              <a:t>比如，闻先生的研究唐诗，作者着重写他研究的目的和态度，突出了闻先生的研究学问</a:t>
            </a:r>
            <a:r>
              <a:rPr lang="en-US" altLang="zh-CN" sz="3600" b="1">
                <a:latin typeface="楷体_GB2312" pitchFamily="49" charset="-122"/>
                <a:ea typeface="楷体_GB2312" pitchFamily="49" charset="-122"/>
              </a:rPr>
              <a:t>,</a:t>
            </a:r>
            <a:r>
              <a:rPr lang="zh-CN" altLang="en-US" sz="3600" b="1">
                <a:latin typeface="楷体_GB2312" pitchFamily="49" charset="-122"/>
                <a:ea typeface="楷体_GB2312" pitchFamily="49" charset="-122"/>
              </a:rPr>
              <a:t>目的是在于救国；</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目不窥园，足不下楼</a:t>
            </a:r>
            <a:r>
              <a:rPr lang="zh-CN" altLang="en-US" sz="3600" b="1">
                <a:latin typeface="Arial"/>
                <a:ea typeface="楷体_GB2312" pitchFamily="49" charset="-122"/>
              </a:rPr>
              <a:t>”</a:t>
            </a:r>
            <a:r>
              <a:rPr lang="en-US" altLang="zh-CN" sz="3600" b="1">
                <a:latin typeface="楷体_GB2312" pitchFamily="49" charset="-122"/>
                <a:ea typeface="楷体_GB2312" pitchFamily="49" charset="-122"/>
              </a:rPr>
              <a:t>,</a:t>
            </a:r>
            <a:r>
              <a:rPr lang="en-US" altLang="zh-CN" sz="3600" b="1">
                <a:latin typeface="Arial"/>
                <a:ea typeface="楷体_GB2312" pitchFamily="49" charset="-122"/>
              </a:rPr>
              <a:t>“</a:t>
            </a:r>
            <a:r>
              <a:rPr lang="zh-CN" altLang="en-US" sz="3600" b="1">
                <a:latin typeface="楷体_GB2312" pitchFamily="49" charset="-122"/>
                <a:ea typeface="楷体_GB2312" pitchFamily="49" charset="-122"/>
              </a:rPr>
              <a:t>头发零乱</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睡得很少</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这些细节，表现了闻先生的刻苦精神；</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一个又一个大的四方竹纸本子，写满了密密麻麻的小楷</a:t>
            </a:r>
            <a:r>
              <a:rPr lang="en-US" altLang="zh-CN" sz="3600" b="1">
                <a:latin typeface="楷体_GB2312" pitchFamily="49" charset="-122"/>
                <a:ea typeface="楷体_GB2312" pitchFamily="49" charset="-122"/>
              </a:rPr>
              <a:t>,</a:t>
            </a:r>
            <a:r>
              <a:rPr lang="zh-CN" altLang="en-US" sz="3600" b="1">
                <a:latin typeface="楷体_GB2312" pitchFamily="49" charset="-122"/>
                <a:ea typeface="楷体_GB2312" pitchFamily="49" charset="-122"/>
              </a:rPr>
              <a:t>如群蚁排衙</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，则表现出闻一多先生一丝不苟的严谨态度。这样的剪裁，能有力地突出中心。</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4" presetClass="entr" presetSubtype="0" accel="100000" fill="hold" grpId="0" nodeType="afterEffect">
                                  <p:stCondLst>
                                    <p:cond delay="0"/>
                                  </p:stCondLst>
                                  <p:childTnLst>
                                    <p:set>
                                      <p:cBhvr>
                                        <p:cTn id="6" dur="1" fill="hold">
                                          <p:stCondLst>
                                            <p:cond delay="0"/>
                                          </p:stCondLst>
                                        </p:cTn>
                                        <p:tgtEl>
                                          <p:spTgt spid="244740"/>
                                        </p:tgtEl>
                                        <p:attrNameLst>
                                          <p:attrName>style.visibility</p:attrName>
                                        </p:attrNameLst>
                                      </p:cBhvr>
                                      <p:to>
                                        <p:strVal val="visible"/>
                                      </p:to>
                                    </p:set>
                                    <p:anim calcmode="lin" valueType="num">
                                      <p:cBhvr>
                                        <p:cTn id="7" dur="500" fill="hold"/>
                                        <p:tgtEl>
                                          <p:spTgt spid="244740"/>
                                        </p:tgtEl>
                                        <p:attrNameLst>
                                          <p:attrName>ppt_w</p:attrName>
                                        </p:attrNameLst>
                                      </p:cBhvr>
                                      <p:tavLst>
                                        <p:tav tm="0">
                                          <p:val>
                                            <p:strVal val="#ppt_w*0.05"/>
                                          </p:val>
                                        </p:tav>
                                        <p:tav tm="100000">
                                          <p:val>
                                            <p:strVal val="#ppt_w"/>
                                          </p:val>
                                        </p:tav>
                                      </p:tavLst>
                                    </p:anim>
                                    <p:anim calcmode="lin" valueType="num">
                                      <p:cBhvr>
                                        <p:cTn id="8" dur="500" fill="hold"/>
                                        <p:tgtEl>
                                          <p:spTgt spid="244740"/>
                                        </p:tgtEl>
                                        <p:attrNameLst>
                                          <p:attrName>ppt_h</p:attrName>
                                        </p:attrNameLst>
                                      </p:cBhvr>
                                      <p:tavLst>
                                        <p:tav tm="0">
                                          <p:val>
                                            <p:strVal val="#ppt_h"/>
                                          </p:val>
                                        </p:tav>
                                        <p:tav tm="100000">
                                          <p:val>
                                            <p:strVal val="#ppt_h"/>
                                          </p:val>
                                        </p:tav>
                                      </p:tavLst>
                                    </p:anim>
                                    <p:anim calcmode="lin" valueType="num">
                                      <p:cBhvr>
                                        <p:cTn id="9" dur="500" fill="hold"/>
                                        <p:tgtEl>
                                          <p:spTgt spid="244740"/>
                                        </p:tgtEl>
                                        <p:attrNameLst>
                                          <p:attrName>ppt_x</p:attrName>
                                        </p:attrNameLst>
                                      </p:cBhvr>
                                      <p:tavLst>
                                        <p:tav tm="0">
                                          <p:val>
                                            <p:strVal val="#ppt_x-.2"/>
                                          </p:val>
                                        </p:tav>
                                        <p:tav tm="100000">
                                          <p:val>
                                            <p:strVal val="#ppt_x"/>
                                          </p:val>
                                        </p:tav>
                                      </p:tavLst>
                                    </p:anim>
                                    <p:anim calcmode="lin" valueType="num">
                                      <p:cBhvr>
                                        <p:cTn id="10" dur="500" fill="hold"/>
                                        <p:tgtEl>
                                          <p:spTgt spid="244740"/>
                                        </p:tgtEl>
                                        <p:attrNameLst>
                                          <p:attrName>ppt_y</p:attrName>
                                        </p:attrNameLst>
                                      </p:cBhvr>
                                      <p:tavLst>
                                        <p:tav tm="0">
                                          <p:val>
                                            <p:strVal val="#ppt_y"/>
                                          </p:val>
                                        </p:tav>
                                        <p:tav tm="100000">
                                          <p:val>
                                            <p:strVal val="#ppt_y"/>
                                          </p:val>
                                        </p:tav>
                                      </p:tavLst>
                                    </p:anim>
                                    <p:animEffect transition="in" filter="fade">
                                      <p:cBhvr>
                                        <p:cTn id="11" dur="500"/>
                                        <p:tgtEl>
                                          <p:spTgt spid="244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7" name="Rectangle 3"/>
          <p:cNvSpPr>
            <a:spLocks noChangeArrowheads="1"/>
          </p:cNvSpPr>
          <p:nvPr/>
        </p:nvSpPr>
        <p:spPr bwMode="auto">
          <a:xfrm>
            <a:off x="323850" y="981075"/>
            <a:ext cx="8424863" cy="5035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r>
              <a:rPr lang="en-US" altLang="zh-CN" sz="3600" b="1">
                <a:latin typeface="楷体_GB2312" pitchFamily="49" charset="-122"/>
                <a:ea typeface="楷体_GB2312" pitchFamily="49" charset="-122"/>
              </a:rPr>
              <a:t>    </a:t>
            </a:r>
            <a:r>
              <a:rPr lang="zh-CN" altLang="en-US" sz="3600" b="1">
                <a:latin typeface="楷体_GB2312" pitchFamily="49" charset="-122"/>
                <a:ea typeface="楷体_GB2312" pitchFamily="49" charset="-122"/>
              </a:rPr>
              <a:t>再如</a:t>
            </a:r>
            <a:r>
              <a:rPr lang="zh-CN" altLang="en-US" sz="3600" b="1">
                <a:effectLst>
                  <a:outerShdw blurRad="38100" dist="38100" dir="2700000" algn="tl">
                    <a:srgbClr val="000000"/>
                  </a:outerShdw>
                </a:effectLst>
                <a:latin typeface="楷体_GB2312" pitchFamily="49" charset="-122"/>
                <a:ea typeface="楷体_GB2312" pitchFamily="49" charset="-122"/>
              </a:rPr>
              <a:t>文章的后半部分，先略写他的</a:t>
            </a:r>
            <a:r>
              <a:rPr lang="zh-CN" altLang="en-US" sz="3600" b="1">
                <a:effectLst>
                  <a:outerShdw blurRad="38100" dist="38100" dir="2700000" algn="tl">
                    <a:srgbClr val="000000"/>
                  </a:outerShdw>
                </a:effectLst>
                <a:latin typeface="Arial"/>
                <a:ea typeface="楷体_GB2312" pitchFamily="49" charset="-122"/>
              </a:rPr>
              <a:t>“</a:t>
            </a:r>
            <a:r>
              <a:rPr lang="zh-CN" altLang="en-US" sz="3600" b="1">
                <a:effectLst>
                  <a:outerShdw blurRad="38100" dist="38100" dir="2700000" algn="tl">
                    <a:srgbClr val="000000"/>
                  </a:outerShdw>
                </a:effectLst>
                <a:latin typeface="楷体_GB2312" pitchFamily="49" charset="-122"/>
                <a:ea typeface="楷体_GB2312" pitchFamily="49" charset="-122"/>
              </a:rPr>
              <a:t>说</a:t>
            </a:r>
            <a:r>
              <a:rPr lang="zh-CN" altLang="en-US" sz="3600" b="1">
                <a:effectLst>
                  <a:outerShdw blurRad="38100" dist="38100" dir="2700000" algn="tl">
                    <a:srgbClr val="000000"/>
                  </a:outerShdw>
                </a:effectLst>
                <a:latin typeface="Arial"/>
                <a:ea typeface="楷体_GB2312" pitchFamily="49" charset="-122"/>
              </a:rPr>
              <a:t>”</a:t>
            </a:r>
            <a:r>
              <a:rPr lang="zh-CN" altLang="en-US" sz="3600" b="1">
                <a:effectLst>
                  <a:outerShdw blurRad="38100" dist="38100" dir="2700000" algn="tl">
                    <a:srgbClr val="000000"/>
                  </a:outerShdw>
                </a:effectLst>
                <a:latin typeface="楷体_GB2312" pitchFamily="49" charset="-122"/>
                <a:ea typeface="楷体_GB2312" pitchFamily="49" charset="-122"/>
              </a:rPr>
              <a:t>，写他</a:t>
            </a:r>
            <a:r>
              <a:rPr lang="zh-CN" altLang="en-US" sz="3600" b="1">
                <a:effectLst>
                  <a:outerShdw blurRad="38100" dist="38100" dir="2700000" algn="tl">
                    <a:srgbClr val="000000"/>
                  </a:outerShdw>
                </a:effectLst>
                <a:latin typeface="Arial"/>
                <a:ea typeface="楷体_GB2312" pitchFamily="49" charset="-122"/>
              </a:rPr>
              <a:t>“</a:t>
            </a:r>
            <a:r>
              <a:rPr lang="zh-CN" altLang="en-US" sz="3600" b="1">
                <a:effectLst>
                  <a:outerShdw blurRad="38100" dist="38100" dir="2700000" algn="tl">
                    <a:srgbClr val="000000"/>
                  </a:outerShdw>
                </a:effectLst>
                <a:latin typeface="楷体_GB2312" pitchFamily="49" charset="-122"/>
                <a:ea typeface="楷体_GB2312" pitchFamily="49" charset="-122"/>
              </a:rPr>
              <a:t>说</a:t>
            </a:r>
            <a:r>
              <a:rPr lang="zh-CN" altLang="en-US" sz="3600" b="1">
                <a:effectLst>
                  <a:outerShdw blurRad="38100" dist="38100" dir="2700000" algn="tl">
                    <a:srgbClr val="000000"/>
                  </a:outerShdw>
                </a:effectLst>
                <a:latin typeface="Arial"/>
                <a:ea typeface="楷体_GB2312" pitchFamily="49" charset="-122"/>
              </a:rPr>
              <a:t>”</a:t>
            </a:r>
            <a:r>
              <a:rPr lang="zh-CN" altLang="en-US" sz="3600" b="1">
                <a:effectLst>
                  <a:outerShdw blurRad="38100" dist="38100" dir="2700000" algn="tl">
                    <a:srgbClr val="000000"/>
                  </a:outerShdw>
                </a:effectLst>
                <a:latin typeface="楷体_GB2312" pitchFamily="49" charset="-122"/>
                <a:ea typeface="楷体_GB2312" pitchFamily="49" charset="-122"/>
              </a:rPr>
              <a:t>的事实，由</a:t>
            </a:r>
            <a:r>
              <a:rPr lang="zh-CN" altLang="en-US" sz="3600" b="1">
                <a:effectLst>
                  <a:outerShdw blurRad="38100" dist="38100" dir="2700000" algn="tl">
                    <a:srgbClr val="000000"/>
                  </a:outerShdw>
                </a:effectLst>
                <a:latin typeface="Arial"/>
                <a:ea typeface="楷体_GB2312" pitchFamily="49" charset="-122"/>
              </a:rPr>
              <a:t>“</a:t>
            </a:r>
            <a:r>
              <a:rPr lang="zh-CN" altLang="en-US" sz="3600" b="1">
                <a:effectLst>
                  <a:outerShdw blurRad="38100" dist="38100" dir="2700000" algn="tl">
                    <a:srgbClr val="000000"/>
                  </a:outerShdw>
                </a:effectLst>
                <a:latin typeface="楷体_GB2312" pitchFamily="49" charset="-122"/>
                <a:ea typeface="楷体_GB2312" pitchFamily="49" charset="-122"/>
              </a:rPr>
              <a:t>小声说</a:t>
            </a:r>
            <a:r>
              <a:rPr lang="zh-CN" altLang="en-US" sz="3600" b="1">
                <a:effectLst>
                  <a:outerShdw blurRad="38100" dist="38100" dir="2700000" algn="tl">
                    <a:srgbClr val="000000"/>
                  </a:outerShdw>
                </a:effectLst>
                <a:latin typeface="Arial"/>
                <a:ea typeface="楷体_GB2312" pitchFamily="49" charset="-122"/>
              </a:rPr>
              <a:t>”</a:t>
            </a:r>
            <a:r>
              <a:rPr lang="zh-CN" altLang="en-US" sz="3600" b="1">
                <a:effectLst>
                  <a:outerShdw blurRad="38100" dist="38100" dir="2700000" algn="tl">
                    <a:srgbClr val="000000"/>
                  </a:outerShdw>
                </a:effectLst>
                <a:latin typeface="楷体_GB2312" pitchFamily="49" charset="-122"/>
                <a:ea typeface="楷体_GB2312" pitchFamily="49" charset="-122"/>
              </a:rPr>
              <a:t>到</a:t>
            </a:r>
            <a:r>
              <a:rPr lang="zh-CN" altLang="en-US" sz="3600" b="1">
                <a:effectLst>
                  <a:outerShdw blurRad="38100" dist="38100" dir="2700000" algn="tl">
                    <a:srgbClr val="000000"/>
                  </a:outerShdw>
                </a:effectLst>
                <a:latin typeface="Arial"/>
                <a:ea typeface="楷体_GB2312" pitchFamily="49" charset="-122"/>
              </a:rPr>
              <a:t>“</a:t>
            </a:r>
            <a:r>
              <a:rPr lang="zh-CN" altLang="en-US" sz="3600" b="1">
                <a:effectLst>
                  <a:outerShdw blurRad="38100" dist="38100" dir="2700000" algn="tl">
                    <a:srgbClr val="000000"/>
                  </a:outerShdw>
                </a:effectLst>
                <a:latin typeface="楷体_GB2312" pitchFamily="49" charset="-122"/>
                <a:ea typeface="楷体_GB2312" pitchFamily="49" charset="-122"/>
              </a:rPr>
              <a:t>向全国人民呼喊</a:t>
            </a:r>
            <a:r>
              <a:rPr lang="zh-CN" altLang="en-US" sz="3600" b="1">
                <a:effectLst>
                  <a:outerShdw blurRad="38100" dist="38100" dir="2700000" algn="tl">
                    <a:srgbClr val="000000"/>
                  </a:outerShdw>
                </a:effectLst>
                <a:latin typeface="Arial"/>
                <a:ea typeface="楷体_GB2312" pitchFamily="49" charset="-122"/>
              </a:rPr>
              <a:t>”</a:t>
            </a:r>
            <a:r>
              <a:rPr lang="zh-CN" altLang="en-US" sz="3600" b="1">
                <a:effectLst>
                  <a:outerShdw blurRad="38100" dist="38100" dir="2700000" algn="tl">
                    <a:srgbClr val="000000"/>
                  </a:outerShdw>
                </a:effectLst>
                <a:latin typeface="楷体_GB2312" pitchFamily="49" charset="-122"/>
                <a:ea typeface="楷体_GB2312" pitchFamily="49" charset="-122"/>
              </a:rPr>
              <a:t>，写他</a:t>
            </a:r>
            <a:r>
              <a:rPr lang="zh-CN" altLang="en-US" sz="3600" b="1">
                <a:effectLst>
                  <a:outerShdw blurRad="38100" dist="38100" dir="2700000" algn="tl">
                    <a:srgbClr val="000000"/>
                  </a:outerShdw>
                </a:effectLst>
                <a:latin typeface="Arial"/>
                <a:ea typeface="楷体_GB2312" pitchFamily="49" charset="-122"/>
              </a:rPr>
              <a:t>“</a:t>
            </a:r>
            <a:r>
              <a:rPr lang="zh-CN" altLang="en-US" sz="3600" b="1">
                <a:effectLst>
                  <a:outerShdw blurRad="38100" dist="38100" dir="2700000" algn="tl">
                    <a:srgbClr val="000000"/>
                  </a:outerShdw>
                </a:effectLst>
                <a:latin typeface="楷体_GB2312" pitchFamily="49" charset="-122"/>
                <a:ea typeface="楷体_GB2312" pitchFamily="49" charset="-122"/>
              </a:rPr>
              <a:t>说</a:t>
            </a:r>
            <a:r>
              <a:rPr lang="zh-CN" altLang="en-US" sz="3600" b="1">
                <a:effectLst>
                  <a:outerShdw blurRad="38100" dist="38100" dir="2700000" algn="tl">
                    <a:srgbClr val="000000"/>
                  </a:outerShdw>
                </a:effectLst>
                <a:latin typeface="Arial"/>
                <a:ea typeface="楷体_GB2312" pitchFamily="49" charset="-122"/>
              </a:rPr>
              <a:t>”</a:t>
            </a:r>
            <a:r>
              <a:rPr lang="zh-CN" altLang="en-US" sz="3600" b="1">
                <a:effectLst>
                  <a:outerShdw blurRad="38100" dist="38100" dir="2700000" algn="tl">
                    <a:srgbClr val="000000"/>
                  </a:outerShdw>
                </a:effectLst>
                <a:latin typeface="楷体_GB2312" pitchFamily="49" charset="-122"/>
                <a:ea typeface="楷体_GB2312" pitchFamily="49" charset="-122"/>
              </a:rPr>
              <a:t>的内容与目的：反对独裁，争取民主。</a:t>
            </a:r>
          </a:p>
          <a:p>
            <a:r>
              <a:rPr lang="zh-CN" altLang="en-US" sz="3600" b="1">
                <a:effectLst>
                  <a:outerShdw blurRad="38100" dist="38100" dir="2700000" algn="tl">
                    <a:srgbClr val="000000"/>
                  </a:outerShdw>
                </a:effectLst>
                <a:latin typeface="楷体_GB2312" pitchFamily="49" charset="-122"/>
                <a:ea typeface="楷体_GB2312" pitchFamily="49" charset="-122"/>
              </a:rPr>
              <a:t>    再详叙他的</a:t>
            </a:r>
            <a:r>
              <a:rPr lang="zh-CN" altLang="en-US" sz="3600" b="1">
                <a:effectLst>
                  <a:outerShdw blurRad="38100" dist="38100" dir="2700000" algn="tl">
                    <a:srgbClr val="000000"/>
                  </a:outerShdw>
                </a:effectLst>
                <a:latin typeface="Arial"/>
                <a:ea typeface="楷体_GB2312" pitchFamily="49" charset="-122"/>
              </a:rPr>
              <a:t>“</a:t>
            </a:r>
            <a:r>
              <a:rPr lang="zh-CN" altLang="en-US" sz="3600" b="1">
                <a:effectLst>
                  <a:outerShdw blurRad="38100" dist="38100" dir="2700000" algn="tl">
                    <a:srgbClr val="000000"/>
                  </a:outerShdw>
                </a:effectLst>
                <a:latin typeface="楷体_GB2312" pitchFamily="49" charset="-122"/>
                <a:ea typeface="楷体_GB2312" pitchFamily="49" charset="-122"/>
              </a:rPr>
              <a:t>做</a:t>
            </a:r>
            <a:r>
              <a:rPr lang="zh-CN" altLang="en-US" sz="3600" b="1">
                <a:effectLst>
                  <a:outerShdw blurRad="38100" dist="38100" dir="2700000" algn="tl">
                    <a:srgbClr val="000000"/>
                  </a:outerShdw>
                </a:effectLst>
                <a:latin typeface="Arial"/>
                <a:ea typeface="楷体_GB2312" pitchFamily="49" charset="-122"/>
              </a:rPr>
              <a:t>”</a:t>
            </a:r>
            <a:r>
              <a:rPr lang="zh-CN" altLang="en-US" sz="3600" b="1">
                <a:effectLst>
                  <a:outerShdw blurRad="38100" dist="38100" dir="2700000" algn="tl">
                    <a:srgbClr val="000000"/>
                  </a:outerShdw>
                </a:effectLst>
                <a:latin typeface="楷体_GB2312" pitchFamily="49" charset="-122"/>
                <a:ea typeface="楷体_GB2312" pitchFamily="49" charset="-122"/>
              </a:rPr>
              <a:t>：起稿政治传单，在群众大会上大骂特务，走在游行示威队伍的前头，昂首挺胸，长须飘飘。用他的</a:t>
            </a:r>
            <a:r>
              <a:rPr lang="zh-CN" altLang="en-US" sz="3600" b="1">
                <a:effectLst>
                  <a:outerShdw blurRad="38100" dist="38100" dir="2700000" algn="tl">
                    <a:srgbClr val="000000"/>
                  </a:outerShdw>
                </a:effectLst>
                <a:latin typeface="Arial"/>
                <a:ea typeface="楷体_GB2312" pitchFamily="49" charset="-122"/>
              </a:rPr>
              <a:t>“</a:t>
            </a:r>
            <a:r>
              <a:rPr lang="zh-CN" altLang="en-US" sz="3600" b="1">
                <a:effectLst>
                  <a:outerShdw blurRad="38100" dist="38100" dir="2700000" algn="tl">
                    <a:srgbClr val="000000"/>
                  </a:outerShdw>
                </a:effectLst>
                <a:latin typeface="楷体_GB2312" pitchFamily="49" charset="-122"/>
                <a:ea typeface="楷体_GB2312" pitchFamily="49" charset="-122"/>
              </a:rPr>
              <a:t>说</a:t>
            </a:r>
            <a:r>
              <a:rPr lang="zh-CN" altLang="en-US" sz="3600" b="1">
                <a:effectLst>
                  <a:outerShdw blurRad="38100" dist="38100" dir="2700000" algn="tl">
                    <a:srgbClr val="000000"/>
                  </a:outerShdw>
                </a:effectLst>
                <a:latin typeface="Arial"/>
                <a:ea typeface="楷体_GB2312" pitchFamily="49" charset="-122"/>
              </a:rPr>
              <a:t>”</a:t>
            </a:r>
            <a:r>
              <a:rPr lang="zh-CN" altLang="en-US" sz="3600" b="1">
                <a:effectLst>
                  <a:outerShdw blurRad="38100" dist="38100" dir="2700000" algn="tl">
                    <a:srgbClr val="000000"/>
                  </a:outerShdw>
                </a:effectLst>
                <a:latin typeface="楷体_GB2312" pitchFamily="49" charset="-122"/>
                <a:ea typeface="楷体_GB2312" pitchFamily="49" charset="-122"/>
              </a:rPr>
              <a:t>和</a:t>
            </a:r>
            <a:r>
              <a:rPr lang="zh-CN" altLang="en-US" sz="3600" b="1">
                <a:effectLst>
                  <a:outerShdw blurRad="38100" dist="38100" dir="2700000" algn="tl">
                    <a:srgbClr val="000000"/>
                  </a:outerShdw>
                </a:effectLst>
                <a:latin typeface="Arial"/>
                <a:ea typeface="楷体_GB2312" pitchFamily="49" charset="-122"/>
              </a:rPr>
              <a:t>“</a:t>
            </a:r>
            <a:r>
              <a:rPr lang="zh-CN" altLang="en-US" sz="3600" b="1">
                <a:effectLst>
                  <a:outerShdw blurRad="38100" dist="38100" dir="2700000" algn="tl">
                    <a:srgbClr val="000000"/>
                  </a:outerShdw>
                </a:effectLst>
                <a:latin typeface="楷体_GB2312" pitchFamily="49" charset="-122"/>
                <a:ea typeface="楷体_GB2312" pitchFamily="49" charset="-122"/>
              </a:rPr>
              <a:t>做</a:t>
            </a:r>
            <a:r>
              <a:rPr lang="zh-CN" altLang="en-US" sz="3600" b="1">
                <a:effectLst>
                  <a:outerShdw blurRad="38100" dist="38100" dir="2700000" algn="tl">
                    <a:srgbClr val="000000"/>
                  </a:outerShdw>
                </a:effectLst>
                <a:latin typeface="Arial"/>
                <a:ea typeface="楷体_GB2312" pitchFamily="49" charset="-122"/>
              </a:rPr>
              <a:t>”</a:t>
            </a:r>
            <a:r>
              <a:rPr lang="zh-CN" altLang="en-US" sz="3600" b="1">
                <a:effectLst>
                  <a:outerShdw blurRad="38100" dist="38100" dir="2700000" algn="tl">
                    <a:srgbClr val="000000"/>
                  </a:outerShdw>
                </a:effectLst>
                <a:latin typeface="楷体_GB2312" pitchFamily="49" charset="-122"/>
                <a:ea typeface="楷体_GB2312" pitchFamily="49" charset="-122"/>
              </a:rPr>
              <a:t>揭示其争取民主、反对独裁的大无畏精神。</a:t>
            </a:r>
            <a:r>
              <a:rPr lang="zh-CN" altLang="en-US" sz="3600" b="1">
                <a:latin typeface="楷体_GB2312" pitchFamily="49" charset="-122"/>
                <a:ea typeface="楷体_GB2312" pitchFamily="49" charset="-122"/>
              </a:rPr>
              <a:t> </a:t>
            </a:r>
            <a:endParaRPr lang="zh-CN" altLang="en-US" sz="1800">
              <a:solidFill>
                <a:schemeClr val="tx1"/>
              </a:solidFill>
              <a:ea typeface="宋体" pitchFamily="2" charset="-122"/>
            </a:endParaRPr>
          </a:p>
        </p:txBody>
      </p:sp>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ChangeArrowheads="1"/>
          </p:cNvSpPr>
          <p:nvPr>
            <p:ph type="title" idx="4294967295"/>
          </p:nvPr>
        </p:nvSpPr>
        <p:spPr>
          <a:xfrm>
            <a:off x="0" y="0"/>
            <a:ext cx="5699125" cy="1143000"/>
          </a:xfrm>
        </p:spPr>
        <p:txBody>
          <a:bodyPr/>
          <a:lstStyle/>
          <a:p>
            <a:pPr algn="l"/>
            <a:r>
              <a:rPr lang="zh-CN" altLang="en-US" sz="3600" b="1" dirty="0">
                <a:effectLst>
                  <a:outerShdw blurRad="38100" dist="38100" dir="2700000" algn="tl">
                    <a:srgbClr val="FFFFFF"/>
                  </a:outerShdw>
                </a:effectLst>
              </a:rPr>
              <a:t>（</a:t>
            </a:r>
            <a:r>
              <a:rPr lang="en-US" altLang="zh-CN" sz="3600" b="1" dirty="0">
                <a:effectLst>
                  <a:outerShdw blurRad="38100" dist="38100" dir="2700000" algn="tl">
                    <a:srgbClr val="FFFFFF"/>
                  </a:outerShdw>
                </a:effectLst>
              </a:rPr>
              <a:t>4</a:t>
            </a:r>
            <a:r>
              <a:rPr lang="zh-CN" altLang="en-US" sz="3600" b="1" dirty="0">
                <a:effectLst>
                  <a:outerShdw blurRad="38100" dist="38100" dir="2700000" algn="tl">
                    <a:srgbClr val="FFFFFF"/>
                  </a:outerShdw>
                </a:effectLst>
              </a:rPr>
              <a:t>）夹叙夹议的写法</a:t>
            </a:r>
          </a:p>
        </p:txBody>
      </p:sp>
      <p:sp>
        <p:nvSpPr>
          <p:cNvPr id="247811" name="Rectangle 3"/>
          <p:cNvSpPr>
            <a:spLocks noGrp="1" noChangeArrowheads="1"/>
          </p:cNvSpPr>
          <p:nvPr>
            <p:ph type="body" idx="4294967295"/>
          </p:nvPr>
        </p:nvSpPr>
        <p:spPr>
          <a:xfrm>
            <a:off x="0" y="765175"/>
            <a:ext cx="9144000" cy="5400675"/>
          </a:xfrm>
        </p:spPr>
        <p:txBody>
          <a:bodyPr/>
          <a:lstStyle/>
          <a:p>
            <a:r>
              <a:rPr lang="zh-CN" altLang="en-US" b="1" dirty="0">
                <a:solidFill>
                  <a:srgbClr val="0000CC"/>
                </a:solidFill>
                <a:effectLst>
                  <a:outerShdw blurRad="38100" dist="38100" dir="2700000" algn="tl">
                    <a:srgbClr val="000000"/>
                  </a:outerShdw>
                </a:effectLst>
              </a:rPr>
              <a:t>全文采取夹叙夹议的写法。如课文的第三段截取了闻先生向古代典籍钻探的事实着力描叙：先叙他攀高钻坚的研究志趣，继写他研究的目的，再写他兀兀穷年、沥尽心血的研究精神，最后写他辛苦凝结而成的硕果</a:t>
            </a:r>
            <a:r>
              <a:rPr lang="en-US" altLang="zh-CN" b="1" dirty="0">
                <a:solidFill>
                  <a:srgbClr val="0000CC"/>
                </a:solidFill>
                <a:effectLst>
                  <a:outerShdw blurRad="38100" dist="38100" dir="2700000" algn="tl">
                    <a:srgbClr val="000000"/>
                  </a:outerShdw>
                </a:effectLst>
              </a:rPr>
              <a:t>——《</a:t>
            </a:r>
            <a:r>
              <a:rPr lang="zh-CN" altLang="en-US" b="1" dirty="0">
                <a:solidFill>
                  <a:srgbClr val="0000CC"/>
                </a:solidFill>
                <a:effectLst>
                  <a:outerShdw blurRad="38100" dist="38100" dir="2700000" algn="tl">
                    <a:srgbClr val="000000"/>
                  </a:outerShdw>
                </a:effectLst>
              </a:rPr>
              <a:t>唐诗杂论</a:t>
            </a:r>
            <a:r>
              <a:rPr lang="en-US" altLang="zh-CN" b="1" dirty="0">
                <a:solidFill>
                  <a:srgbClr val="0000CC"/>
                </a:solidFill>
                <a:effectLst>
                  <a:outerShdw blurRad="38100" dist="38100" dir="2700000" algn="tl">
                    <a:srgbClr val="000000"/>
                  </a:outerShdw>
                </a:effectLst>
              </a:rPr>
              <a:t>》</a:t>
            </a:r>
            <a:r>
              <a:rPr lang="zh-CN" altLang="en-US" b="1" dirty="0">
                <a:solidFill>
                  <a:srgbClr val="0000CC"/>
                </a:solidFill>
                <a:effectLst>
                  <a:outerShdw blurRad="38100" dist="38100" dir="2700000" algn="tl">
                    <a:srgbClr val="000000"/>
                  </a:outerShdw>
                </a:effectLst>
              </a:rPr>
              <a:t>。作者在叙述事实的基础上，第五段进行议论</a:t>
            </a:r>
            <a:r>
              <a:rPr lang="en-US" altLang="zh-CN" b="1" dirty="0">
                <a:solidFill>
                  <a:srgbClr val="0000CC"/>
                </a:solidFill>
                <a:effectLst>
                  <a:outerShdw blurRad="38100" dist="38100" dir="2700000" algn="tl">
                    <a:srgbClr val="000000"/>
                  </a:outerShdw>
                </a:effectLst>
              </a:rPr>
              <a:t>,</a:t>
            </a:r>
            <a:r>
              <a:rPr lang="zh-CN" altLang="en-US" b="1" dirty="0">
                <a:solidFill>
                  <a:srgbClr val="0000CC"/>
                </a:solidFill>
                <a:effectLst>
                  <a:outerShdw blurRad="38100" dist="38100" dir="2700000" algn="tl">
                    <a:srgbClr val="000000"/>
                  </a:outerShdw>
                </a:effectLst>
              </a:rPr>
              <a:t>论证闻一多先生确实是做了再“说”，做了自己也没有“说”，回应了第一二段的引文。为了使议论更有说服力，作者又简要地夹叙了两个事实：十年艰辛撰写了楚辞“校补”；又向“古典新义”迈进。这些段落是围绕闻一多的苦读钻研精神夹叙夹议</a:t>
            </a:r>
            <a:r>
              <a:rPr lang="zh-CN" altLang="en-US" sz="2800" b="1" dirty="0">
                <a:effectLst>
                  <a:outerShdw blurRad="38100" dist="38100" dir="2700000" algn="tl">
                    <a:srgbClr val="FFFFFF"/>
                  </a:outerShdw>
                </a:effectLst>
              </a:rPr>
              <a:t>。</a:t>
            </a:r>
          </a:p>
        </p:txBody>
      </p:sp>
      <p:sp>
        <p:nvSpPr>
          <p:cNvPr id="247812" name="AutoShape 4">
            <a:hlinkClick r:id="rId2" action="ppaction://hlinksldjump"/>
          </p:cNvPr>
          <p:cNvSpPr>
            <a:spLocks noChangeArrowheads="1"/>
          </p:cNvSpPr>
          <p:nvPr/>
        </p:nvSpPr>
        <p:spPr bwMode="auto">
          <a:xfrm>
            <a:off x="6804025" y="6524625"/>
            <a:ext cx="533400" cy="152400"/>
          </a:xfrm>
          <a:prstGeom prst="curvedDownArrow">
            <a:avLst>
              <a:gd name="adj1" fmla="val 70000"/>
              <a:gd name="adj2" fmla="val 140000"/>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8834" name="Rectangle 2"/>
          <p:cNvSpPr>
            <a:spLocks noGrp="1" noChangeArrowheads="1"/>
          </p:cNvSpPr>
          <p:nvPr>
            <p:ph type="title" idx="4294967295"/>
          </p:nvPr>
        </p:nvSpPr>
        <p:spPr>
          <a:xfrm>
            <a:off x="685800" y="765175"/>
            <a:ext cx="8458200" cy="2185988"/>
          </a:xfrm>
        </p:spPr>
        <p:txBody>
          <a:bodyPr/>
          <a:lstStyle/>
          <a:p>
            <a:pPr algn="l"/>
            <a:r>
              <a:rPr lang="en-US" altLang="zh-CN" sz="3600" dirty="0"/>
              <a:t>       </a:t>
            </a:r>
            <a:r>
              <a:rPr lang="zh-CN" altLang="en-US" sz="3600" b="1" dirty="0">
                <a:effectLst>
                  <a:outerShdw blurRad="38100" dist="38100" dir="2700000" algn="tl">
                    <a:srgbClr val="FFFFFF"/>
                  </a:outerShdw>
                </a:effectLst>
                <a:latin typeface="楷体_GB2312" pitchFamily="49" charset="-122"/>
                <a:ea typeface="楷体_GB2312" pitchFamily="49" charset="-122"/>
              </a:rPr>
              <a:t>作者使用了许多四字语（特别是成语）以及整齐的对偶句。使文章读起来，琅琅上口，铿锵有力，富于音乐美。 请举出几个例子。</a:t>
            </a:r>
          </a:p>
        </p:txBody>
      </p:sp>
      <p:sp>
        <p:nvSpPr>
          <p:cNvPr id="248835" name="Rectangle 3"/>
          <p:cNvSpPr>
            <a:spLocks noGrp="1" noChangeArrowheads="1"/>
          </p:cNvSpPr>
          <p:nvPr>
            <p:ph type="body" idx="4294967295"/>
          </p:nvPr>
        </p:nvSpPr>
        <p:spPr>
          <a:xfrm>
            <a:off x="0" y="2997200"/>
            <a:ext cx="6048375" cy="3519488"/>
          </a:xfrm>
        </p:spPr>
        <p:txBody>
          <a:bodyPr/>
          <a:lstStyle/>
          <a:p>
            <a:pPr algn="ctr">
              <a:lnSpc>
                <a:spcPct val="90000"/>
              </a:lnSpc>
              <a:buFontTx/>
              <a:buNone/>
            </a:pPr>
            <a:r>
              <a:rPr lang="zh-CN" altLang="en-US" sz="3600" b="1" dirty="0">
                <a:solidFill>
                  <a:schemeClr val="hlink"/>
                </a:solidFill>
                <a:effectLst>
                  <a:outerShdw blurRad="38100" dist="38100" dir="2700000" algn="tl">
                    <a:srgbClr val="000000"/>
                  </a:outerShdw>
                </a:effectLst>
                <a:ea typeface="楷体_GB2312" pitchFamily="49" charset="-122"/>
              </a:rPr>
              <a:t>目不窥园　足不下楼</a:t>
            </a:r>
          </a:p>
          <a:p>
            <a:pPr algn="ctr">
              <a:lnSpc>
                <a:spcPct val="90000"/>
              </a:lnSpc>
              <a:buFontTx/>
              <a:buNone/>
            </a:pPr>
            <a:r>
              <a:rPr lang="zh-CN" altLang="en-US" sz="3600" b="1" dirty="0">
                <a:solidFill>
                  <a:schemeClr val="hlink"/>
                </a:solidFill>
                <a:effectLst>
                  <a:outerShdw blurRad="38100" dist="38100" dir="2700000" algn="tl">
                    <a:srgbClr val="000000"/>
                  </a:outerShdw>
                </a:effectLst>
                <a:ea typeface="楷体_GB2312" pitchFamily="49" charset="-122"/>
              </a:rPr>
              <a:t>兀兀穷年　沥尽心血</a:t>
            </a:r>
          </a:p>
          <a:p>
            <a:pPr algn="ctr">
              <a:lnSpc>
                <a:spcPct val="90000"/>
              </a:lnSpc>
              <a:buFontTx/>
              <a:buNone/>
            </a:pPr>
            <a:r>
              <a:rPr lang="zh-CN" altLang="en-US" sz="3600" b="1" dirty="0">
                <a:solidFill>
                  <a:schemeClr val="hlink"/>
                </a:solidFill>
                <a:effectLst>
                  <a:outerShdw blurRad="38100" dist="38100" dir="2700000" algn="tl">
                    <a:srgbClr val="000000"/>
                  </a:outerShdw>
                </a:effectLst>
                <a:ea typeface="楷体_GB2312" pitchFamily="49" charset="-122"/>
              </a:rPr>
              <a:t>潜心贯注　心会神凝</a:t>
            </a:r>
          </a:p>
          <a:p>
            <a:pPr algn="ctr">
              <a:lnSpc>
                <a:spcPct val="90000"/>
              </a:lnSpc>
              <a:buFontTx/>
              <a:buNone/>
            </a:pPr>
            <a:r>
              <a:rPr lang="zh-CN" altLang="en-US" sz="3600" b="1" dirty="0">
                <a:solidFill>
                  <a:schemeClr val="hlink"/>
                </a:solidFill>
                <a:effectLst>
                  <a:outerShdw blurRad="38100" dist="38100" dir="2700000" algn="tl">
                    <a:srgbClr val="000000"/>
                  </a:outerShdw>
                </a:effectLst>
                <a:ea typeface="楷体_GB2312" pitchFamily="49" charset="-122"/>
              </a:rPr>
              <a:t>仰之弥高　钻之弥坚</a:t>
            </a:r>
          </a:p>
          <a:p>
            <a:pPr algn="ctr">
              <a:lnSpc>
                <a:spcPct val="90000"/>
              </a:lnSpc>
              <a:buFontTx/>
              <a:buNone/>
            </a:pPr>
            <a:r>
              <a:rPr lang="zh-CN" altLang="en-US" sz="3600" b="1" dirty="0">
                <a:solidFill>
                  <a:schemeClr val="hlink"/>
                </a:solidFill>
                <a:effectLst>
                  <a:outerShdw blurRad="38100" dist="38100" dir="2700000" algn="tl">
                    <a:srgbClr val="000000"/>
                  </a:outerShdw>
                </a:effectLst>
                <a:ea typeface="楷体_GB2312" pitchFamily="49" charset="-122"/>
              </a:rPr>
              <a:t>迥乎不同　一反既往</a:t>
            </a:r>
          </a:p>
          <a:p>
            <a:pPr algn="ctr">
              <a:lnSpc>
                <a:spcPct val="90000"/>
              </a:lnSpc>
              <a:buFontTx/>
              <a:buNone/>
            </a:pPr>
            <a:r>
              <a:rPr lang="en-US" altLang="zh-CN" sz="3600" b="1" dirty="0">
                <a:solidFill>
                  <a:schemeClr val="accent2"/>
                </a:solidFill>
                <a:effectLst>
                  <a:outerShdw blurRad="38100" dist="38100" dir="2700000" algn="tl">
                    <a:srgbClr val="000000"/>
                  </a:outerShdw>
                </a:effectLst>
                <a:ea typeface="楷体_GB2312" pitchFamily="49" charset="-122"/>
              </a:rPr>
              <a:t>……</a:t>
            </a:r>
          </a:p>
        </p:txBody>
      </p:sp>
      <p:sp>
        <p:nvSpPr>
          <p:cNvPr id="248836" name="WordArt 4"/>
          <p:cNvSpPr>
            <a:spLocks noChangeArrowheads="1" noChangeShapeType="1" noTextEdit="1"/>
          </p:cNvSpPr>
          <p:nvPr/>
        </p:nvSpPr>
        <p:spPr bwMode="auto">
          <a:xfrm>
            <a:off x="7162800" y="4724400"/>
            <a:ext cx="1371600" cy="1157288"/>
          </a:xfrm>
          <a:prstGeom prst="rect">
            <a:avLst/>
          </a:prstGeom>
          <a:extLst>
            <a:ext uri="{AF507438-7753-43E0-B8FC-AC1667EBCBE1}">
              <a14:hiddenEffects xmlns:a14="http://schemas.microsoft.com/office/drawing/2010/main" xmlns="">
                <a:effectLst/>
              </a14:hiddenEffects>
            </a:ext>
          </a:extLst>
        </p:spPr>
        <p:txBody>
          <a:bodyPr wrap="none" fromWordArt="1">
            <a:prstTxWarp prst="textCascadeUp">
              <a:avLst>
                <a:gd name="adj" fmla="val 100000"/>
              </a:avLst>
            </a:prstTxWarp>
            <a:scene3d>
              <a:camera prst="legacyPerspectiveFront">
                <a:rot lat="20519999" lon="1080000" rev="0"/>
              </a:camera>
              <a:lightRig rig="legacyHarsh2" dir="b"/>
            </a:scene3d>
            <a:sp3d extrusionH="430200" prstMaterial="legacyMatte">
              <a:extrusionClr>
                <a:srgbClr val="FF6600"/>
              </a:extrusionClr>
            </a:sp3d>
          </a:bodyPr>
          <a:lstStyle/>
          <a:p>
            <a:pPr algn="ctr"/>
            <a:r>
              <a:rPr lang="zh-CN" altLang="en-US" sz="3600" kern="10">
                <a:ln w="9525">
                  <a:round/>
                  <a:headEnd/>
                  <a:tailEnd/>
                </a:ln>
                <a:gradFill rotWithShape="0">
                  <a:gsLst>
                    <a:gs pos="0">
                      <a:srgbClr val="FFE701"/>
                    </a:gs>
                    <a:gs pos="100000">
                      <a:srgbClr val="FE3E02"/>
                    </a:gs>
                  </a:gsLst>
                  <a:lin ang="5400000" scaled="1"/>
                </a:gradFill>
                <a:latin typeface="宋体"/>
                <a:ea typeface="宋体"/>
              </a:rPr>
              <a:t>读一读</a:t>
            </a:r>
          </a:p>
        </p:txBody>
      </p:sp>
      <p:sp>
        <p:nvSpPr>
          <p:cNvPr id="248837" name="WordArt 5"/>
          <p:cNvSpPr>
            <a:spLocks noChangeArrowheads="1" noChangeShapeType="1" noTextEdit="1"/>
          </p:cNvSpPr>
          <p:nvPr/>
        </p:nvSpPr>
        <p:spPr bwMode="auto">
          <a:xfrm>
            <a:off x="0" y="0"/>
            <a:ext cx="3384550" cy="908050"/>
          </a:xfrm>
          <a:prstGeom prst="rect">
            <a:avLst/>
          </a:prstGeom>
        </p:spPr>
        <p:txBody>
          <a:bodyPr wrap="none" fromWordArt="1">
            <a:prstTxWarp prst="textFadeRight">
              <a:avLst>
                <a:gd name="adj" fmla="val 33333"/>
              </a:avLst>
            </a:prstTxWarp>
          </a:bodyPr>
          <a:lstStyle/>
          <a:p>
            <a:pPr algn="ctr"/>
            <a:r>
              <a:rPr lang="zh-CN" altLang="en-US" sz="4000" b="1" kern="10" normalizeH="1">
                <a:ln w="12700">
                  <a:solidFill>
                    <a:srgbClr val="FF00FF"/>
                  </a:solidFill>
                  <a:round/>
                  <a:headEnd/>
                  <a:tailEnd/>
                </a:ln>
                <a:solidFill>
                  <a:schemeClr val="tx1"/>
                </a:solidFill>
                <a:effectLst>
                  <a:outerShdw dist="45791" dir="2021404" algn="ctr" rotWithShape="0">
                    <a:srgbClr val="9999FF"/>
                  </a:outerShdw>
                </a:effectLst>
                <a:latin typeface="隶书"/>
                <a:ea typeface="隶书"/>
              </a:rPr>
              <a:t>品味语言</a:t>
            </a:r>
          </a:p>
        </p:txBody>
      </p:sp>
    </p:spTree>
  </p:cSld>
  <p:clrMapOvr>
    <a:masterClrMapping/>
  </p:clrMapOvr>
  <p:transition spd="med">
    <p:wipe dir="d"/>
    <p:sndAc>
      <p:stSnd>
        <p:snd r:embed="rId2" name="projcto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48835">
                                            <p:txEl>
                                              <p:pRg st="0" end="0"/>
                                            </p:txEl>
                                          </p:spTgt>
                                        </p:tgtEl>
                                        <p:attrNameLst>
                                          <p:attrName>style.visibility</p:attrName>
                                        </p:attrNameLst>
                                      </p:cBhvr>
                                      <p:to>
                                        <p:strVal val="visible"/>
                                      </p:to>
                                    </p:set>
                                    <p:animEffect transition="in" filter="box(out)">
                                      <p:cBhvr>
                                        <p:cTn id="7" dur="500"/>
                                        <p:tgtEl>
                                          <p:spTgt spid="24883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48835">
                                            <p:txEl>
                                              <p:pRg st="1" end="1"/>
                                            </p:txEl>
                                          </p:spTgt>
                                        </p:tgtEl>
                                        <p:attrNameLst>
                                          <p:attrName>style.visibility</p:attrName>
                                        </p:attrNameLst>
                                      </p:cBhvr>
                                      <p:to>
                                        <p:strVal val="visible"/>
                                      </p:to>
                                    </p:set>
                                    <p:animEffect transition="in" filter="box(out)">
                                      <p:cBhvr>
                                        <p:cTn id="12" dur="500"/>
                                        <p:tgtEl>
                                          <p:spTgt spid="24883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248835">
                                            <p:txEl>
                                              <p:pRg st="2" end="2"/>
                                            </p:txEl>
                                          </p:spTgt>
                                        </p:tgtEl>
                                        <p:attrNameLst>
                                          <p:attrName>style.visibility</p:attrName>
                                        </p:attrNameLst>
                                      </p:cBhvr>
                                      <p:to>
                                        <p:strVal val="visible"/>
                                      </p:to>
                                    </p:set>
                                    <p:animEffect transition="in" filter="box(out)">
                                      <p:cBhvr>
                                        <p:cTn id="17" dur="500"/>
                                        <p:tgtEl>
                                          <p:spTgt spid="24883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248835">
                                            <p:txEl>
                                              <p:pRg st="3" end="3"/>
                                            </p:txEl>
                                          </p:spTgt>
                                        </p:tgtEl>
                                        <p:attrNameLst>
                                          <p:attrName>style.visibility</p:attrName>
                                        </p:attrNameLst>
                                      </p:cBhvr>
                                      <p:to>
                                        <p:strVal val="visible"/>
                                      </p:to>
                                    </p:set>
                                    <p:animEffect transition="in" filter="box(out)">
                                      <p:cBhvr>
                                        <p:cTn id="22" dur="500"/>
                                        <p:tgtEl>
                                          <p:spTgt spid="248835">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248835">
                                            <p:txEl>
                                              <p:pRg st="4" end="4"/>
                                            </p:txEl>
                                          </p:spTgt>
                                        </p:tgtEl>
                                        <p:attrNameLst>
                                          <p:attrName>style.visibility</p:attrName>
                                        </p:attrNameLst>
                                      </p:cBhvr>
                                      <p:to>
                                        <p:strVal val="visible"/>
                                      </p:to>
                                    </p:set>
                                    <p:animEffect transition="in" filter="box(out)">
                                      <p:cBhvr>
                                        <p:cTn id="27" dur="500"/>
                                        <p:tgtEl>
                                          <p:spTgt spid="248835">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248835">
                                            <p:txEl>
                                              <p:pRg st="5" end="5"/>
                                            </p:txEl>
                                          </p:spTgt>
                                        </p:tgtEl>
                                        <p:attrNameLst>
                                          <p:attrName>style.visibility</p:attrName>
                                        </p:attrNameLst>
                                      </p:cBhvr>
                                      <p:to>
                                        <p:strVal val="visible"/>
                                      </p:to>
                                    </p:set>
                                    <p:animEffect transition="in" filter="box(out)">
                                      <p:cBhvr>
                                        <p:cTn id="32" dur="500"/>
                                        <p:tgtEl>
                                          <p:spTgt spid="248835">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3" name="camera.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248836"/>
                                        </p:tgtEl>
                                        <p:attrNameLst>
                                          <p:attrName>style.visibility</p:attrName>
                                        </p:attrNameLst>
                                      </p:cBhvr>
                                      <p:to>
                                        <p:strVal val="visible"/>
                                      </p:to>
                                    </p:set>
                                    <p:animEffect transition="in" filter="box(out)">
                                      <p:cBhvr>
                                        <p:cTn id="37" dur="500"/>
                                        <p:tgtEl>
                                          <p:spTgt spid="248836"/>
                                        </p:tgtEl>
                                      </p:cBhvr>
                                    </p:animEffect>
                                  </p:childTnLst>
                                  <p:subTnLst>
                                    <p:audio>
                                      <p:cMediaNode>
                                        <p:cTn display="0" masterRel="sameClick">
                                          <p:stCondLst>
                                            <p:cond evt="begin" delay="0">
                                              <p:tn val="3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5" grpId="0" build="p" autoUpdateAnimBg="0"/>
      <p:bldP spid="248836"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9858" name="Rectangle 2"/>
          <p:cNvSpPr>
            <a:spLocks noGrp="1" noChangeArrowheads="1"/>
          </p:cNvSpPr>
          <p:nvPr>
            <p:ph type="title"/>
          </p:nvPr>
        </p:nvSpPr>
        <p:spPr>
          <a:xfrm>
            <a:off x="685800" y="533400"/>
            <a:ext cx="7772400" cy="838200"/>
          </a:xfrm>
        </p:spPr>
        <p:txBody>
          <a:bodyPr/>
          <a:lstStyle/>
          <a:p>
            <a:pPr algn="l"/>
            <a:r>
              <a:rPr lang="zh-CN" altLang="en-US" sz="3600" b="1" dirty="0">
                <a:solidFill>
                  <a:srgbClr val="FF6600"/>
                </a:solidFill>
                <a:effectLst>
                  <a:outerShdw blurRad="38100" dist="38100" dir="2700000" algn="tl">
                    <a:srgbClr val="000000"/>
                  </a:outerShdw>
                </a:effectLst>
              </a:rPr>
              <a:t>对偶句：</a:t>
            </a:r>
          </a:p>
        </p:txBody>
      </p:sp>
      <p:sp>
        <p:nvSpPr>
          <p:cNvPr id="249859" name="Rectangle 3"/>
          <p:cNvSpPr>
            <a:spLocks noGrp="1" noChangeArrowheads="1"/>
          </p:cNvSpPr>
          <p:nvPr>
            <p:ph type="body" idx="1"/>
          </p:nvPr>
        </p:nvSpPr>
        <p:spPr>
          <a:xfrm>
            <a:off x="685800" y="1676400"/>
            <a:ext cx="8134350" cy="4114800"/>
          </a:xfrm>
        </p:spPr>
        <p:txBody>
          <a:bodyPr/>
          <a:lstStyle/>
          <a:p>
            <a:pPr marL="609600" indent="-609600">
              <a:buFontTx/>
              <a:buAutoNum type="arabicPeriod"/>
            </a:pPr>
            <a:r>
              <a:rPr lang="zh-CN" altLang="en-US" sz="3600" b="1" dirty="0">
                <a:solidFill>
                  <a:schemeClr val="hlink"/>
                </a:solidFill>
                <a:effectLst>
                  <a:outerShdw blurRad="38100" dist="38100" dir="2700000" algn="tl">
                    <a:srgbClr val="000000"/>
                  </a:outerShdw>
                </a:effectLst>
                <a:ea typeface="楷体_GB2312" pitchFamily="49" charset="-122"/>
              </a:rPr>
              <a:t>人家说了再做，我是做了再说。</a:t>
            </a:r>
          </a:p>
          <a:p>
            <a:pPr marL="609600" indent="-609600">
              <a:buFontTx/>
              <a:buAutoNum type="arabicPeriod"/>
            </a:pPr>
            <a:r>
              <a:rPr lang="zh-CN" altLang="en-US" sz="3600" b="1" dirty="0">
                <a:solidFill>
                  <a:schemeClr val="hlink"/>
                </a:solidFill>
                <a:effectLst>
                  <a:outerShdw blurRad="38100" dist="38100" dir="2700000" algn="tl">
                    <a:srgbClr val="000000"/>
                  </a:outerShdw>
                </a:effectLst>
                <a:ea typeface="楷体_GB2312" pitchFamily="49" charset="-122"/>
              </a:rPr>
              <a:t>目不窥园，足不下楼。</a:t>
            </a:r>
          </a:p>
          <a:p>
            <a:pPr marL="609600" indent="-609600">
              <a:buFontTx/>
              <a:buAutoNum type="arabicPeriod"/>
            </a:pPr>
            <a:r>
              <a:rPr lang="zh-CN" altLang="en-US" sz="3600" b="1" dirty="0">
                <a:solidFill>
                  <a:schemeClr val="hlink"/>
                </a:solidFill>
                <a:effectLst>
                  <a:outerShdw blurRad="38100" dist="38100" dir="2700000" algn="tl">
                    <a:srgbClr val="000000"/>
                  </a:outerShdw>
                </a:effectLst>
                <a:ea typeface="楷体_GB2312" pitchFamily="49" charset="-122"/>
              </a:rPr>
              <a:t>不动不响，无声无闻 。</a:t>
            </a:r>
          </a:p>
          <a:p>
            <a:pPr marL="609600" indent="-609600">
              <a:buFontTx/>
              <a:buAutoNum type="arabicPeriod"/>
            </a:pPr>
            <a:r>
              <a:rPr lang="zh-CN" altLang="en-US" sz="3600" b="1" dirty="0">
                <a:solidFill>
                  <a:schemeClr val="hlink"/>
                </a:solidFill>
                <a:effectLst>
                  <a:outerShdw blurRad="38100" dist="38100" dir="2700000" algn="tl">
                    <a:srgbClr val="000000"/>
                  </a:outerShdw>
                </a:effectLst>
                <a:ea typeface="楷体_GB2312" pitchFamily="49" charset="-122"/>
              </a:rPr>
              <a:t>动人心，鼓壮志。</a:t>
            </a:r>
          </a:p>
          <a:p>
            <a:pPr marL="609600" indent="-609600">
              <a:buFontTx/>
              <a:buAutoNum type="arabicPeriod"/>
            </a:pPr>
            <a:r>
              <a:rPr lang="zh-CN" altLang="en-US" sz="3600" b="1" dirty="0">
                <a:solidFill>
                  <a:schemeClr val="hlink"/>
                </a:solidFill>
                <a:effectLst>
                  <a:outerShdw blurRad="38100" dist="38100" dir="2700000" algn="tl">
                    <a:srgbClr val="000000"/>
                  </a:outerShdw>
                </a:effectLst>
                <a:ea typeface="楷体_GB2312" pitchFamily="49" charset="-122"/>
              </a:rPr>
              <a:t>气冲斗牛，声震天地。</a:t>
            </a:r>
          </a:p>
          <a:p>
            <a:pPr marL="609600" indent="-609600">
              <a:buFontTx/>
              <a:buAutoNum type="arabicPeriod"/>
            </a:pPr>
            <a:r>
              <a:rPr lang="zh-CN" altLang="en-US" sz="3600" b="1" dirty="0">
                <a:solidFill>
                  <a:schemeClr val="hlink"/>
                </a:solidFill>
                <a:effectLst>
                  <a:outerShdw blurRad="38100" dist="38100" dir="2700000" algn="tl">
                    <a:srgbClr val="000000"/>
                  </a:outerShdw>
                </a:effectLst>
                <a:ea typeface="楷体_GB2312" pitchFamily="49" charset="-122"/>
              </a:rPr>
              <a:t>他，是口的巨人。他，是行的高标。</a:t>
            </a:r>
          </a:p>
        </p:txBody>
      </p:sp>
      <p:sp>
        <p:nvSpPr>
          <p:cNvPr id="249860" name="WordArt 4"/>
          <p:cNvSpPr>
            <a:spLocks noChangeArrowheads="1" noChangeShapeType="1" noTextEdit="1"/>
          </p:cNvSpPr>
          <p:nvPr/>
        </p:nvSpPr>
        <p:spPr bwMode="auto">
          <a:xfrm>
            <a:off x="6705600" y="3429000"/>
            <a:ext cx="1371600" cy="1157288"/>
          </a:xfrm>
          <a:prstGeom prst="rect">
            <a:avLst/>
          </a:prstGeom>
          <a:extLst>
            <a:ext uri="{AF507438-7753-43E0-B8FC-AC1667EBCBE1}">
              <a14:hiddenEffects xmlns:a14="http://schemas.microsoft.com/office/drawing/2010/main" xmlns="">
                <a:effectLst/>
              </a14:hiddenEffects>
            </a:ext>
          </a:extLst>
        </p:spPr>
        <p:txBody>
          <a:bodyPr wrap="none" fromWordArt="1">
            <a:prstTxWarp prst="textCascadeUp">
              <a:avLst>
                <a:gd name="adj" fmla="val 100000"/>
              </a:avLst>
            </a:prstTxWarp>
            <a:scene3d>
              <a:camera prst="legacyPerspectiveFront">
                <a:rot lat="20519999" lon="1080000" rev="0"/>
              </a:camera>
              <a:lightRig rig="legacyHarsh2" dir="b"/>
            </a:scene3d>
            <a:sp3d extrusionH="430200" prstMaterial="legacyMatte">
              <a:extrusionClr>
                <a:srgbClr val="FF6600"/>
              </a:extrusionClr>
            </a:sp3d>
          </a:bodyPr>
          <a:lstStyle/>
          <a:p>
            <a:pPr algn="ctr"/>
            <a:r>
              <a:rPr lang="zh-CN" altLang="en-US" sz="3600" kern="10">
                <a:ln w="9525">
                  <a:round/>
                  <a:headEnd/>
                  <a:tailEnd/>
                </a:ln>
                <a:gradFill rotWithShape="0">
                  <a:gsLst>
                    <a:gs pos="0">
                      <a:srgbClr val="FFE701"/>
                    </a:gs>
                    <a:gs pos="100000">
                      <a:srgbClr val="FE3E02"/>
                    </a:gs>
                  </a:gsLst>
                  <a:lin ang="5400000" scaled="1"/>
                </a:gradFill>
                <a:latin typeface="宋体"/>
                <a:ea typeface="宋体"/>
              </a:rPr>
              <a:t>读一读</a:t>
            </a:r>
          </a:p>
        </p:txBody>
      </p:sp>
      <p:sp>
        <p:nvSpPr>
          <p:cNvPr id="249861" name="AutoShape 5">
            <a:hlinkClick r:id="rId4" action="ppaction://hlinksldjump"/>
          </p:cNvPr>
          <p:cNvSpPr>
            <a:spLocks noChangeArrowheads="1"/>
          </p:cNvSpPr>
          <p:nvPr/>
        </p:nvSpPr>
        <p:spPr bwMode="auto">
          <a:xfrm>
            <a:off x="6804025" y="6524625"/>
            <a:ext cx="533400" cy="152400"/>
          </a:xfrm>
          <a:prstGeom prst="curvedDownArrow">
            <a:avLst>
              <a:gd name="adj1" fmla="val 70000"/>
              <a:gd name="adj2" fmla="val 140000"/>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med">
    <p:wipe dir="u"/>
    <p:sndAc>
      <p:stSnd>
        <p:snd r:embed="rId2" name="projcto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49859">
                                            <p:txEl>
                                              <p:pRg st="0" end="0"/>
                                            </p:txEl>
                                          </p:spTgt>
                                        </p:tgtEl>
                                        <p:attrNameLst>
                                          <p:attrName>style.visibility</p:attrName>
                                        </p:attrNameLst>
                                      </p:cBhvr>
                                      <p:to>
                                        <p:strVal val="visible"/>
                                      </p:to>
                                    </p:set>
                                    <p:animEffect transition="in" filter="box(out)">
                                      <p:cBhvr>
                                        <p:cTn id="7" dur="500"/>
                                        <p:tgtEl>
                                          <p:spTgt spid="24985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49859">
                                            <p:txEl>
                                              <p:pRg st="1" end="1"/>
                                            </p:txEl>
                                          </p:spTgt>
                                        </p:tgtEl>
                                        <p:attrNameLst>
                                          <p:attrName>style.visibility</p:attrName>
                                        </p:attrNameLst>
                                      </p:cBhvr>
                                      <p:to>
                                        <p:strVal val="visible"/>
                                      </p:to>
                                    </p:set>
                                    <p:animEffect transition="in" filter="box(out)">
                                      <p:cBhvr>
                                        <p:cTn id="12" dur="500"/>
                                        <p:tgtEl>
                                          <p:spTgt spid="24985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249859">
                                            <p:txEl>
                                              <p:pRg st="2" end="2"/>
                                            </p:txEl>
                                          </p:spTgt>
                                        </p:tgtEl>
                                        <p:attrNameLst>
                                          <p:attrName>style.visibility</p:attrName>
                                        </p:attrNameLst>
                                      </p:cBhvr>
                                      <p:to>
                                        <p:strVal val="visible"/>
                                      </p:to>
                                    </p:set>
                                    <p:animEffect transition="in" filter="box(out)">
                                      <p:cBhvr>
                                        <p:cTn id="17" dur="500"/>
                                        <p:tgtEl>
                                          <p:spTgt spid="24985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249859">
                                            <p:txEl>
                                              <p:pRg st="3" end="3"/>
                                            </p:txEl>
                                          </p:spTgt>
                                        </p:tgtEl>
                                        <p:attrNameLst>
                                          <p:attrName>style.visibility</p:attrName>
                                        </p:attrNameLst>
                                      </p:cBhvr>
                                      <p:to>
                                        <p:strVal val="visible"/>
                                      </p:to>
                                    </p:set>
                                    <p:animEffect transition="in" filter="box(out)">
                                      <p:cBhvr>
                                        <p:cTn id="22" dur="500"/>
                                        <p:tgtEl>
                                          <p:spTgt spid="249859">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249859">
                                            <p:txEl>
                                              <p:pRg st="4" end="4"/>
                                            </p:txEl>
                                          </p:spTgt>
                                        </p:tgtEl>
                                        <p:attrNameLst>
                                          <p:attrName>style.visibility</p:attrName>
                                        </p:attrNameLst>
                                      </p:cBhvr>
                                      <p:to>
                                        <p:strVal val="visible"/>
                                      </p:to>
                                    </p:set>
                                    <p:animEffect transition="in" filter="box(out)">
                                      <p:cBhvr>
                                        <p:cTn id="27" dur="500"/>
                                        <p:tgtEl>
                                          <p:spTgt spid="249859">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249859">
                                            <p:txEl>
                                              <p:pRg st="5" end="5"/>
                                            </p:txEl>
                                          </p:spTgt>
                                        </p:tgtEl>
                                        <p:attrNameLst>
                                          <p:attrName>style.visibility</p:attrName>
                                        </p:attrNameLst>
                                      </p:cBhvr>
                                      <p:to>
                                        <p:strVal val="visible"/>
                                      </p:to>
                                    </p:set>
                                    <p:animEffect transition="in" filter="box(out)">
                                      <p:cBhvr>
                                        <p:cTn id="32" dur="500"/>
                                        <p:tgtEl>
                                          <p:spTgt spid="249859">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3" name="camera.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249860"/>
                                        </p:tgtEl>
                                        <p:attrNameLst>
                                          <p:attrName>style.visibility</p:attrName>
                                        </p:attrNameLst>
                                      </p:cBhvr>
                                      <p:to>
                                        <p:strVal val="visible"/>
                                      </p:to>
                                    </p:set>
                                    <p:animEffect transition="in" filter="box(out)">
                                      <p:cBhvr>
                                        <p:cTn id="37" dur="500"/>
                                        <p:tgtEl>
                                          <p:spTgt spid="249860"/>
                                        </p:tgtEl>
                                      </p:cBhvr>
                                    </p:animEffect>
                                  </p:childTnLst>
                                  <p:subTnLst>
                                    <p:audio>
                                      <p:cMediaNode>
                                        <p:cTn display="0" masterRel="sameClick">
                                          <p:stCondLst>
                                            <p:cond evt="begin" delay="0">
                                              <p:tn val="3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59" grpId="0" build="p" autoUpdateAnimBg="0"/>
      <p:bldP spid="24986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WordArt 2"/>
          <p:cNvSpPr>
            <a:spLocks noChangeArrowheads="1" noChangeShapeType="1" noTextEdit="1"/>
          </p:cNvSpPr>
          <p:nvPr/>
        </p:nvSpPr>
        <p:spPr bwMode="auto">
          <a:xfrm>
            <a:off x="0" y="260350"/>
            <a:ext cx="4475163" cy="765175"/>
          </a:xfrm>
          <a:prstGeom prst="rect">
            <a:avLst/>
          </a:prstGeom>
        </p:spPr>
        <p:txBody>
          <a:bodyPr wrap="none" fromWordArt="1">
            <a:prstTxWarp prst="textDoubleWave1">
              <a:avLst>
                <a:gd name="adj1" fmla="val 6500"/>
                <a:gd name="adj2" fmla="val 0"/>
              </a:avLst>
            </a:prstTxWarp>
          </a:bodyPr>
          <a:lstStyle/>
          <a:p>
            <a:r>
              <a:rPr lang="zh-CN" altLang="en-US" sz="4000" b="1" kern="10">
                <a:ln w="12700">
                  <a:solidFill>
                    <a:schemeClr val="tx1"/>
                  </a:solidFill>
                  <a:round/>
                  <a:headEnd/>
                  <a:tailEnd/>
                </a:ln>
                <a:solidFill>
                  <a:srgbClr val="FFCC99">
                    <a:alpha val="92000"/>
                  </a:srgbClr>
                </a:solidFill>
                <a:effectLst>
                  <a:outerShdw dist="45791" dir="2021404" algn="ctr" rotWithShape="0">
                    <a:srgbClr val="9999FF"/>
                  </a:outerShdw>
                </a:effectLst>
                <a:latin typeface="隶书"/>
                <a:ea typeface="隶书"/>
              </a:rPr>
              <a:t>体验反思</a:t>
            </a:r>
          </a:p>
        </p:txBody>
      </p:sp>
      <p:sp>
        <p:nvSpPr>
          <p:cNvPr id="250883" name="Text Box 3"/>
          <p:cNvSpPr txBox="1">
            <a:spLocks noGrp="1" noChangeArrowheads="1"/>
          </p:cNvSpPr>
          <p:nvPr>
            <p:ph type="body" idx="4294967295"/>
          </p:nvPr>
        </p:nvSpPr>
        <p:spPr>
          <a:xfrm>
            <a:off x="0" y="1241425"/>
            <a:ext cx="8964613" cy="5616575"/>
          </a:xfrm>
          <a:solidFill>
            <a:schemeClr val="accent1">
              <a:alpha val="57001"/>
            </a:schemeClr>
          </a:solidFill>
          <a:ln>
            <a:solidFill>
              <a:srgbClr val="336600"/>
            </a:solidFill>
            <a:miter lim="800000"/>
            <a:headEnd/>
            <a:tailEnd/>
          </a:ln>
        </p:spPr>
        <p:txBody>
          <a:bodyPr/>
          <a:lstStyle/>
          <a:p>
            <a:pPr>
              <a:spcBef>
                <a:spcPct val="0"/>
              </a:spcBef>
              <a:buFontTx/>
              <a:buNone/>
            </a:pPr>
            <a:r>
              <a:rPr lang="en-US" altLang="zh-CN" sz="2800" dirty="0"/>
              <a:t> </a:t>
            </a:r>
            <a:r>
              <a:rPr lang="en-US" altLang="zh-CN" dirty="0">
                <a:solidFill>
                  <a:srgbClr val="336600"/>
                </a:solidFill>
                <a:effectLst>
                  <a:outerShdw blurRad="38100" dist="38100" dir="2700000" algn="tl">
                    <a:srgbClr val="C0C0C0"/>
                  </a:outerShdw>
                </a:effectLst>
              </a:rPr>
              <a:t>        </a:t>
            </a:r>
            <a:r>
              <a:rPr kumimoji="1" lang="zh-CN" altLang="en-US" b="1" dirty="0">
                <a:solidFill>
                  <a:srgbClr val="336600"/>
                </a:solidFill>
                <a:effectLst>
                  <a:outerShdw blurRad="38100" dist="38100" dir="2700000" algn="tl">
                    <a:srgbClr val="C0C0C0"/>
                  </a:outerShdw>
                </a:effectLst>
              </a:rPr>
              <a:t>这篇文章的原标题为“说和做</a:t>
            </a:r>
            <a:r>
              <a:rPr kumimoji="1" lang="en-US" altLang="zh-CN" b="1" dirty="0">
                <a:solidFill>
                  <a:srgbClr val="336600"/>
                </a:solidFill>
                <a:effectLst>
                  <a:outerShdw blurRad="38100" dist="38100" dir="2700000" algn="tl">
                    <a:srgbClr val="C0C0C0"/>
                  </a:outerShdw>
                </a:effectLst>
              </a:rPr>
              <a:t>——</a:t>
            </a:r>
            <a:r>
              <a:rPr kumimoji="1" lang="zh-CN" altLang="en-US" b="1" dirty="0">
                <a:solidFill>
                  <a:srgbClr val="336600"/>
                </a:solidFill>
                <a:effectLst>
                  <a:outerShdw blurRad="38100" dist="38100" dir="2700000" algn="tl">
                    <a:srgbClr val="C0C0C0"/>
                  </a:outerShdw>
                </a:effectLst>
              </a:rPr>
              <a:t>记闻一多先生言行片段”，经作者同意，改成现在这个标题，哪个标题更好些？谈谈你的看法。</a:t>
            </a:r>
            <a:r>
              <a:rPr lang="zh-CN" altLang="en-US" sz="2800" b="1" dirty="0">
                <a:solidFill>
                  <a:srgbClr val="990099"/>
                </a:solidFill>
                <a:effectLst>
                  <a:outerShdw blurRad="38100" dist="38100" dir="2700000" algn="tl">
                    <a:srgbClr val="C0C0C0"/>
                  </a:outerShdw>
                </a:effectLst>
              </a:rPr>
              <a:t>    </a:t>
            </a:r>
          </a:p>
          <a:p>
            <a:pPr>
              <a:spcBef>
                <a:spcPct val="0"/>
              </a:spcBef>
              <a:buFontTx/>
              <a:buNone/>
            </a:pPr>
            <a:r>
              <a:rPr lang="zh-CN" altLang="en-US" sz="2800" b="1" dirty="0">
                <a:solidFill>
                  <a:srgbClr val="990099"/>
                </a:solidFill>
                <a:effectLst>
                  <a:outerShdw blurRad="38100" dist="38100" dir="2700000" algn="tl">
                    <a:srgbClr val="C0C0C0"/>
                  </a:outerShdw>
                </a:effectLst>
              </a:rPr>
              <a:t>       </a:t>
            </a:r>
          </a:p>
          <a:p>
            <a:pPr>
              <a:spcBef>
                <a:spcPct val="0"/>
              </a:spcBef>
              <a:buFontTx/>
              <a:buNone/>
            </a:pPr>
            <a:r>
              <a:rPr lang="zh-CN" altLang="en-US" b="1" dirty="0">
                <a:solidFill>
                  <a:srgbClr val="990099"/>
                </a:solidFill>
                <a:effectLst>
                  <a:outerShdw blurRad="38100" dist="38100" dir="2700000" algn="tl">
                    <a:srgbClr val="C0C0C0"/>
                  </a:outerShdw>
                </a:effectLst>
              </a:rPr>
              <a:t>    </a:t>
            </a:r>
            <a:r>
              <a:rPr lang="zh-CN" altLang="en-US" b="1" dirty="0">
                <a:solidFill>
                  <a:schemeClr val="hlink"/>
                </a:solidFill>
                <a:effectLst>
                  <a:outerShdw blurRad="38100" dist="38100" dir="2700000" algn="tl">
                    <a:srgbClr val="C0C0C0"/>
                  </a:outerShdw>
                </a:effectLst>
              </a:rPr>
              <a:t>闻一多先生的说和做与众不同。作为卓越学者的他是做了再说，做了不说，表现他谦虚的美德和实干的精神、严谨的治学态度；作为革命家的他是说了就做，言行一致，表现他英勇无畏的英雄气概。文章从说和做两个方面，高度赞扬了闻一多先生的崇高品格和革命精神。</a:t>
            </a:r>
          </a:p>
        </p:txBody>
      </p:sp>
      <p:sp>
        <p:nvSpPr>
          <p:cNvPr id="250884" name="AutoShape 4">
            <a:hlinkClick r:id="rId2" action="ppaction://hlinksldjump"/>
          </p:cNvPr>
          <p:cNvSpPr>
            <a:spLocks noChangeArrowheads="1"/>
          </p:cNvSpPr>
          <p:nvPr/>
        </p:nvSpPr>
        <p:spPr bwMode="auto">
          <a:xfrm>
            <a:off x="6804025" y="6524625"/>
            <a:ext cx="533400" cy="152400"/>
          </a:xfrm>
          <a:prstGeom prst="curvedDownArrow">
            <a:avLst>
              <a:gd name="adj1" fmla="val 70000"/>
              <a:gd name="adj2" fmla="val 140000"/>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50883">
                                            <p:txEl>
                                              <p:pRg st="0" end="0"/>
                                            </p:txEl>
                                          </p:spTgt>
                                        </p:tgtEl>
                                        <p:attrNameLst>
                                          <p:attrName>style.visibility</p:attrName>
                                        </p:attrNameLst>
                                      </p:cBhvr>
                                      <p:to>
                                        <p:strVal val="visible"/>
                                      </p:to>
                                    </p:set>
                                    <p:animEffect transition="in" filter="box(in)">
                                      <p:cBhvr>
                                        <p:cTn id="7" dur="500"/>
                                        <p:tgtEl>
                                          <p:spTgt spid="2508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42" fill="hold" nodeType="clickEffect">
                                  <p:stCondLst>
                                    <p:cond delay="0"/>
                                  </p:stCondLst>
                                  <p:childTnLst>
                                    <p:set>
                                      <p:cBhvr>
                                        <p:cTn id="11" dur="1" fill="hold">
                                          <p:stCondLst>
                                            <p:cond delay="0"/>
                                          </p:stCondLst>
                                        </p:cTn>
                                        <p:tgtEl>
                                          <p:spTgt spid="250883">
                                            <p:txEl>
                                              <p:pRg st="2" end="2"/>
                                            </p:txEl>
                                          </p:spTgt>
                                        </p:tgtEl>
                                        <p:attrNameLst>
                                          <p:attrName>style.visibility</p:attrName>
                                        </p:attrNameLst>
                                      </p:cBhvr>
                                      <p:to>
                                        <p:strVal val="visible"/>
                                      </p:to>
                                    </p:set>
                                    <p:animEffect transition="in" filter="barn(outHorizontal)">
                                      <p:cBhvr>
                                        <p:cTn id="12" dur="500"/>
                                        <p:tgtEl>
                                          <p:spTgt spid="2508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200426344390"/>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5940425" y="2852738"/>
            <a:ext cx="2527300" cy="352742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5856" name="Group 16"/>
          <p:cNvGrpSpPr>
            <a:grpSpLocks/>
          </p:cNvGrpSpPr>
          <p:nvPr/>
        </p:nvGrpSpPr>
        <p:grpSpPr bwMode="auto">
          <a:xfrm>
            <a:off x="177800" y="260350"/>
            <a:ext cx="8208963" cy="6242050"/>
            <a:chOff x="112" y="164"/>
            <a:chExt cx="5171" cy="3932"/>
          </a:xfrm>
        </p:grpSpPr>
        <p:sp>
          <p:nvSpPr>
            <p:cNvPr id="35845" name="Rectangle 5"/>
            <p:cNvSpPr>
              <a:spLocks noChangeArrowheads="1"/>
            </p:cNvSpPr>
            <p:nvPr/>
          </p:nvSpPr>
          <p:spPr bwMode="auto">
            <a:xfrm>
              <a:off x="158" y="164"/>
              <a:ext cx="5125" cy="14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3600" b="1" dirty="0">
                  <a:solidFill>
                    <a:srgbClr val="003399"/>
                  </a:solidFill>
                  <a:latin typeface="楷体_GB2312" pitchFamily="49" charset="-122"/>
                  <a:ea typeface="楷体_GB2312" pitchFamily="49" charset="-122"/>
                </a:rPr>
                <a:t>     </a:t>
              </a:r>
              <a:r>
                <a:rPr lang="zh-CN" altLang="en-US" sz="3600" b="1" dirty="0">
                  <a:solidFill>
                    <a:srgbClr val="003399"/>
                  </a:solidFill>
                  <a:effectLst>
                    <a:outerShdw blurRad="38100" dist="38100" dir="2700000" algn="tl">
                      <a:srgbClr val="000000"/>
                    </a:outerShdw>
                  </a:effectLst>
                  <a:latin typeface="楷体_GB2312" pitchFamily="49" charset="-122"/>
                  <a:ea typeface="楷体_GB2312" pitchFamily="49" charset="-122"/>
                </a:rPr>
                <a:t>臧克家</a:t>
              </a:r>
              <a:r>
                <a:rPr lang="en-US" altLang="zh-CN" sz="3600" b="1" dirty="0">
                  <a:solidFill>
                    <a:schemeClr val="tx1"/>
                  </a:solidFill>
                  <a:effectLst>
                    <a:outerShdw blurRad="38100" dist="38100" dir="2700000" algn="tl">
                      <a:srgbClr val="FFFFFF"/>
                    </a:outerShdw>
                  </a:effectLst>
                  <a:latin typeface="楷体_GB2312" pitchFamily="49" charset="-122"/>
                  <a:ea typeface="楷体_GB2312" pitchFamily="49" charset="-122"/>
                </a:rPr>
                <a:t>(1905</a:t>
              </a:r>
              <a:r>
                <a:rPr lang="zh-CN" altLang="en-US" sz="3600" b="1" dirty="0">
                  <a:solidFill>
                    <a:schemeClr val="tx1"/>
                  </a:solidFill>
                  <a:effectLst>
                    <a:outerShdw blurRad="38100" dist="38100" dir="2700000" algn="tl">
                      <a:srgbClr val="FFFFFF"/>
                    </a:outerShdw>
                  </a:effectLst>
                  <a:latin typeface="楷体_GB2312" pitchFamily="49" charset="-122"/>
                  <a:ea typeface="楷体_GB2312" pitchFamily="49" charset="-122"/>
                </a:rPr>
                <a:t>～</a:t>
              </a:r>
              <a:r>
                <a:rPr lang="en-US" altLang="zh-CN" sz="3600" b="1" dirty="0">
                  <a:solidFill>
                    <a:schemeClr val="tx1"/>
                  </a:solidFill>
                  <a:effectLst>
                    <a:outerShdw blurRad="38100" dist="38100" dir="2700000" algn="tl">
                      <a:srgbClr val="FFFFFF"/>
                    </a:outerShdw>
                  </a:effectLst>
                  <a:latin typeface="楷体_GB2312" pitchFamily="49" charset="-122"/>
                  <a:ea typeface="楷体_GB2312" pitchFamily="49" charset="-122"/>
                </a:rPr>
                <a:t>2004 )</a:t>
              </a:r>
              <a:r>
                <a:rPr lang="zh-CN" altLang="en-US" sz="3600" b="1" dirty="0">
                  <a:solidFill>
                    <a:schemeClr val="tx1"/>
                  </a:solidFill>
                  <a:effectLst>
                    <a:outerShdw blurRad="38100" dist="38100" dir="2700000" algn="tl">
                      <a:srgbClr val="FFFFFF"/>
                    </a:outerShdw>
                  </a:effectLst>
                  <a:latin typeface="楷体_GB2312" pitchFamily="49" charset="-122"/>
                  <a:ea typeface="楷体_GB2312" pitchFamily="49" charset="-122"/>
                </a:rPr>
                <a:t>，现代著  名诗人，从小受家庭影响，喜欢古典诗歌和民歌。</a:t>
              </a:r>
              <a:r>
                <a:rPr lang="en-US" altLang="zh-CN" sz="3600" b="1" dirty="0">
                  <a:solidFill>
                    <a:schemeClr val="tx1"/>
                  </a:solidFill>
                  <a:effectLst>
                    <a:outerShdw blurRad="38100" dist="38100" dir="2700000" algn="tl">
                      <a:srgbClr val="FFFFFF"/>
                    </a:outerShdw>
                  </a:effectLst>
                  <a:latin typeface="楷体_GB2312" pitchFamily="49" charset="-122"/>
                  <a:ea typeface="楷体_GB2312" pitchFamily="49" charset="-122"/>
                </a:rPr>
                <a:t>1932</a:t>
              </a:r>
              <a:r>
                <a:rPr lang="zh-CN" altLang="en-US" sz="3600" b="1" dirty="0">
                  <a:solidFill>
                    <a:schemeClr val="tx1"/>
                  </a:solidFill>
                  <a:effectLst>
                    <a:outerShdw blurRad="38100" dist="38100" dir="2700000" algn="tl">
                      <a:srgbClr val="FFFFFF"/>
                    </a:outerShdw>
                  </a:effectLst>
                  <a:latin typeface="楷体_GB2312" pitchFamily="49" charset="-122"/>
                  <a:ea typeface="楷体_GB2312" pitchFamily="49" charset="-122"/>
                </a:rPr>
                <a:t>年开始写新诗，以一篇</a:t>
              </a:r>
              <a:r>
                <a:rPr lang="en-US" altLang="zh-CN" sz="3600" b="1" dirty="0">
                  <a:solidFill>
                    <a:schemeClr val="tx1"/>
                  </a:solidFill>
                  <a:effectLst>
                    <a:outerShdw blurRad="38100" dist="38100" dir="2700000" algn="tl">
                      <a:srgbClr val="FFFFFF"/>
                    </a:outerShdw>
                  </a:effectLst>
                  <a:latin typeface="楷体_GB2312" pitchFamily="49" charset="-122"/>
                  <a:ea typeface="楷体_GB2312" pitchFamily="49" charset="-122"/>
                </a:rPr>
                <a:t>《</a:t>
              </a:r>
              <a:r>
                <a:rPr lang="zh-CN" altLang="en-US" sz="3600" b="1" dirty="0">
                  <a:solidFill>
                    <a:schemeClr val="tx1"/>
                  </a:solidFill>
                  <a:effectLst>
                    <a:outerShdw blurRad="38100" dist="38100" dir="2700000" algn="tl">
                      <a:srgbClr val="FFFFFF"/>
                    </a:outerShdw>
                  </a:effectLst>
                  <a:latin typeface="楷体_GB2312" pitchFamily="49" charset="-122"/>
                  <a:ea typeface="楷体_GB2312" pitchFamily="49" charset="-122"/>
                </a:rPr>
                <a:t>老马</a:t>
              </a:r>
              <a:r>
                <a:rPr lang="en-US" altLang="zh-CN" sz="3600" b="1" dirty="0">
                  <a:solidFill>
                    <a:schemeClr val="tx1"/>
                  </a:solidFill>
                  <a:effectLst>
                    <a:outerShdw blurRad="38100" dist="38100" dir="2700000" algn="tl">
                      <a:srgbClr val="FFFFFF"/>
                    </a:outerShdw>
                  </a:effectLst>
                  <a:latin typeface="楷体_GB2312" pitchFamily="49" charset="-122"/>
                  <a:ea typeface="楷体_GB2312" pitchFamily="49" charset="-122"/>
                </a:rPr>
                <a:t>》</a:t>
              </a:r>
              <a:r>
                <a:rPr lang="zh-CN" altLang="en-US" sz="3600" b="1" dirty="0">
                  <a:solidFill>
                    <a:schemeClr val="tx1"/>
                  </a:solidFill>
                  <a:effectLst>
                    <a:outerShdw blurRad="38100" dist="38100" dir="2700000" algn="tl">
                      <a:srgbClr val="FFFFFF"/>
                    </a:outerShdw>
                  </a:effectLst>
                  <a:latin typeface="楷体_GB2312" pitchFamily="49" charset="-122"/>
                  <a:ea typeface="楷体_GB2312" pitchFamily="49" charset="-122"/>
                </a:rPr>
                <a:t>成名，</a:t>
              </a:r>
              <a:r>
                <a:rPr lang="en-US" altLang="zh-CN" sz="3600" b="1" dirty="0">
                  <a:solidFill>
                    <a:schemeClr val="tx1"/>
                  </a:solidFill>
                  <a:effectLst>
                    <a:outerShdw blurRad="38100" dist="38100" dir="2700000" algn="tl">
                      <a:srgbClr val="FFFFFF"/>
                    </a:outerShdw>
                  </a:effectLst>
                  <a:latin typeface="楷体_GB2312" pitchFamily="49" charset="-122"/>
                  <a:ea typeface="楷体_GB2312" pitchFamily="49" charset="-122"/>
                </a:rPr>
                <a:t>1933 </a:t>
              </a:r>
              <a:r>
                <a:rPr lang="zh-CN" altLang="en-US" sz="3600" b="1" dirty="0">
                  <a:solidFill>
                    <a:schemeClr val="tx1"/>
                  </a:solidFill>
                  <a:effectLst>
                    <a:outerShdw blurRad="38100" dist="38100" dir="2700000" algn="tl">
                      <a:srgbClr val="FFFFFF"/>
                    </a:outerShdw>
                  </a:effectLst>
                  <a:latin typeface="楷体_GB2312" pitchFamily="49" charset="-122"/>
                  <a:ea typeface="楷体_GB2312" pitchFamily="49" charset="-122"/>
                </a:rPr>
                <a:t>年出版了第一部</a:t>
              </a:r>
            </a:p>
          </p:txBody>
        </p:sp>
        <p:sp>
          <p:nvSpPr>
            <p:cNvPr id="35847" name="Rectangle 7"/>
            <p:cNvSpPr>
              <a:spLocks noChangeArrowheads="1"/>
            </p:cNvSpPr>
            <p:nvPr/>
          </p:nvSpPr>
          <p:spPr bwMode="auto">
            <a:xfrm>
              <a:off x="112" y="1616"/>
              <a:ext cx="3538" cy="24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sz="3600" b="1" dirty="0">
                  <a:solidFill>
                    <a:schemeClr val="tx1"/>
                  </a:solidFill>
                  <a:effectLst>
                    <a:outerShdw blurRad="38100" dist="38100" dir="2700000" algn="tl">
                      <a:srgbClr val="FFFFFF"/>
                    </a:outerShdw>
                  </a:effectLst>
                  <a:latin typeface="楷体_GB2312" pitchFamily="49" charset="-122"/>
                  <a:ea typeface="楷体_GB2312" pitchFamily="49" charset="-122"/>
                </a:rPr>
                <a:t>诗集</a:t>
              </a:r>
              <a:r>
                <a:rPr lang="en-US" altLang="zh-CN" sz="3600" b="1" dirty="0">
                  <a:solidFill>
                    <a:schemeClr val="tx1"/>
                  </a:solidFill>
                  <a:effectLst>
                    <a:outerShdw blurRad="38100" dist="38100" dir="2700000" algn="tl">
                      <a:srgbClr val="FFFFFF"/>
                    </a:outerShdw>
                  </a:effectLst>
                  <a:latin typeface="楷体_GB2312" pitchFamily="49" charset="-122"/>
                  <a:ea typeface="楷体_GB2312" pitchFamily="49" charset="-122"/>
                </a:rPr>
                <a:t>《</a:t>
              </a:r>
              <a:r>
                <a:rPr lang="zh-CN" altLang="en-US" sz="3600" b="1" dirty="0">
                  <a:solidFill>
                    <a:schemeClr val="tx1"/>
                  </a:solidFill>
                  <a:effectLst>
                    <a:outerShdw blurRad="38100" dist="38100" dir="2700000" algn="tl">
                      <a:srgbClr val="FFFFFF"/>
                    </a:outerShdw>
                  </a:effectLst>
                  <a:latin typeface="楷体_GB2312" pitchFamily="49" charset="-122"/>
                  <a:ea typeface="楷体_GB2312" pitchFamily="49" charset="-122"/>
                </a:rPr>
                <a:t>烙印</a:t>
              </a:r>
              <a:r>
                <a:rPr lang="en-US" altLang="zh-CN" sz="3600" b="1" dirty="0">
                  <a:solidFill>
                    <a:schemeClr val="tx1"/>
                  </a:solidFill>
                  <a:effectLst>
                    <a:outerShdw blurRad="38100" dist="38100" dir="2700000" algn="tl">
                      <a:srgbClr val="FFFFFF"/>
                    </a:outerShdw>
                  </a:effectLst>
                  <a:latin typeface="楷体_GB2312" pitchFamily="49" charset="-122"/>
                  <a:ea typeface="楷体_GB2312" pitchFamily="49" charset="-122"/>
                </a:rPr>
                <a:t>》</a:t>
              </a:r>
              <a:r>
                <a:rPr lang="zh-CN" altLang="en-US" sz="3600" b="1" dirty="0">
                  <a:solidFill>
                    <a:schemeClr val="tx1"/>
                  </a:solidFill>
                  <a:effectLst>
                    <a:outerShdw blurRad="38100" dist="38100" dir="2700000" algn="tl">
                      <a:srgbClr val="FFFFFF"/>
                    </a:outerShdw>
                  </a:effectLst>
                  <a:latin typeface="楷体_GB2312" pitchFamily="49" charset="-122"/>
                  <a:ea typeface="楷体_GB2312" pitchFamily="49" charset="-122"/>
                </a:rPr>
                <a:t>，这是他最具影响的作品。此后，他陆续出版的诗集，长诗有</a:t>
              </a:r>
              <a:r>
                <a:rPr lang="en-US" altLang="zh-CN" sz="3600" b="1" dirty="0">
                  <a:solidFill>
                    <a:schemeClr val="tx1"/>
                  </a:solidFill>
                  <a:effectLst>
                    <a:outerShdw blurRad="38100" dist="38100" dir="2700000" algn="tl">
                      <a:srgbClr val="FFFFFF"/>
                    </a:outerShdw>
                  </a:effectLst>
                  <a:latin typeface="楷体_GB2312" pitchFamily="49" charset="-122"/>
                  <a:ea typeface="楷体_GB2312" pitchFamily="49" charset="-122"/>
                </a:rPr>
                <a:t>《</a:t>
              </a:r>
              <a:r>
                <a:rPr lang="zh-CN" altLang="en-US" sz="3600" b="1" dirty="0">
                  <a:solidFill>
                    <a:schemeClr val="tx1"/>
                  </a:solidFill>
                  <a:effectLst>
                    <a:outerShdw blurRad="38100" dist="38100" dir="2700000" algn="tl">
                      <a:srgbClr val="FFFFFF"/>
                    </a:outerShdw>
                  </a:effectLst>
                  <a:latin typeface="楷体_GB2312" pitchFamily="49" charset="-122"/>
                  <a:ea typeface="楷体_GB2312" pitchFamily="49" charset="-122"/>
                </a:rPr>
                <a:t>罪恶的黑手</a:t>
              </a:r>
              <a:r>
                <a:rPr lang="en-US" altLang="zh-CN" sz="3600" b="1" dirty="0">
                  <a:solidFill>
                    <a:schemeClr val="tx1"/>
                  </a:solidFill>
                  <a:effectLst>
                    <a:outerShdw blurRad="38100" dist="38100" dir="2700000" algn="tl">
                      <a:srgbClr val="FFFFFF"/>
                    </a:outerShdw>
                  </a:effectLst>
                  <a:latin typeface="楷体_GB2312" pitchFamily="49" charset="-122"/>
                  <a:ea typeface="楷体_GB2312" pitchFamily="49" charset="-122"/>
                </a:rPr>
                <a:t>》</a:t>
              </a:r>
              <a:r>
                <a:rPr lang="zh-CN" altLang="en-US" sz="3600" b="1" dirty="0">
                  <a:solidFill>
                    <a:schemeClr val="tx1"/>
                  </a:solidFill>
                  <a:effectLst>
                    <a:outerShdw blurRad="38100" dist="38100" dir="2700000" algn="tl">
                      <a:srgbClr val="FFFFFF"/>
                    </a:outerShdw>
                  </a:effectLst>
                  <a:latin typeface="楷体_GB2312" pitchFamily="49" charset="-122"/>
                  <a:ea typeface="楷体_GB2312" pitchFamily="49" charset="-122"/>
                </a:rPr>
                <a:t>、</a:t>
              </a:r>
              <a:r>
                <a:rPr lang="en-US" altLang="zh-CN" sz="3600" b="1" dirty="0">
                  <a:solidFill>
                    <a:schemeClr val="tx1"/>
                  </a:solidFill>
                  <a:effectLst>
                    <a:outerShdw blurRad="38100" dist="38100" dir="2700000" algn="tl">
                      <a:srgbClr val="FFFFFF"/>
                    </a:outerShdw>
                  </a:effectLst>
                  <a:latin typeface="楷体_GB2312" pitchFamily="49" charset="-122"/>
                  <a:ea typeface="楷体_GB2312" pitchFamily="49" charset="-122"/>
                </a:rPr>
                <a:t>《</a:t>
              </a:r>
              <a:r>
                <a:rPr lang="zh-CN" altLang="en-US" sz="3600" b="1" dirty="0">
                  <a:solidFill>
                    <a:schemeClr val="tx1"/>
                  </a:solidFill>
                  <a:effectLst>
                    <a:outerShdw blurRad="38100" dist="38100" dir="2700000" algn="tl">
                      <a:srgbClr val="FFFFFF"/>
                    </a:outerShdw>
                  </a:effectLst>
                  <a:latin typeface="楷体_GB2312" pitchFamily="49" charset="-122"/>
                  <a:ea typeface="楷体_GB2312" pitchFamily="49" charset="-122"/>
                </a:rPr>
                <a:t>自己的写照</a:t>
              </a:r>
              <a:r>
                <a:rPr lang="en-US" altLang="zh-CN" sz="3600" b="1" dirty="0">
                  <a:solidFill>
                    <a:schemeClr val="tx1"/>
                  </a:solidFill>
                  <a:effectLst>
                    <a:outerShdw blurRad="38100" dist="38100" dir="2700000" algn="tl">
                      <a:srgbClr val="FFFFFF"/>
                    </a:outerShdw>
                  </a:effectLst>
                  <a:latin typeface="楷体_GB2312" pitchFamily="49" charset="-122"/>
                  <a:ea typeface="楷体_GB2312" pitchFamily="49" charset="-122"/>
                </a:rPr>
                <a:t>》</a:t>
              </a:r>
              <a:r>
                <a:rPr lang="zh-CN" altLang="en-US" sz="3600" b="1" dirty="0">
                  <a:solidFill>
                    <a:schemeClr val="tx1"/>
                  </a:solidFill>
                  <a:effectLst>
                    <a:outerShdw blurRad="38100" dist="38100" dir="2700000" algn="tl">
                      <a:srgbClr val="FFFFFF"/>
                    </a:outerShdw>
                  </a:effectLst>
                  <a:latin typeface="楷体_GB2312" pitchFamily="49" charset="-122"/>
                  <a:ea typeface="楷体_GB2312" pitchFamily="49" charset="-122"/>
                </a:rPr>
                <a:t>、</a:t>
              </a:r>
              <a:r>
                <a:rPr lang="en-US" altLang="zh-CN" sz="3600" b="1" dirty="0">
                  <a:solidFill>
                    <a:schemeClr val="tx1"/>
                  </a:solidFill>
                  <a:effectLst>
                    <a:outerShdw blurRad="38100" dist="38100" dir="2700000" algn="tl">
                      <a:srgbClr val="FFFFFF"/>
                    </a:outerShdw>
                  </a:effectLst>
                  <a:latin typeface="楷体_GB2312" pitchFamily="49" charset="-122"/>
                  <a:ea typeface="楷体_GB2312" pitchFamily="49" charset="-122"/>
                </a:rPr>
                <a:t>《</a:t>
              </a:r>
              <a:r>
                <a:rPr lang="zh-CN" altLang="en-US" sz="3600" b="1" dirty="0">
                  <a:solidFill>
                    <a:schemeClr val="tx1"/>
                  </a:solidFill>
                  <a:effectLst>
                    <a:outerShdw blurRad="38100" dist="38100" dir="2700000" algn="tl">
                      <a:srgbClr val="FFFFFF"/>
                    </a:outerShdw>
                  </a:effectLst>
                  <a:latin typeface="楷体_GB2312" pitchFamily="49" charset="-122"/>
                  <a:ea typeface="楷体_GB2312" pitchFamily="49" charset="-122"/>
                </a:rPr>
                <a:t>泥土的歌</a:t>
              </a:r>
              <a:r>
                <a:rPr lang="en-US" altLang="zh-CN" sz="3600" b="1" dirty="0">
                  <a:solidFill>
                    <a:schemeClr val="tx1"/>
                  </a:solidFill>
                  <a:effectLst>
                    <a:outerShdw blurRad="38100" dist="38100" dir="2700000" algn="tl">
                      <a:srgbClr val="FFFFFF"/>
                    </a:outerShdw>
                  </a:effectLst>
                  <a:latin typeface="楷体_GB2312" pitchFamily="49" charset="-122"/>
                  <a:ea typeface="楷体_GB2312" pitchFamily="49" charset="-122"/>
                </a:rPr>
                <a:t>》</a:t>
              </a:r>
              <a:r>
                <a:rPr lang="zh-CN" altLang="en-US" sz="3600" b="1" dirty="0">
                  <a:solidFill>
                    <a:schemeClr val="tx1"/>
                  </a:solidFill>
                  <a:effectLst>
                    <a:outerShdw blurRad="38100" dist="38100" dir="2700000" algn="tl">
                      <a:srgbClr val="FFFFFF"/>
                    </a:outerShdw>
                  </a:effectLst>
                  <a:latin typeface="楷体_GB2312" pitchFamily="49" charset="-122"/>
                  <a:ea typeface="楷体_GB2312" pitchFamily="49" charset="-122"/>
                </a:rPr>
                <a:t>、</a:t>
              </a:r>
              <a:r>
                <a:rPr lang="en-US" altLang="zh-CN" sz="3600" b="1" dirty="0">
                  <a:solidFill>
                    <a:schemeClr val="tx1"/>
                  </a:solidFill>
                  <a:effectLst>
                    <a:outerShdw blurRad="38100" dist="38100" dir="2700000" algn="tl">
                      <a:srgbClr val="FFFFFF"/>
                    </a:outerShdw>
                  </a:effectLst>
                  <a:latin typeface="楷体_GB2312" pitchFamily="49" charset="-122"/>
                  <a:ea typeface="楷体_GB2312" pitchFamily="49" charset="-122"/>
                </a:rPr>
                <a:t>《</a:t>
              </a:r>
              <a:r>
                <a:rPr lang="zh-CN" altLang="en-US" sz="3600" b="1" dirty="0">
                  <a:solidFill>
                    <a:schemeClr val="tx1"/>
                  </a:solidFill>
                  <a:effectLst>
                    <a:outerShdw blurRad="38100" dist="38100" dir="2700000" algn="tl">
                      <a:srgbClr val="FFFFFF"/>
                    </a:outerShdw>
                  </a:effectLst>
                  <a:latin typeface="楷体_GB2312" pitchFamily="49" charset="-122"/>
                  <a:ea typeface="楷体_GB2312" pitchFamily="49" charset="-122"/>
                </a:rPr>
                <a:t>生命的零度</a:t>
              </a:r>
              <a:r>
                <a:rPr lang="en-US" altLang="zh-CN" sz="3600" b="1" dirty="0">
                  <a:solidFill>
                    <a:schemeClr val="tx1"/>
                  </a:solidFill>
                  <a:effectLst>
                    <a:outerShdw blurRad="38100" dist="38100" dir="2700000" algn="tl">
                      <a:srgbClr val="FFFFFF"/>
                    </a:outerShdw>
                  </a:effectLst>
                  <a:latin typeface="楷体_GB2312" pitchFamily="49" charset="-122"/>
                  <a:ea typeface="楷体_GB2312" pitchFamily="49" charset="-122"/>
                </a:rPr>
                <a:t>》</a:t>
              </a:r>
              <a:r>
                <a:rPr lang="zh-CN" altLang="en-US" sz="3600" b="1" dirty="0">
                  <a:solidFill>
                    <a:schemeClr val="tx1"/>
                  </a:solidFill>
                  <a:effectLst>
                    <a:outerShdw blurRad="38100" dist="38100" dir="2700000" algn="tl">
                      <a:srgbClr val="FFFFFF"/>
                    </a:outerShdw>
                  </a:effectLst>
                  <a:latin typeface="楷体_GB2312" pitchFamily="49" charset="-122"/>
                  <a:ea typeface="楷体_GB2312" pitchFamily="49" charset="-122"/>
                </a:rPr>
                <a:t>等十多部。</a:t>
              </a:r>
            </a:p>
          </p:txBody>
        </p:sp>
      </p:grpSp>
      <p:pic>
        <p:nvPicPr>
          <p:cNvPr id="35849" name="Picture 9" descr="12">
            <a:hlinkClick r:id="rId4" action="ppaction://hlinksldjump"/>
          </p:cNvPr>
          <p:cNvPicPr>
            <a:picLocks noChangeAspect="1" noChangeArrowheads="1" noCrop="1"/>
          </p:cNvPicPr>
          <p:nvPr/>
        </p:nvPicPr>
        <p:blipFill>
          <a:blip r:embed="rId5" cstate="email">
            <a:lum bright="-12000" contrast="18000"/>
            <a:extLst>
              <a:ext uri="{28A0092B-C50C-407E-A947-70E740481C1C}">
                <a14:useLocalDpi xmlns:a14="http://schemas.microsoft.com/office/drawing/2010/main" xmlns=""/>
              </a:ext>
            </a:extLst>
          </a:blip>
          <a:srcRect/>
          <a:stretch>
            <a:fillRect/>
          </a:stretch>
        </p:blipFill>
        <p:spPr bwMode="auto">
          <a:xfrm>
            <a:off x="7451725" y="6477000"/>
            <a:ext cx="1692275" cy="381000"/>
          </a:xfrm>
          <a:prstGeom prst="rect">
            <a:avLst/>
          </a:prstGeom>
          <a:noFill/>
          <a:extLst>
            <a:ext uri="{909E8E84-426E-40DD-AFC4-6F175D3DCCD1}">
              <a14:hiddenFill xmlns:a14="http://schemas.microsoft.com/office/drawing/2010/main" xmlns="">
                <a:solidFill>
                  <a:srgbClr val="FFFFFF"/>
                </a:solidFill>
              </a14:hiddenFill>
            </a:ext>
          </a:extLst>
        </p:spPr>
      </p:pic>
      <p:sp>
        <p:nvSpPr>
          <p:cNvPr id="35853" name="AutoShape 13">
            <a:hlinkClick r:id="rId4" action="ppaction://hlinksldjump"/>
          </p:cNvPr>
          <p:cNvSpPr>
            <a:spLocks noChangeArrowheads="1"/>
          </p:cNvSpPr>
          <p:nvPr/>
        </p:nvSpPr>
        <p:spPr bwMode="auto">
          <a:xfrm>
            <a:off x="5508625" y="6308725"/>
            <a:ext cx="935038" cy="215900"/>
          </a:xfrm>
          <a:prstGeom prst="curvedDownArrow">
            <a:avLst>
              <a:gd name="adj1" fmla="val 86618"/>
              <a:gd name="adj2" fmla="val 173235"/>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35856"/>
                                        </p:tgtEl>
                                        <p:attrNameLst>
                                          <p:attrName>style.visibility</p:attrName>
                                        </p:attrNameLst>
                                      </p:cBhvr>
                                      <p:to>
                                        <p:strVal val="visible"/>
                                      </p:to>
                                    </p:set>
                                    <p:animEffect transition="in" filter="box(in)">
                                      <p:cBhvr>
                                        <p:cTn id="7" dur="500"/>
                                        <p:tgtEl>
                                          <p:spTgt spid="358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idx="4294967295"/>
          </p:nvPr>
        </p:nvSpPr>
        <p:spPr>
          <a:xfrm>
            <a:off x="0" y="0"/>
            <a:ext cx="2808288" cy="1143000"/>
          </a:xfrm>
        </p:spPr>
        <p:txBody>
          <a:bodyPr/>
          <a:lstStyle/>
          <a:p>
            <a:r>
              <a:rPr lang="zh-CN" altLang="en-US" b="1" dirty="0">
                <a:effectLst>
                  <a:outerShdw blurRad="38100" dist="38100" dir="2700000" algn="tl">
                    <a:srgbClr val="FFFFFF"/>
                  </a:outerShdw>
                </a:effectLst>
                <a:ea typeface="华文彩云" pitchFamily="2" charset="-122"/>
              </a:rPr>
              <a:t>小结</a:t>
            </a:r>
          </a:p>
        </p:txBody>
      </p:sp>
      <p:sp>
        <p:nvSpPr>
          <p:cNvPr id="256003" name="Rectangle 3"/>
          <p:cNvSpPr>
            <a:spLocks noChangeArrowheads="1"/>
          </p:cNvSpPr>
          <p:nvPr/>
        </p:nvSpPr>
        <p:spPr bwMode="auto">
          <a:xfrm>
            <a:off x="395288" y="960438"/>
            <a:ext cx="8208962" cy="5578475"/>
          </a:xfrm>
          <a:prstGeom prst="rect">
            <a:avLst/>
          </a:prstGeom>
          <a:solidFill>
            <a:schemeClr val="accent1">
              <a:alpha val="71001"/>
            </a:schemeClr>
          </a:solidFill>
          <a:ln>
            <a:noFill/>
          </a:ln>
          <a:effectLst/>
          <a:extLst>
            <a:ext uri="{91240B29-F687-4F45-9708-019B960494DF}">
              <a14:hiddenLine xmlns:a14="http://schemas.microsoft.com/office/drawing/2010/main" xmlns="" w="9525" algn="ctr">
                <a:solidFill>
                  <a:srgbClr val="CC99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r>
              <a:rPr lang="en-US" altLang="zh-CN" sz="4000" b="1" dirty="0">
                <a:solidFill>
                  <a:srgbClr val="003399"/>
                </a:solidFill>
                <a:effectLst>
                  <a:outerShdw blurRad="38100" dist="38100" dir="2700000" algn="tl">
                    <a:srgbClr val="C0C0C0"/>
                  </a:outerShdw>
                </a:effectLst>
              </a:rPr>
              <a:t>     </a:t>
            </a:r>
            <a:r>
              <a:rPr lang="zh-CN" altLang="en-US" sz="4000" b="1" dirty="0">
                <a:solidFill>
                  <a:srgbClr val="003399"/>
                </a:solidFill>
                <a:effectLst>
                  <a:outerShdw blurRad="38100" dist="38100" dir="2700000" algn="tl">
                    <a:srgbClr val="C0C0C0"/>
                  </a:outerShdw>
                </a:effectLst>
              </a:rPr>
              <a:t>通过学习本文，我们知道：闻一多先生是一名卓越的学者，一位热情澎湃的优秀诗人，一位大勇的革命烈士，一位伟大的爱国者。他是口的巨人，行的高标。他是“生当做人杰，死亦为鬼雄”的</a:t>
            </a:r>
            <a:r>
              <a:rPr lang="zh-CN" altLang="en-US" sz="4000" b="1" dirty="0">
                <a:effectLst>
                  <a:outerShdw blurRad="38100" dist="38100" dir="2700000" algn="tl">
                    <a:srgbClr val="C0C0C0"/>
                  </a:outerShdw>
                </a:effectLst>
              </a:rPr>
              <a:t>光辉典范，是中华民族的脊</a:t>
            </a:r>
            <a:r>
              <a:rPr lang="zh-CN" altLang="en-US" sz="4000" b="1" dirty="0">
                <a:solidFill>
                  <a:srgbClr val="003399"/>
                </a:solidFill>
                <a:effectLst>
                  <a:outerShdw blurRad="38100" dist="38100" dir="2700000" algn="tl">
                    <a:srgbClr val="C0C0C0"/>
                  </a:outerShdw>
                </a:effectLst>
              </a:rPr>
              <a:t>梁！让我们永远记住他，传颂他，学习他！做一个生动的人，大写的人！</a:t>
            </a:r>
            <a:r>
              <a:rPr lang="zh-CN" altLang="en-US" dirty="0">
                <a:solidFill>
                  <a:schemeClr val="accent1"/>
                </a:solidFill>
              </a:rPr>
              <a:t>      </a:t>
            </a:r>
          </a:p>
        </p:txBody>
      </p:sp>
    </p:spTree>
  </p:cSld>
  <p:clrMapOvr>
    <a:masterClrMapping/>
  </p:clrMapOvr>
  <p:transition>
    <p:wheel spokes="8"/>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7" name="WordArt 3"/>
          <p:cNvSpPr>
            <a:spLocks noChangeArrowheads="1" noChangeShapeType="1" noTextEdit="1"/>
          </p:cNvSpPr>
          <p:nvPr/>
        </p:nvSpPr>
        <p:spPr bwMode="auto">
          <a:xfrm>
            <a:off x="971550" y="692150"/>
            <a:ext cx="3887788" cy="1008063"/>
          </a:xfrm>
          <a:prstGeom prst="rect">
            <a:avLst/>
          </a:prstGeom>
        </p:spPr>
        <p:txBody>
          <a:bodyPr wrap="none" fromWordArt="1">
            <a:prstTxWarp prst="textWave2">
              <a:avLst>
                <a:gd name="adj1" fmla="val 13005"/>
                <a:gd name="adj2" fmla="val 0"/>
              </a:avLst>
            </a:prstTxWarp>
          </a:bodyPr>
          <a:lstStyle/>
          <a:p>
            <a:pPr algn="ctr"/>
            <a:r>
              <a:rPr lang="zh-CN" altLang="en-US" sz="4000" b="1" kern="10">
                <a:ln w="12700">
                  <a:solidFill>
                    <a:srgbClr val="CC99FF"/>
                  </a:solidFill>
                  <a:round/>
                  <a:headEnd/>
                  <a:tailEnd/>
                </a:ln>
                <a:solidFill>
                  <a:schemeClr val="tx1">
                    <a:alpha val="83000"/>
                  </a:schemeClr>
                </a:solidFill>
                <a:effectLst>
                  <a:outerShdw dist="45791" dir="2021404" algn="ctr" rotWithShape="0">
                    <a:srgbClr val="9999FF"/>
                  </a:outerShdw>
                </a:effectLst>
                <a:latin typeface="隶书"/>
                <a:ea typeface="隶书"/>
              </a:rPr>
              <a:t>布置作业</a:t>
            </a:r>
          </a:p>
        </p:txBody>
      </p:sp>
      <p:sp>
        <p:nvSpPr>
          <p:cNvPr id="251908" name="Text Box 4"/>
          <p:cNvSpPr txBox="1">
            <a:spLocks noChangeArrowheads="1"/>
          </p:cNvSpPr>
          <p:nvPr/>
        </p:nvSpPr>
        <p:spPr bwMode="auto">
          <a:xfrm>
            <a:off x="900113" y="2708275"/>
            <a:ext cx="7632700" cy="1555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2400" dirty="0">
                <a:solidFill>
                  <a:schemeClr val="hlink"/>
                </a:solidFill>
                <a:latin typeface="Times New Roman" pitchFamily="18" charset="0"/>
                <a:ea typeface="宋体" pitchFamily="2" charset="-122"/>
              </a:rPr>
              <a:t>   </a:t>
            </a:r>
            <a:r>
              <a:rPr lang="zh-CN" altLang="en-US" sz="4800" b="1" dirty="0">
                <a:solidFill>
                  <a:schemeClr val="hlink"/>
                </a:solidFill>
                <a:effectLst>
                  <a:outerShdw blurRad="38100" dist="38100" dir="2700000" algn="tl">
                    <a:srgbClr val="000000"/>
                  </a:outerShdw>
                </a:effectLst>
                <a:latin typeface="华文新魏" pitchFamily="2" charset="-122"/>
              </a:rPr>
              <a:t>摘抄文中你喜欢的语句，说说自己喜欢的理由</a:t>
            </a:r>
            <a:r>
              <a:rPr lang="zh-CN" altLang="en-US" sz="4800" b="1" dirty="0" smtClean="0">
                <a:solidFill>
                  <a:schemeClr val="hlink"/>
                </a:solidFill>
                <a:effectLst>
                  <a:outerShdw blurRad="38100" dist="38100" dir="2700000" algn="tl">
                    <a:srgbClr val="000000"/>
                  </a:outerShdw>
                </a:effectLst>
                <a:latin typeface="华文新魏" pitchFamily="2" charset="-122"/>
              </a:rPr>
              <a:t>。 </a:t>
            </a:r>
            <a:endParaRPr lang="zh-CN" altLang="en-US" sz="4800" b="1" dirty="0">
              <a:solidFill>
                <a:schemeClr val="hlink"/>
              </a:solidFill>
              <a:effectLst>
                <a:outerShdw blurRad="38100" dist="38100" dir="2700000" algn="tl">
                  <a:srgbClr val="000000"/>
                </a:outerShdw>
              </a:effectLst>
            </a:endParaRPr>
          </a:p>
        </p:txBody>
      </p:sp>
      <p:sp>
        <p:nvSpPr>
          <p:cNvPr id="251909" name="AutoShape 5">
            <a:hlinkClick r:id="rId2" action="ppaction://hlinksldjump"/>
          </p:cNvPr>
          <p:cNvSpPr>
            <a:spLocks noChangeArrowheads="1"/>
          </p:cNvSpPr>
          <p:nvPr/>
        </p:nvSpPr>
        <p:spPr bwMode="auto">
          <a:xfrm>
            <a:off x="6804025" y="6524625"/>
            <a:ext cx="533400" cy="152400"/>
          </a:xfrm>
          <a:prstGeom prst="curvedDownArrow">
            <a:avLst>
              <a:gd name="adj1" fmla="val 70000"/>
              <a:gd name="adj2" fmla="val 140000"/>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51908"/>
                                        </p:tgtEl>
                                        <p:attrNameLst>
                                          <p:attrName>style.visibility</p:attrName>
                                        </p:attrNameLst>
                                      </p:cBhvr>
                                      <p:to>
                                        <p:strVal val="visible"/>
                                      </p:to>
                                    </p:set>
                                    <p:animEffect transition="in" filter="diamond(in)">
                                      <p:cBhvr>
                                        <p:cTn id="7" dur="2000"/>
                                        <p:tgtEl>
                                          <p:spTgt spid="2519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0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930" name="Picture 2" descr="037花丛"/>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0" y="-254000"/>
            <a:ext cx="9144000" cy="7112000"/>
          </a:xfrm>
          <a:prstGeom prst="rect">
            <a:avLst/>
          </a:prstGeom>
          <a:noFill/>
          <a:extLst>
            <a:ext uri="{909E8E84-426E-40DD-AFC4-6F175D3DCCD1}">
              <a14:hiddenFill xmlns:a14="http://schemas.microsoft.com/office/drawing/2010/main" xmlns="">
                <a:solidFill>
                  <a:srgbClr val="FFFFFF"/>
                </a:solidFill>
              </a14:hiddenFill>
            </a:ext>
          </a:extLst>
        </p:spPr>
      </p:pic>
      <p:sp>
        <p:nvSpPr>
          <p:cNvPr id="252931" name="Text Box 3"/>
          <p:cNvSpPr txBox="1">
            <a:spLocks noChangeArrowheads="1"/>
          </p:cNvSpPr>
          <p:nvPr/>
        </p:nvSpPr>
        <p:spPr bwMode="auto">
          <a:xfrm>
            <a:off x="1547813" y="2133600"/>
            <a:ext cx="5543550" cy="1555750"/>
          </a:xfrm>
          <a:prstGeom prst="rect">
            <a:avLst/>
          </a:prstGeom>
          <a:solidFill>
            <a:schemeClr val="accent1">
              <a:alpha val="57001"/>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r>
              <a:rPr lang="en-US" altLang="zh-CN" sz="8800">
                <a:solidFill>
                  <a:srgbClr val="CC0066"/>
                </a:solidFill>
                <a:effectLst>
                  <a:outerShdw blurRad="38100" dist="38100" dir="2700000" algn="tl">
                    <a:srgbClr val="C0C0C0"/>
                  </a:outerShdw>
                </a:effectLst>
                <a:latin typeface="Times New Roman" pitchFamily="18" charset="0"/>
                <a:ea typeface="华文行楷" pitchFamily="2" charset="-122"/>
              </a:rPr>
              <a:t> </a:t>
            </a:r>
            <a:r>
              <a:rPr lang="zh-CN" altLang="en-US" sz="9600" b="1">
                <a:solidFill>
                  <a:schemeClr val="tx1"/>
                </a:solidFill>
                <a:latin typeface="Times New Roman" pitchFamily="18" charset="0"/>
                <a:ea typeface="华文行楷" pitchFamily="2" charset="-122"/>
              </a:rPr>
              <a:t>再   见</a:t>
            </a:r>
            <a:endParaRPr lang="zh-CN" altLang="en-US" sz="9600" b="1">
              <a:solidFill>
                <a:schemeClr val="tx1"/>
              </a:solidFill>
            </a:endParaRPr>
          </a:p>
        </p:txBody>
      </p:sp>
      <p:sp>
        <p:nvSpPr>
          <p:cNvPr id="252932" name="AutoShape 4">
            <a:hlinkClick r:id="rId3" action="ppaction://hlinksldjump"/>
          </p:cNvPr>
          <p:cNvSpPr>
            <a:spLocks noChangeArrowheads="1"/>
          </p:cNvSpPr>
          <p:nvPr/>
        </p:nvSpPr>
        <p:spPr bwMode="auto">
          <a:xfrm>
            <a:off x="8172450" y="6210300"/>
            <a:ext cx="971550" cy="647700"/>
          </a:xfrm>
          <a:prstGeom prst="curvedDownArrow">
            <a:avLst>
              <a:gd name="adj1" fmla="val 30000"/>
              <a:gd name="adj2" fmla="val 60000"/>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9" presetClass="entr" presetSubtype="10" fill="hold" grpId="0" nodeType="withEffect">
                                  <p:stCondLst>
                                    <p:cond delay="0"/>
                                  </p:stCondLst>
                                  <p:childTnLst>
                                    <p:set>
                                      <p:cBhvr>
                                        <p:cTn id="6" dur="1" fill="hold">
                                          <p:stCondLst>
                                            <p:cond delay="0"/>
                                          </p:stCondLst>
                                        </p:cTn>
                                        <p:tgtEl>
                                          <p:spTgt spid="252931"/>
                                        </p:tgtEl>
                                        <p:attrNameLst>
                                          <p:attrName>style.visibility</p:attrName>
                                        </p:attrNameLst>
                                      </p:cBhvr>
                                      <p:to>
                                        <p:strVal val="visible"/>
                                      </p:to>
                                    </p:set>
                                    <p:anim calcmode="lin" valueType="num">
                                      <p:cBhvr>
                                        <p:cTn id="7" dur="5000" fill="hold"/>
                                        <p:tgtEl>
                                          <p:spTgt spid="252931"/>
                                        </p:tgtEl>
                                        <p:attrNameLst>
                                          <p:attrName>ppt_w</p:attrName>
                                        </p:attrNameLst>
                                      </p:cBhvr>
                                      <p:tavLst>
                                        <p:tav tm="0" fmla="#ppt_w*sin(2.5*pi*$)">
                                          <p:val>
                                            <p:fltVal val="0"/>
                                          </p:val>
                                        </p:tav>
                                        <p:tav tm="100000">
                                          <p:val>
                                            <p:fltVal val="1"/>
                                          </p:val>
                                        </p:tav>
                                      </p:tavLst>
                                    </p:anim>
                                    <p:anim calcmode="lin" valueType="num">
                                      <p:cBhvr>
                                        <p:cTn id="8" dur="5000" fill="hold"/>
                                        <p:tgtEl>
                                          <p:spTgt spid="2529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4" name="Text Box 10"/>
          <p:cNvSpPr txBox="1">
            <a:spLocks noChangeArrowheads="1"/>
          </p:cNvSpPr>
          <p:nvPr/>
        </p:nvSpPr>
        <p:spPr bwMode="auto">
          <a:xfrm>
            <a:off x="1258888" y="981075"/>
            <a:ext cx="752475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endParaRPr kumimoji="1" lang="zh-CN" altLang="zh-CN" sz="3600" b="1">
              <a:latin typeface="Times New Roman" pitchFamily="18" charset="0"/>
              <a:ea typeface="楷体_GB2312" pitchFamily="49" charset="-122"/>
            </a:endParaRPr>
          </a:p>
        </p:txBody>
      </p:sp>
      <p:pic>
        <p:nvPicPr>
          <p:cNvPr id="36878" name="Picture 14" descr="12">
            <a:hlinkClick r:id="rId3" action="ppaction://hlinksldjump"/>
          </p:cNvPr>
          <p:cNvPicPr>
            <a:picLocks noChangeAspect="1" noChangeArrowheads="1" noCrop="1"/>
          </p:cNvPicPr>
          <p:nvPr/>
        </p:nvPicPr>
        <p:blipFill>
          <a:blip r:embed="rId4" cstate="email">
            <a:lum bright="-12000" contrast="18000"/>
            <a:extLst>
              <a:ext uri="{28A0092B-C50C-407E-A947-70E740481C1C}">
                <a14:useLocalDpi xmlns:a14="http://schemas.microsoft.com/office/drawing/2010/main" xmlns=""/>
              </a:ext>
            </a:extLst>
          </a:blip>
          <a:srcRect/>
          <a:stretch>
            <a:fillRect/>
          </a:stretch>
        </p:blipFill>
        <p:spPr bwMode="auto">
          <a:xfrm>
            <a:off x="7451725" y="6477000"/>
            <a:ext cx="1692275" cy="381000"/>
          </a:xfrm>
          <a:prstGeom prst="rect">
            <a:avLst/>
          </a:prstGeom>
          <a:noFill/>
          <a:extLst>
            <a:ext uri="{909E8E84-426E-40DD-AFC4-6F175D3DCCD1}">
              <a14:hiddenFill xmlns:a14="http://schemas.microsoft.com/office/drawing/2010/main" xmlns="">
                <a:solidFill>
                  <a:srgbClr val="FFFFFF"/>
                </a:solidFill>
              </a14:hiddenFill>
            </a:ext>
          </a:extLst>
        </p:spPr>
      </p:pic>
      <p:sp>
        <p:nvSpPr>
          <p:cNvPr id="36879" name="Rectangle 15"/>
          <p:cNvSpPr>
            <a:spLocks noChangeArrowheads="1"/>
          </p:cNvSpPr>
          <p:nvPr/>
        </p:nvSpPr>
        <p:spPr bwMode="auto">
          <a:xfrm>
            <a:off x="684213" y="290513"/>
            <a:ext cx="18415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endParaRPr kumimoji="1" lang="zh-CN" altLang="zh-CN" sz="3600" b="1">
              <a:solidFill>
                <a:srgbClr val="FF0000"/>
              </a:solidFill>
            </a:endParaRPr>
          </a:p>
        </p:txBody>
      </p:sp>
      <p:sp>
        <p:nvSpPr>
          <p:cNvPr id="36887" name="WordArt 23"/>
          <p:cNvSpPr>
            <a:spLocks noChangeArrowheads="1" noChangeShapeType="1" noTextEdit="1"/>
          </p:cNvSpPr>
          <p:nvPr/>
        </p:nvSpPr>
        <p:spPr bwMode="auto">
          <a:xfrm>
            <a:off x="250825" y="333375"/>
            <a:ext cx="3673475" cy="647700"/>
          </a:xfrm>
          <a:prstGeom prst="rect">
            <a:avLst/>
          </a:prstGeom>
        </p:spPr>
        <p:txBody>
          <a:bodyPr wrap="none" fromWordArt="1">
            <a:prstTxWarp prst="textWave2">
              <a:avLst>
                <a:gd name="adj1" fmla="val 13005"/>
                <a:gd name="adj2" fmla="val 0"/>
              </a:avLst>
            </a:prstTxWarp>
          </a:bodyPr>
          <a:lstStyle/>
          <a:p>
            <a:pPr algn="ctr"/>
            <a:r>
              <a:rPr lang="zh-CN" altLang="en-US" sz="4000" b="1" kern="10" dirty="0">
                <a:ln w="12700">
                  <a:solidFill>
                    <a:srgbClr val="FF00FF"/>
                  </a:solidFill>
                  <a:round/>
                  <a:headEnd/>
                  <a:tailEnd/>
                </a:ln>
                <a:solidFill>
                  <a:schemeClr val="tx1"/>
                </a:solidFill>
                <a:effectLst>
                  <a:outerShdw dist="45791" dir="2021404" algn="ctr" rotWithShape="0">
                    <a:srgbClr val="9999FF"/>
                  </a:outerShdw>
                </a:effectLst>
                <a:latin typeface="隶书"/>
                <a:ea typeface="隶书"/>
              </a:rPr>
              <a:t>学习目标</a:t>
            </a:r>
          </a:p>
        </p:txBody>
      </p:sp>
      <p:sp>
        <p:nvSpPr>
          <p:cNvPr id="36888" name="AutoShape 24">
            <a:hlinkClick r:id="rId3" action="ppaction://hlinksldjump"/>
          </p:cNvPr>
          <p:cNvSpPr>
            <a:spLocks noChangeArrowheads="1"/>
          </p:cNvSpPr>
          <p:nvPr/>
        </p:nvSpPr>
        <p:spPr bwMode="auto">
          <a:xfrm>
            <a:off x="7596188" y="5876925"/>
            <a:ext cx="720725" cy="503238"/>
          </a:xfrm>
          <a:prstGeom prst="curvedDownArrow">
            <a:avLst>
              <a:gd name="adj1" fmla="val 28644"/>
              <a:gd name="adj2" fmla="val 57287"/>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nvGrpSpPr>
          <p:cNvPr id="36892" name="Group 28"/>
          <p:cNvGrpSpPr>
            <a:grpSpLocks/>
          </p:cNvGrpSpPr>
          <p:nvPr/>
        </p:nvGrpSpPr>
        <p:grpSpPr bwMode="auto">
          <a:xfrm>
            <a:off x="1331913" y="1052513"/>
            <a:ext cx="6624637" cy="4522787"/>
            <a:chOff x="839" y="663"/>
            <a:chExt cx="4173" cy="2849"/>
          </a:xfrm>
        </p:grpSpPr>
        <p:sp>
          <p:nvSpPr>
            <p:cNvPr id="36875" name="Text Box 11"/>
            <p:cNvSpPr txBox="1">
              <a:spLocks noChangeArrowheads="1"/>
            </p:cNvSpPr>
            <p:nvPr/>
          </p:nvSpPr>
          <p:spPr bwMode="auto">
            <a:xfrm>
              <a:off x="839" y="2840"/>
              <a:ext cx="3946" cy="6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kumimoji="1" lang="en-US" altLang="zh-CN" sz="3200" dirty="0">
                  <a:solidFill>
                    <a:schemeClr val="tx1"/>
                  </a:solidFill>
                  <a:latin typeface="华文新魏" pitchFamily="2" charset="-122"/>
                </a:rPr>
                <a:t>4</a:t>
              </a:r>
              <a:r>
                <a:rPr kumimoji="1" lang="zh-CN" altLang="en-US" sz="3200" dirty="0">
                  <a:solidFill>
                    <a:schemeClr val="tx1"/>
                  </a:solidFill>
                  <a:latin typeface="华文新魏" pitchFamily="2" charset="-122"/>
                </a:rPr>
                <a:t>、</a:t>
              </a:r>
              <a:r>
                <a:rPr kumimoji="1" lang="zh-CN" altLang="en-US" sz="3200" dirty="0">
                  <a:solidFill>
                    <a:schemeClr val="tx1"/>
                  </a:solidFill>
                </a:rPr>
                <a:t>学习闻一多先生严谨治学的精神和言行一致的做人原则。</a:t>
              </a:r>
              <a:endParaRPr kumimoji="1" lang="zh-CN" altLang="en-US" sz="3200" b="1" dirty="0">
                <a:latin typeface="Times New Roman" pitchFamily="18" charset="0"/>
              </a:endParaRPr>
            </a:p>
          </p:txBody>
        </p:sp>
        <p:sp>
          <p:nvSpPr>
            <p:cNvPr id="36880" name="Rectangle 16"/>
            <p:cNvSpPr>
              <a:spLocks noChangeArrowheads="1"/>
            </p:cNvSpPr>
            <p:nvPr/>
          </p:nvSpPr>
          <p:spPr bwMode="auto">
            <a:xfrm>
              <a:off x="839" y="1979"/>
              <a:ext cx="4082" cy="6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kumimoji="1" lang="en-US" altLang="zh-CN" sz="3200" dirty="0">
                  <a:solidFill>
                    <a:schemeClr val="tx1"/>
                  </a:solidFill>
                  <a:latin typeface="华文新魏" pitchFamily="2" charset="-122"/>
                </a:rPr>
                <a:t>3</a:t>
              </a:r>
              <a:r>
                <a:rPr kumimoji="1" lang="zh-CN" altLang="en-US" sz="3200" dirty="0">
                  <a:solidFill>
                    <a:schemeClr val="tx1"/>
                  </a:solidFill>
                  <a:latin typeface="华文新魏" pitchFamily="2" charset="-122"/>
                </a:rPr>
                <a:t>、抓住文章记叙的主要事件，把握人物的品格和精神。</a:t>
              </a:r>
              <a:endParaRPr kumimoji="1" lang="zh-CN" altLang="en-US" sz="3200" b="1" dirty="0">
                <a:solidFill>
                  <a:schemeClr val="tx1"/>
                </a:solidFill>
              </a:endParaRPr>
            </a:p>
          </p:txBody>
        </p:sp>
        <p:sp>
          <p:nvSpPr>
            <p:cNvPr id="36886" name="Rectangle 22"/>
            <p:cNvSpPr>
              <a:spLocks noChangeArrowheads="1"/>
            </p:cNvSpPr>
            <p:nvPr/>
          </p:nvSpPr>
          <p:spPr bwMode="auto">
            <a:xfrm>
              <a:off x="839" y="663"/>
              <a:ext cx="4173" cy="3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3200" dirty="0">
                  <a:solidFill>
                    <a:schemeClr val="tx1"/>
                  </a:solidFill>
                </a:rPr>
                <a:t>1</a:t>
              </a:r>
              <a:r>
                <a:rPr lang="zh-CN" altLang="en-US" sz="3200" dirty="0">
                  <a:solidFill>
                    <a:schemeClr val="tx1"/>
                  </a:solidFill>
                </a:rPr>
                <a:t>、了解闻一多先生的主要事迹。</a:t>
              </a:r>
            </a:p>
          </p:txBody>
        </p:sp>
        <p:sp>
          <p:nvSpPr>
            <p:cNvPr id="36889" name="Rectangle 25"/>
            <p:cNvSpPr>
              <a:spLocks noChangeArrowheads="1"/>
            </p:cNvSpPr>
            <p:nvPr/>
          </p:nvSpPr>
          <p:spPr bwMode="auto">
            <a:xfrm>
              <a:off x="839" y="1162"/>
              <a:ext cx="4082" cy="6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3200" dirty="0">
                  <a:solidFill>
                    <a:schemeClr val="tx1"/>
                  </a:solidFill>
                </a:rPr>
                <a:t>2</a:t>
              </a:r>
              <a:r>
                <a:rPr lang="zh-CN" altLang="en-US" sz="3200" dirty="0">
                  <a:solidFill>
                    <a:schemeClr val="tx1"/>
                  </a:solidFill>
                </a:rPr>
                <a:t>、通读课文，理清文章的思路，理解文章内容。</a:t>
              </a:r>
            </a:p>
          </p:txBody>
        </p:sp>
      </p:grpSp>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36892"/>
                                        </p:tgtEl>
                                        <p:attrNameLst>
                                          <p:attrName>style.visibility</p:attrName>
                                        </p:attrNameLst>
                                      </p:cBhvr>
                                      <p:to>
                                        <p:strVal val="visible"/>
                                      </p:to>
                                    </p:set>
                                    <p:animEffect transition="in" filter="dissolve">
                                      <p:cBhvr>
                                        <p:cTn id="7" dur="500"/>
                                        <p:tgtEl>
                                          <p:spTgt spid="36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828675" y="987425"/>
            <a:ext cx="7704138" cy="5591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nSpc>
                <a:spcPct val="125000"/>
              </a:lnSpc>
            </a:pPr>
            <a:r>
              <a:rPr kumimoji="1" lang="zh-CN" altLang="en-US" sz="3600" b="1" u="sng" dirty="0">
                <a:solidFill>
                  <a:srgbClr val="6600CC"/>
                </a:solidFill>
                <a:latin typeface="楷体_GB2312" pitchFamily="49" charset="-122"/>
                <a:ea typeface="楷体_GB2312" pitchFamily="49" charset="-122"/>
              </a:rPr>
              <a:t>衰</a:t>
            </a:r>
            <a:r>
              <a:rPr kumimoji="1" lang="zh-CN" altLang="en-US" sz="3600" b="1" dirty="0">
                <a:solidFill>
                  <a:srgbClr val="000066"/>
                </a:solidFill>
                <a:latin typeface="楷体_GB2312" pitchFamily="49" charset="-122"/>
                <a:ea typeface="楷体_GB2312" pitchFamily="49" charset="-122"/>
              </a:rPr>
              <a:t>微（		）	</a:t>
            </a:r>
            <a:r>
              <a:rPr kumimoji="1" lang="zh-CN" altLang="en-US" sz="3600" b="1" u="sng" dirty="0">
                <a:solidFill>
                  <a:srgbClr val="6600CC"/>
                </a:solidFill>
                <a:latin typeface="楷体_GB2312" pitchFamily="49" charset="-122"/>
                <a:ea typeface="楷体_GB2312" pitchFamily="49" charset="-122"/>
              </a:rPr>
              <a:t>赫</a:t>
            </a:r>
            <a:r>
              <a:rPr kumimoji="1" lang="zh-CN" altLang="en-US" sz="3600" b="1" dirty="0">
                <a:solidFill>
                  <a:srgbClr val="000066"/>
                </a:solidFill>
                <a:latin typeface="楷体_GB2312" pitchFamily="49" charset="-122"/>
                <a:ea typeface="楷体_GB2312" pitchFamily="49" charset="-122"/>
              </a:rPr>
              <a:t>然（		</a:t>
            </a:r>
            <a:r>
              <a:rPr kumimoji="1" lang="zh-CN" sz="3600" b="1" dirty="0">
                <a:solidFill>
                  <a:srgbClr val="000066"/>
                </a:solidFill>
                <a:latin typeface="楷体_GB2312" pitchFamily="49" charset="-122"/>
                <a:ea typeface="楷体_GB2312" pitchFamily="49" charset="-122"/>
              </a:rPr>
              <a:t>）</a:t>
            </a:r>
            <a:endParaRPr kumimoji="1" lang="zh-CN" altLang="en-US" sz="3600" b="1" dirty="0">
              <a:solidFill>
                <a:srgbClr val="000066"/>
              </a:solidFill>
              <a:latin typeface="楷体_GB2312" pitchFamily="49" charset="-122"/>
              <a:ea typeface="楷体_GB2312" pitchFamily="49" charset="-122"/>
            </a:endParaRPr>
          </a:p>
          <a:p>
            <a:pPr>
              <a:lnSpc>
                <a:spcPct val="125000"/>
              </a:lnSpc>
            </a:pPr>
            <a:r>
              <a:rPr kumimoji="1" lang="zh-CN" altLang="en-US" sz="3600" b="1" u="sng" dirty="0">
                <a:solidFill>
                  <a:srgbClr val="6600CC"/>
                </a:solidFill>
                <a:latin typeface="楷体_GB2312" pitchFamily="49" charset="-122"/>
                <a:ea typeface="楷体_GB2312" pitchFamily="49" charset="-122"/>
              </a:rPr>
              <a:t>迭</a:t>
            </a:r>
            <a:r>
              <a:rPr kumimoji="1" lang="zh-CN" altLang="en-US" sz="3600" b="1" dirty="0">
                <a:solidFill>
                  <a:srgbClr val="000066"/>
                </a:solidFill>
                <a:latin typeface="楷体_GB2312" pitchFamily="49" charset="-122"/>
                <a:ea typeface="楷体_GB2312" pitchFamily="49" charset="-122"/>
              </a:rPr>
              <a:t>起（		</a:t>
            </a:r>
            <a:r>
              <a:rPr kumimoji="1" lang="zh-CN" sz="3600" b="1" dirty="0">
                <a:solidFill>
                  <a:srgbClr val="000066"/>
                </a:solidFill>
                <a:latin typeface="楷体_GB2312" pitchFamily="49" charset="-122"/>
                <a:ea typeface="楷体_GB2312" pitchFamily="49" charset="-122"/>
              </a:rPr>
              <a:t>）</a:t>
            </a:r>
            <a:r>
              <a:rPr kumimoji="1" lang="zh-CN" altLang="en-US" sz="3600" b="1" dirty="0">
                <a:solidFill>
                  <a:srgbClr val="000066"/>
                </a:solidFill>
                <a:latin typeface="楷体_GB2312" pitchFamily="49" charset="-122"/>
                <a:ea typeface="楷体_GB2312" pitchFamily="49" charset="-122"/>
              </a:rPr>
              <a:t>	</a:t>
            </a:r>
            <a:r>
              <a:rPr kumimoji="1" lang="zh-CN" altLang="en-US" sz="3600" b="1" u="sng" dirty="0">
                <a:solidFill>
                  <a:srgbClr val="6600CC"/>
                </a:solidFill>
                <a:latin typeface="楷体_GB2312" pitchFamily="49" charset="-122"/>
                <a:ea typeface="楷体_GB2312" pitchFamily="49" charset="-122"/>
              </a:rPr>
              <a:t>卓</a:t>
            </a:r>
            <a:r>
              <a:rPr kumimoji="1" lang="zh-CN" altLang="en-US" sz="3600" b="1" dirty="0">
                <a:solidFill>
                  <a:srgbClr val="000066"/>
                </a:solidFill>
                <a:latin typeface="楷体_GB2312" pitchFamily="49" charset="-122"/>
                <a:ea typeface="楷体_GB2312" pitchFamily="49" charset="-122"/>
              </a:rPr>
              <a:t>越（		</a:t>
            </a:r>
            <a:r>
              <a:rPr kumimoji="1" lang="zh-CN" sz="3600" b="1" dirty="0">
                <a:solidFill>
                  <a:srgbClr val="000066"/>
                </a:solidFill>
                <a:latin typeface="楷体_GB2312" pitchFamily="49" charset="-122"/>
                <a:ea typeface="楷体_GB2312" pitchFamily="49" charset="-122"/>
              </a:rPr>
              <a:t>）</a:t>
            </a:r>
            <a:endParaRPr kumimoji="1" lang="zh-CN" altLang="en-US" sz="3600" b="1" dirty="0">
              <a:solidFill>
                <a:srgbClr val="000066"/>
              </a:solidFill>
              <a:latin typeface="楷体_GB2312" pitchFamily="49" charset="-122"/>
              <a:ea typeface="楷体_GB2312" pitchFamily="49" charset="-122"/>
            </a:endParaRPr>
          </a:p>
          <a:p>
            <a:pPr>
              <a:lnSpc>
                <a:spcPct val="125000"/>
              </a:lnSpc>
            </a:pPr>
            <a:r>
              <a:rPr kumimoji="1" lang="zh-CN" altLang="en-US" sz="3600" b="1" u="sng" dirty="0">
                <a:solidFill>
                  <a:srgbClr val="6600CC"/>
                </a:solidFill>
                <a:latin typeface="楷体_GB2312" pitchFamily="49" charset="-122"/>
                <a:ea typeface="楷体_GB2312" pitchFamily="49" charset="-122"/>
              </a:rPr>
              <a:t>锲</a:t>
            </a:r>
            <a:r>
              <a:rPr kumimoji="1" lang="zh-CN" altLang="en-US" sz="3600" b="1" dirty="0">
                <a:solidFill>
                  <a:srgbClr val="000066"/>
                </a:solidFill>
                <a:latin typeface="楷体_GB2312" pitchFamily="49" charset="-122"/>
                <a:ea typeface="楷体_GB2312" pitchFamily="49" charset="-122"/>
              </a:rPr>
              <a:t>而不舍（		</a:t>
            </a:r>
            <a:r>
              <a:rPr kumimoji="1" lang="zh-CN" sz="3600" b="1" dirty="0">
                <a:solidFill>
                  <a:srgbClr val="000066"/>
                </a:solidFill>
                <a:latin typeface="楷体_GB2312" pitchFamily="49" charset="-122"/>
                <a:ea typeface="楷体_GB2312" pitchFamily="49" charset="-122"/>
              </a:rPr>
              <a:t>）</a:t>
            </a:r>
            <a:r>
              <a:rPr kumimoji="1" lang="zh-CN" altLang="en-US" sz="3600" b="1" dirty="0">
                <a:solidFill>
                  <a:srgbClr val="000066"/>
                </a:solidFill>
                <a:latin typeface="楷体_GB2312" pitchFamily="49" charset="-122"/>
                <a:ea typeface="楷体_GB2312" pitchFamily="49" charset="-122"/>
              </a:rPr>
              <a:t>小</a:t>
            </a:r>
            <a:r>
              <a:rPr kumimoji="1" lang="zh-CN" altLang="en-US" sz="3600" b="1" u="sng" dirty="0">
                <a:solidFill>
                  <a:srgbClr val="6600CC"/>
                </a:solidFill>
                <a:latin typeface="楷体_GB2312" pitchFamily="49" charset="-122"/>
                <a:ea typeface="楷体_GB2312" pitchFamily="49" charset="-122"/>
              </a:rPr>
              <a:t>楷</a:t>
            </a:r>
            <a:r>
              <a:rPr kumimoji="1" lang="zh-CN" altLang="en-US" sz="3600" b="1" dirty="0">
                <a:solidFill>
                  <a:srgbClr val="000066"/>
                </a:solidFill>
                <a:latin typeface="楷体_GB2312" pitchFamily="49" charset="-122"/>
                <a:ea typeface="楷体_GB2312" pitchFamily="49" charset="-122"/>
              </a:rPr>
              <a:t>（	</a:t>
            </a:r>
            <a:r>
              <a:rPr kumimoji="1" lang="zh-CN" sz="3600" b="1" dirty="0">
                <a:solidFill>
                  <a:srgbClr val="000066"/>
                </a:solidFill>
                <a:latin typeface="楷体_GB2312" pitchFamily="49" charset="-122"/>
                <a:ea typeface="楷体_GB2312" pitchFamily="49" charset="-122"/>
              </a:rPr>
              <a:t>）</a:t>
            </a:r>
            <a:endParaRPr kumimoji="1" lang="zh-CN" altLang="en-US" sz="3600" b="1" dirty="0">
              <a:solidFill>
                <a:srgbClr val="000066"/>
              </a:solidFill>
              <a:latin typeface="楷体_GB2312" pitchFamily="49" charset="-122"/>
              <a:ea typeface="楷体_GB2312" pitchFamily="49" charset="-122"/>
            </a:endParaRPr>
          </a:p>
          <a:p>
            <a:pPr>
              <a:lnSpc>
                <a:spcPct val="125000"/>
              </a:lnSpc>
            </a:pPr>
            <a:r>
              <a:rPr kumimoji="1" lang="zh-CN" altLang="en-US" sz="3600" b="1" u="sng" dirty="0">
                <a:solidFill>
                  <a:srgbClr val="6600CC"/>
                </a:solidFill>
                <a:latin typeface="楷体_GB2312" pitchFamily="49" charset="-122"/>
                <a:ea typeface="楷体_GB2312" pitchFamily="49" charset="-122"/>
              </a:rPr>
              <a:t>沥</a:t>
            </a:r>
            <a:r>
              <a:rPr kumimoji="1" lang="zh-CN" altLang="en-US" sz="3600" b="1" dirty="0">
                <a:solidFill>
                  <a:srgbClr val="000066"/>
                </a:solidFill>
                <a:latin typeface="楷体_GB2312" pitchFamily="49" charset="-122"/>
                <a:ea typeface="楷体_GB2312" pitchFamily="49" charset="-122"/>
              </a:rPr>
              <a:t>尽心血（		</a:t>
            </a:r>
            <a:r>
              <a:rPr kumimoji="1" lang="zh-CN" sz="3600" b="1" dirty="0">
                <a:solidFill>
                  <a:srgbClr val="000066"/>
                </a:solidFill>
                <a:latin typeface="楷体_GB2312" pitchFamily="49" charset="-122"/>
                <a:ea typeface="楷体_GB2312" pitchFamily="49" charset="-122"/>
              </a:rPr>
              <a:t>）</a:t>
            </a:r>
            <a:endParaRPr kumimoji="1" lang="zh-CN" altLang="en-US" sz="3600" b="1" dirty="0">
              <a:solidFill>
                <a:srgbClr val="000066"/>
              </a:solidFill>
              <a:latin typeface="楷体_GB2312" pitchFamily="49" charset="-122"/>
              <a:ea typeface="楷体_GB2312" pitchFamily="49" charset="-122"/>
            </a:endParaRPr>
          </a:p>
          <a:p>
            <a:pPr>
              <a:lnSpc>
                <a:spcPct val="125000"/>
              </a:lnSpc>
            </a:pPr>
            <a:r>
              <a:rPr kumimoji="1" lang="zh-CN" altLang="en-US" sz="3600" b="1" u="sng" dirty="0">
                <a:solidFill>
                  <a:srgbClr val="6600CC"/>
                </a:solidFill>
                <a:latin typeface="楷体_GB2312" pitchFamily="49" charset="-122"/>
                <a:ea typeface="楷体_GB2312" pitchFamily="49" charset="-122"/>
              </a:rPr>
              <a:t>慷慨淋漓</a:t>
            </a:r>
            <a:r>
              <a:rPr kumimoji="1" lang="zh-CN" altLang="en-US" sz="3600" b="1" dirty="0">
                <a:solidFill>
                  <a:srgbClr val="000066"/>
                </a:solidFill>
                <a:latin typeface="楷体_GB2312" pitchFamily="49" charset="-122"/>
                <a:ea typeface="楷体_GB2312" pitchFamily="49" charset="-122"/>
              </a:rPr>
              <a:t>（				   </a:t>
            </a:r>
            <a:r>
              <a:rPr kumimoji="1" lang="zh-CN" sz="3600" b="1" dirty="0">
                <a:solidFill>
                  <a:srgbClr val="000066"/>
                </a:solidFill>
                <a:latin typeface="楷体_GB2312" pitchFamily="49" charset="-122"/>
                <a:ea typeface="楷体_GB2312" pitchFamily="49" charset="-122"/>
              </a:rPr>
              <a:t>）</a:t>
            </a:r>
            <a:endParaRPr kumimoji="1" lang="zh-CN" altLang="en-US" sz="3600" b="1" dirty="0">
              <a:solidFill>
                <a:srgbClr val="000066"/>
              </a:solidFill>
              <a:latin typeface="楷体_GB2312" pitchFamily="49" charset="-122"/>
              <a:ea typeface="楷体_GB2312" pitchFamily="49" charset="-122"/>
            </a:endParaRPr>
          </a:p>
          <a:p>
            <a:pPr>
              <a:lnSpc>
                <a:spcPct val="125000"/>
              </a:lnSpc>
            </a:pPr>
            <a:r>
              <a:rPr kumimoji="1" lang="zh-CN" altLang="en-US" sz="3600" b="1" u="sng" dirty="0">
                <a:solidFill>
                  <a:srgbClr val="6600CC"/>
                </a:solidFill>
                <a:latin typeface="楷体_GB2312" pitchFamily="49" charset="-122"/>
                <a:ea typeface="楷体_GB2312" pitchFamily="49" charset="-122"/>
              </a:rPr>
              <a:t>迥</a:t>
            </a:r>
            <a:r>
              <a:rPr kumimoji="1" lang="zh-CN" altLang="en-US" sz="3600" b="1" dirty="0">
                <a:solidFill>
                  <a:srgbClr val="000066"/>
                </a:solidFill>
                <a:latin typeface="楷体_GB2312" pitchFamily="49" charset="-122"/>
                <a:ea typeface="楷体_GB2312" pitchFamily="49" charset="-122"/>
              </a:rPr>
              <a:t>乎不同（		</a:t>
            </a:r>
            <a:r>
              <a:rPr kumimoji="1" lang="zh-CN" sz="3600" b="1" dirty="0">
                <a:solidFill>
                  <a:srgbClr val="000066"/>
                </a:solidFill>
                <a:latin typeface="楷体_GB2312" pitchFamily="49" charset="-122"/>
                <a:ea typeface="楷体_GB2312" pitchFamily="49" charset="-122"/>
              </a:rPr>
              <a:t>）</a:t>
            </a:r>
            <a:endParaRPr kumimoji="1" lang="zh-CN" altLang="en-US" sz="3600" b="1" dirty="0">
              <a:solidFill>
                <a:srgbClr val="000066"/>
              </a:solidFill>
              <a:latin typeface="楷体_GB2312" pitchFamily="49" charset="-122"/>
              <a:ea typeface="楷体_GB2312" pitchFamily="49" charset="-122"/>
            </a:endParaRPr>
          </a:p>
          <a:p>
            <a:pPr>
              <a:lnSpc>
                <a:spcPct val="125000"/>
              </a:lnSpc>
            </a:pPr>
            <a:r>
              <a:rPr kumimoji="1" lang="zh-CN" altLang="en-US" sz="3600" b="1" dirty="0">
                <a:solidFill>
                  <a:srgbClr val="000066"/>
                </a:solidFill>
                <a:latin typeface="楷体_GB2312" pitchFamily="49" charset="-122"/>
                <a:ea typeface="楷体_GB2312" pitchFamily="49" charset="-122"/>
              </a:rPr>
              <a:t>目不</a:t>
            </a:r>
            <a:r>
              <a:rPr kumimoji="1" lang="zh-CN" altLang="en-US" sz="3600" b="1" u="sng" dirty="0">
                <a:solidFill>
                  <a:srgbClr val="6600CC"/>
                </a:solidFill>
                <a:latin typeface="楷体_GB2312" pitchFamily="49" charset="-122"/>
                <a:ea typeface="楷体_GB2312" pitchFamily="49" charset="-122"/>
              </a:rPr>
              <a:t>窥</a:t>
            </a:r>
            <a:r>
              <a:rPr kumimoji="1" lang="zh-CN" altLang="en-US" sz="3600" b="1" dirty="0">
                <a:solidFill>
                  <a:srgbClr val="000066"/>
                </a:solidFill>
                <a:latin typeface="楷体_GB2312" pitchFamily="49" charset="-122"/>
                <a:ea typeface="楷体_GB2312" pitchFamily="49" charset="-122"/>
              </a:rPr>
              <a:t>园（		</a:t>
            </a:r>
            <a:r>
              <a:rPr kumimoji="1" lang="zh-CN" sz="3600" b="1" dirty="0">
                <a:solidFill>
                  <a:srgbClr val="000066"/>
                </a:solidFill>
                <a:latin typeface="楷体_GB2312" pitchFamily="49" charset="-122"/>
                <a:ea typeface="楷体_GB2312" pitchFamily="49" charset="-122"/>
              </a:rPr>
              <a:t>）</a:t>
            </a:r>
            <a:endParaRPr kumimoji="1" lang="zh-CN" altLang="en-US" sz="3600" b="1" dirty="0">
              <a:solidFill>
                <a:srgbClr val="000066"/>
              </a:solidFill>
              <a:latin typeface="楷体_GB2312" pitchFamily="49" charset="-122"/>
              <a:ea typeface="楷体_GB2312" pitchFamily="49" charset="-122"/>
            </a:endParaRPr>
          </a:p>
          <a:p>
            <a:pPr>
              <a:lnSpc>
                <a:spcPct val="125000"/>
              </a:lnSpc>
            </a:pPr>
            <a:r>
              <a:rPr kumimoji="1" lang="zh-CN" altLang="en-US" sz="3600" b="1" u="sng" dirty="0">
                <a:solidFill>
                  <a:srgbClr val="6600CC"/>
                </a:solidFill>
                <a:latin typeface="楷体_GB2312" pitchFamily="49" charset="-122"/>
                <a:ea typeface="楷体_GB2312" pitchFamily="49" charset="-122"/>
              </a:rPr>
              <a:t>兀兀</a:t>
            </a:r>
            <a:r>
              <a:rPr kumimoji="1" lang="zh-CN" altLang="en-US" sz="3600" b="1" dirty="0">
                <a:solidFill>
                  <a:srgbClr val="000066"/>
                </a:solidFill>
                <a:latin typeface="楷体_GB2312" pitchFamily="49" charset="-122"/>
                <a:ea typeface="楷体_GB2312" pitchFamily="49" charset="-122"/>
              </a:rPr>
              <a:t>穷年（		</a:t>
            </a:r>
            <a:r>
              <a:rPr kumimoji="1" lang="zh-CN" sz="3600" b="1" dirty="0">
                <a:solidFill>
                  <a:srgbClr val="000066"/>
                </a:solidFill>
                <a:latin typeface="楷体_GB2312" pitchFamily="49" charset="-122"/>
                <a:ea typeface="楷体_GB2312" pitchFamily="49" charset="-122"/>
              </a:rPr>
              <a:t>）</a:t>
            </a:r>
            <a:endParaRPr kumimoji="1" lang="zh-CN" altLang="en-US" sz="3600" b="1" dirty="0">
              <a:solidFill>
                <a:srgbClr val="000066"/>
              </a:solidFill>
              <a:latin typeface="楷体_GB2312" pitchFamily="49" charset="-122"/>
              <a:ea typeface="楷体_GB2312" pitchFamily="49" charset="-122"/>
            </a:endParaRPr>
          </a:p>
        </p:txBody>
      </p:sp>
      <p:grpSp>
        <p:nvGrpSpPr>
          <p:cNvPr id="4122" name="Group 26"/>
          <p:cNvGrpSpPr>
            <a:grpSpLocks/>
          </p:cNvGrpSpPr>
          <p:nvPr/>
        </p:nvGrpSpPr>
        <p:grpSpPr bwMode="auto">
          <a:xfrm>
            <a:off x="2268538" y="1052513"/>
            <a:ext cx="5616575" cy="5545137"/>
            <a:chOff x="1429" y="663"/>
            <a:chExt cx="3538" cy="3493"/>
          </a:xfrm>
        </p:grpSpPr>
        <p:sp>
          <p:nvSpPr>
            <p:cNvPr id="4101" name="Text Box 5"/>
            <p:cNvSpPr txBox="1">
              <a:spLocks noChangeArrowheads="1"/>
            </p:cNvSpPr>
            <p:nvPr/>
          </p:nvSpPr>
          <p:spPr bwMode="auto">
            <a:xfrm>
              <a:off x="3742" y="1121"/>
              <a:ext cx="952" cy="4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kumimoji="1" lang="en-US" altLang="zh-CN" sz="3600" b="1" i="1">
                  <a:latin typeface="华文细黑" pitchFamily="2" charset="-122"/>
                  <a:ea typeface="华文细黑" pitchFamily="2" charset="-122"/>
                </a:rPr>
                <a:t>zhuó</a:t>
              </a:r>
            </a:p>
          </p:txBody>
        </p:sp>
        <p:sp>
          <p:nvSpPr>
            <p:cNvPr id="4102" name="Text Box 6"/>
            <p:cNvSpPr txBox="1">
              <a:spLocks noChangeArrowheads="1"/>
            </p:cNvSpPr>
            <p:nvPr/>
          </p:nvSpPr>
          <p:spPr bwMode="auto">
            <a:xfrm>
              <a:off x="4013" y="1533"/>
              <a:ext cx="954" cy="4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kumimoji="1" lang="en-US" altLang="zh-CN" sz="3600" b="1" i="1">
                  <a:latin typeface="华文细黑" pitchFamily="2" charset="-122"/>
                  <a:ea typeface="华文细黑" pitchFamily="2" charset="-122"/>
                  <a:cs typeface="Tahoma" pitchFamily="34" charset="0"/>
                </a:rPr>
                <a:t>kăi   </a:t>
              </a:r>
            </a:p>
          </p:txBody>
        </p:sp>
        <p:sp>
          <p:nvSpPr>
            <p:cNvPr id="4103" name="Text Box 7"/>
            <p:cNvSpPr txBox="1">
              <a:spLocks noChangeArrowheads="1"/>
            </p:cNvSpPr>
            <p:nvPr/>
          </p:nvSpPr>
          <p:spPr bwMode="auto">
            <a:xfrm>
              <a:off x="2064" y="3752"/>
              <a:ext cx="818" cy="4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kumimoji="1" lang="en-US" altLang="zh-CN" sz="3600" b="1" i="1">
                  <a:latin typeface="华文细黑" pitchFamily="2" charset="-122"/>
                  <a:ea typeface="华文细黑" pitchFamily="2" charset="-122"/>
                </a:rPr>
                <a:t>wù</a:t>
              </a:r>
            </a:p>
          </p:txBody>
        </p:sp>
        <p:sp>
          <p:nvSpPr>
            <p:cNvPr id="4104" name="Rectangle 8"/>
            <p:cNvSpPr>
              <a:spLocks noChangeArrowheads="1"/>
            </p:cNvSpPr>
            <p:nvPr/>
          </p:nvSpPr>
          <p:spPr bwMode="auto">
            <a:xfrm>
              <a:off x="1429" y="663"/>
              <a:ext cx="1043" cy="4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kumimoji="1" lang="en-US" altLang="zh-CN" sz="3600" b="1" i="1">
                  <a:latin typeface="华文细黑" pitchFamily="2" charset="-122"/>
                  <a:ea typeface="华文细黑" pitchFamily="2" charset="-122"/>
                </a:rPr>
                <a:t>shuāi</a:t>
              </a:r>
            </a:p>
          </p:txBody>
        </p:sp>
        <p:sp>
          <p:nvSpPr>
            <p:cNvPr id="4105" name="Rectangle 9"/>
            <p:cNvSpPr>
              <a:spLocks noChangeArrowheads="1"/>
            </p:cNvSpPr>
            <p:nvPr/>
          </p:nvSpPr>
          <p:spPr bwMode="auto">
            <a:xfrm>
              <a:off x="3878" y="663"/>
              <a:ext cx="702" cy="4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kumimoji="1" lang="en-US" altLang="zh-CN" sz="3600" b="1" i="1">
                  <a:latin typeface="华文细黑" pitchFamily="2" charset="-122"/>
                  <a:ea typeface="华文细黑" pitchFamily="2" charset="-122"/>
                </a:rPr>
                <a:t>hè</a:t>
              </a:r>
            </a:p>
          </p:txBody>
        </p:sp>
        <p:sp>
          <p:nvSpPr>
            <p:cNvPr id="4106" name="Rectangle 10"/>
            <p:cNvSpPr>
              <a:spLocks noChangeArrowheads="1"/>
            </p:cNvSpPr>
            <p:nvPr/>
          </p:nvSpPr>
          <p:spPr bwMode="auto">
            <a:xfrm>
              <a:off x="1475" y="1121"/>
              <a:ext cx="831" cy="4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kumimoji="1" lang="en-US" altLang="zh-CN" sz="3600" b="1" i="1">
                  <a:latin typeface="华文细黑" pitchFamily="2" charset="-122"/>
                  <a:ea typeface="华文细黑" pitchFamily="2" charset="-122"/>
                </a:rPr>
                <a:t>dié</a:t>
              </a:r>
            </a:p>
          </p:txBody>
        </p:sp>
        <p:sp>
          <p:nvSpPr>
            <p:cNvPr id="4107" name="Rectangle 11"/>
            <p:cNvSpPr>
              <a:spLocks noChangeArrowheads="1"/>
            </p:cNvSpPr>
            <p:nvPr/>
          </p:nvSpPr>
          <p:spPr bwMode="auto">
            <a:xfrm>
              <a:off x="2064" y="1529"/>
              <a:ext cx="969" cy="4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kumimoji="1" lang="en-US" altLang="zh-CN" sz="3600" b="1" i="1">
                  <a:latin typeface="华文细黑" pitchFamily="2" charset="-122"/>
                  <a:ea typeface="华文细黑" pitchFamily="2" charset="-122"/>
                </a:rPr>
                <a:t>qiè</a:t>
              </a:r>
            </a:p>
          </p:txBody>
        </p:sp>
        <p:sp>
          <p:nvSpPr>
            <p:cNvPr id="4108" name="Rectangle 12"/>
            <p:cNvSpPr>
              <a:spLocks noChangeArrowheads="1"/>
            </p:cNvSpPr>
            <p:nvPr/>
          </p:nvSpPr>
          <p:spPr bwMode="auto">
            <a:xfrm>
              <a:off x="2155" y="1983"/>
              <a:ext cx="486" cy="4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kumimoji="1" lang="en-US" altLang="zh-CN" sz="3600" b="1" i="1">
                  <a:latin typeface="华文细黑" pitchFamily="2" charset="-122"/>
                  <a:ea typeface="华文细黑" pitchFamily="2" charset="-122"/>
                </a:rPr>
                <a:t>lì</a:t>
              </a:r>
            </a:p>
          </p:txBody>
        </p:sp>
        <p:sp>
          <p:nvSpPr>
            <p:cNvPr id="4110" name="Rectangle 14"/>
            <p:cNvSpPr>
              <a:spLocks noChangeArrowheads="1"/>
            </p:cNvSpPr>
            <p:nvPr/>
          </p:nvSpPr>
          <p:spPr bwMode="auto">
            <a:xfrm>
              <a:off x="2110" y="2436"/>
              <a:ext cx="2403" cy="4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kumimoji="1" lang="en-US" altLang="zh-CN" sz="3600" b="1" i="1">
                  <a:latin typeface="华文细黑" pitchFamily="2" charset="-122"/>
                  <a:ea typeface="华文细黑" pitchFamily="2" charset="-122"/>
                </a:rPr>
                <a:t>kāng kăi lín lí</a:t>
              </a:r>
            </a:p>
          </p:txBody>
        </p:sp>
        <p:sp>
          <p:nvSpPr>
            <p:cNvPr id="4112" name="Rectangle 16"/>
            <p:cNvSpPr>
              <a:spLocks noChangeArrowheads="1"/>
            </p:cNvSpPr>
            <p:nvPr/>
          </p:nvSpPr>
          <p:spPr bwMode="auto">
            <a:xfrm>
              <a:off x="2019" y="2845"/>
              <a:ext cx="1179" cy="4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kumimoji="1" lang="en-US" altLang="zh-CN" sz="3600" b="1" i="1">
                  <a:latin typeface="华文细黑" pitchFamily="2" charset="-122"/>
                  <a:ea typeface="华文细黑" pitchFamily="2" charset="-122"/>
                </a:rPr>
                <a:t>jiŏng</a:t>
              </a:r>
            </a:p>
          </p:txBody>
        </p:sp>
        <p:sp>
          <p:nvSpPr>
            <p:cNvPr id="4113" name="Rectangle 17"/>
            <p:cNvSpPr>
              <a:spLocks noChangeArrowheads="1"/>
            </p:cNvSpPr>
            <p:nvPr/>
          </p:nvSpPr>
          <p:spPr bwMode="auto">
            <a:xfrm>
              <a:off x="2064" y="3298"/>
              <a:ext cx="993" cy="4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kumimoji="1" lang="en-US" altLang="zh-CN" sz="3600" b="1" i="1">
                  <a:latin typeface="华文细黑" pitchFamily="2" charset="-122"/>
                  <a:ea typeface="华文细黑" pitchFamily="2" charset="-122"/>
                </a:rPr>
                <a:t>kuī</a:t>
              </a:r>
            </a:p>
          </p:txBody>
        </p:sp>
      </p:grpSp>
      <p:sp>
        <p:nvSpPr>
          <p:cNvPr id="4114" name="Rectangle 18"/>
          <p:cNvSpPr>
            <a:spLocks noChangeArrowheads="1"/>
          </p:cNvSpPr>
          <p:nvPr/>
        </p:nvSpPr>
        <p:spPr bwMode="auto">
          <a:xfrm>
            <a:off x="4427538" y="333375"/>
            <a:ext cx="2951162"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kumimoji="1" lang="zh-CN" altLang="en-US" sz="3600" b="1">
                <a:solidFill>
                  <a:srgbClr val="990099"/>
                </a:solidFill>
                <a:latin typeface="楷体_GB2312" pitchFamily="49" charset="-122"/>
                <a:ea typeface="楷体_GB2312" pitchFamily="49" charset="-122"/>
              </a:rPr>
              <a:t>（读准字音）</a:t>
            </a:r>
          </a:p>
        </p:txBody>
      </p:sp>
      <p:sp>
        <p:nvSpPr>
          <p:cNvPr id="4120" name="AutoShape 24">
            <a:hlinkClick r:id="rId3" action="ppaction://hlinksldjump"/>
          </p:cNvPr>
          <p:cNvSpPr>
            <a:spLocks noChangeArrowheads="1"/>
          </p:cNvSpPr>
          <p:nvPr/>
        </p:nvSpPr>
        <p:spPr bwMode="auto">
          <a:xfrm>
            <a:off x="6948488" y="5734050"/>
            <a:ext cx="863600" cy="360363"/>
          </a:xfrm>
          <a:prstGeom prst="curvedDownArrow">
            <a:avLst>
              <a:gd name="adj1" fmla="val 47929"/>
              <a:gd name="adj2" fmla="val 95859"/>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4121" name="WordArt 25"/>
          <p:cNvSpPr>
            <a:spLocks noChangeArrowheads="1" noChangeShapeType="1" noTextEdit="1"/>
          </p:cNvSpPr>
          <p:nvPr/>
        </p:nvSpPr>
        <p:spPr bwMode="auto">
          <a:xfrm>
            <a:off x="323850" y="260350"/>
            <a:ext cx="3960813" cy="792163"/>
          </a:xfrm>
          <a:prstGeom prst="rect">
            <a:avLst/>
          </a:prstGeom>
        </p:spPr>
        <p:txBody>
          <a:bodyPr wrap="none" fromWordArt="1">
            <a:prstTxWarp prst="textWave4">
              <a:avLst>
                <a:gd name="adj1" fmla="val 6500"/>
                <a:gd name="adj2" fmla="val 0"/>
              </a:avLst>
            </a:prstTxWarp>
          </a:bodyPr>
          <a:lstStyle/>
          <a:p>
            <a:pPr algn="ctr"/>
            <a:r>
              <a:rPr lang="zh-CN" altLang="en-US" sz="4000" b="1" kern="10" dirty="0">
                <a:ln w="12700">
                  <a:solidFill>
                    <a:srgbClr val="FF00FF"/>
                  </a:solidFill>
                  <a:round/>
                  <a:headEnd/>
                  <a:tailEnd/>
                </a:ln>
                <a:solidFill>
                  <a:schemeClr val="tx1"/>
                </a:solidFill>
                <a:effectLst>
                  <a:outerShdw dist="45791" dir="2021404" algn="ctr" rotWithShape="0">
                    <a:srgbClr val="9999FF"/>
                  </a:outerShdw>
                </a:effectLst>
                <a:latin typeface="隶书"/>
                <a:ea typeface="隶书"/>
              </a:rPr>
              <a:t>检查预习</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4122"/>
                                        </p:tgtEl>
                                        <p:attrNameLst>
                                          <p:attrName>style.visibility</p:attrName>
                                        </p:attrNameLst>
                                      </p:cBhvr>
                                      <p:to>
                                        <p:strVal val="visible"/>
                                      </p:to>
                                    </p:set>
                                    <p:animEffect transition="in" filter="dissolve">
                                      <p:cBhvr>
                                        <p:cTn id="7" dur="500"/>
                                        <p:tgtEl>
                                          <p:spTgt spid="4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738" name="Rectangle 10"/>
          <p:cNvSpPr>
            <a:spLocks noGrp="1" noChangeArrowheads="1"/>
          </p:cNvSpPr>
          <p:nvPr>
            <p:ph type="title"/>
          </p:nvPr>
        </p:nvSpPr>
        <p:spPr>
          <a:xfrm flipV="1">
            <a:off x="8604250" y="333375"/>
            <a:ext cx="71438" cy="571500"/>
          </a:xfrm>
        </p:spPr>
        <p:txBody>
          <a:bodyPr/>
          <a:lstStyle/>
          <a:p>
            <a:endParaRPr lang="zh-CN" altLang="zh-CN" sz="4000" dirty="0"/>
          </a:p>
        </p:txBody>
      </p:sp>
      <p:sp>
        <p:nvSpPr>
          <p:cNvPr id="73730" name="Rectangle 2"/>
          <p:cNvSpPr>
            <a:spLocks noGrp="1" noChangeArrowheads="1"/>
          </p:cNvSpPr>
          <p:nvPr>
            <p:ph type="body" sz="half" idx="1"/>
          </p:nvPr>
        </p:nvSpPr>
        <p:spPr>
          <a:xfrm>
            <a:off x="323850" y="1412875"/>
            <a:ext cx="8291513" cy="5184775"/>
          </a:xfrm>
          <a:ln>
            <a:solidFill>
              <a:schemeClr val="tx2"/>
            </a:solidFill>
            <a:miter lim="800000"/>
            <a:headEnd/>
            <a:tailEnd/>
          </a:ln>
        </p:spPr>
        <p:txBody>
          <a:bodyPr/>
          <a:lstStyle/>
          <a:p>
            <a:pPr marL="609600" indent="-609600">
              <a:lnSpc>
                <a:spcPct val="80000"/>
              </a:lnSpc>
              <a:buFontTx/>
              <a:buNone/>
            </a:pPr>
            <a:r>
              <a:rPr lang="en-US" altLang="zh-CN" sz="3600" b="1" dirty="0">
                <a:solidFill>
                  <a:srgbClr val="0000CC"/>
                </a:solidFill>
                <a:effectLst>
                  <a:outerShdw blurRad="38100" dist="38100" dir="2700000" algn="tl">
                    <a:srgbClr val="000000"/>
                  </a:outerShdw>
                </a:effectLst>
              </a:rPr>
              <a:t>1.</a:t>
            </a:r>
            <a:r>
              <a:rPr lang="zh-CN" altLang="en-US" sz="3600" b="1" dirty="0">
                <a:solidFill>
                  <a:srgbClr val="0000CC"/>
                </a:solidFill>
                <a:effectLst>
                  <a:outerShdw blurRad="38100" dist="38100" dir="2700000" algn="tl">
                    <a:srgbClr val="000000"/>
                  </a:outerShdw>
                </a:effectLst>
              </a:rPr>
              <a:t>文章从哪两个方面来写闻一多先生的说和做的？</a:t>
            </a:r>
          </a:p>
          <a:p>
            <a:pPr marL="609600" indent="-609600">
              <a:lnSpc>
                <a:spcPct val="80000"/>
              </a:lnSpc>
              <a:buFontTx/>
              <a:buNone/>
            </a:pPr>
            <a:endParaRPr lang="zh-CN" altLang="en-US" sz="3600" b="1" dirty="0">
              <a:solidFill>
                <a:srgbClr val="0000CC"/>
              </a:solidFill>
              <a:effectLst>
                <a:outerShdw blurRad="38100" dist="38100" dir="2700000" algn="tl">
                  <a:srgbClr val="000000"/>
                </a:outerShdw>
              </a:effectLst>
            </a:endParaRPr>
          </a:p>
          <a:p>
            <a:pPr marL="609600" indent="-609600">
              <a:lnSpc>
                <a:spcPct val="80000"/>
              </a:lnSpc>
              <a:buFontTx/>
              <a:buNone/>
            </a:pPr>
            <a:endParaRPr lang="zh-CN" altLang="en-US" b="1" dirty="0">
              <a:solidFill>
                <a:srgbClr val="0000CC"/>
              </a:solidFill>
              <a:effectLst>
                <a:outerShdw blurRad="38100" dist="38100" dir="2700000" algn="tl">
                  <a:srgbClr val="000000"/>
                </a:outerShdw>
              </a:effectLst>
            </a:endParaRPr>
          </a:p>
          <a:p>
            <a:pPr marL="609600" indent="-609600">
              <a:lnSpc>
                <a:spcPct val="80000"/>
              </a:lnSpc>
              <a:buFontTx/>
              <a:buNone/>
            </a:pPr>
            <a:endParaRPr lang="zh-CN" altLang="en-US" b="1" dirty="0">
              <a:solidFill>
                <a:srgbClr val="0000CC"/>
              </a:solidFill>
              <a:effectLst>
                <a:outerShdw blurRad="38100" dist="38100" dir="2700000" algn="tl">
                  <a:srgbClr val="000000"/>
                </a:outerShdw>
              </a:effectLst>
            </a:endParaRPr>
          </a:p>
          <a:p>
            <a:pPr marL="609600" indent="-609600">
              <a:lnSpc>
                <a:spcPct val="80000"/>
              </a:lnSpc>
              <a:buFontTx/>
              <a:buNone/>
            </a:pPr>
            <a:endParaRPr lang="zh-CN" altLang="en-US" b="1" dirty="0">
              <a:solidFill>
                <a:srgbClr val="0000CC"/>
              </a:solidFill>
              <a:effectLst>
                <a:outerShdw blurRad="38100" dist="38100" dir="2700000" algn="tl">
                  <a:srgbClr val="000000"/>
                </a:outerShdw>
              </a:effectLst>
            </a:endParaRPr>
          </a:p>
          <a:p>
            <a:pPr marL="609600" indent="-609600">
              <a:lnSpc>
                <a:spcPct val="80000"/>
              </a:lnSpc>
              <a:buFontTx/>
              <a:buNone/>
            </a:pPr>
            <a:endParaRPr lang="zh-CN" altLang="en-US" b="1" dirty="0">
              <a:solidFill>
                <a:srgbClr val="0000CC"/>
              </a:solidFill>
              <a:effectLst>
                <a:outerShdw blurRad="38100" dist="38100" dir="2700000" algn="tl">
                  <a:srgbClr val="000000"/>
                </a:outerShdw>
              </a:effectLst>
            </a:endParaRPr>
          </a:p>
          <a:p>
            <a:pPr marL="609600" indent="-609600">
              <a:lnSpc>
                <a:spcPct val="80000"/>
              </a:lnSpc>
              <a:buFontTx/>
              <a:buNone/>
            </a:pPr>
            <a:r>
              <a:rPr lang="en-US" altLang="zh-CN" sz="3600" b="1" dirty="0">
                <a:solidFill>
                  <a:srgbClr val="0000CC"/>
                </a:solidFill>
                <a:effectLst>
                  <a:outerShdw blurRad="38100" dist="38100" dir="2700000" algn="tl">
                    <a:srgbClr val="000000"/>
                  </a:outerShdw>
                </a:effectLst>
              </a:rPr>
              <a:t>2.</a:t>
            </a:r>
            <a:r>
              <a:rPr lang="zh-CN" altLang="en-US" sz="3600" b="1" dirty="0">
                <a:solidFill>
                  <a:srgbClr val="0000CC"/>
                </a:solidFill>
                <a:effectLst>
                  <a:outerShdw blurRad="38100" dist="38100" dir="2700000" algn="tl">
                    <a:srgbClr val="000000"/>
                  </a:outerShdw>
                </a:effectLst>
              </a:rPr>
              <a:t>由此来看，文章可分为几个部分？每个部分是怎样衔接起来的？</a:t>
            </a:r>
          </a:p>
        </p:txBody>
      </p:sp>
      <p:sp>
        <p:nvSpPr>
          <p:cNvPr id="73731" name="WordArt 3"/>
          <p:cNvSpPr>
            <a:spLocks noChangeArrowheads="1" noChangeShapeType="1" noTextEdit="1"/>
          </p:cNvSpPr>
          <p:nvPr/>
        </p:nvSpPr>
        <p:spPr bwMode="auto">
          <a:xfrm>
            <a:off x="250825" y="404813"/>
            <a:ext cx="3816350" cy="838200"/>
          </a:xfrm>
          <a:prstGeom prst="rect">
            <a:avLst/>
          </a:prstGeom>
        </p:spPr>
        <p:txBody>
          <a:bodyPr wrap="none" fromWordArt="1">
            <a:prstTxWarp prst="textWave4">
              <a:avLst>
                <a:gd name="adj1" fmla="val 6500"/>
                <a:gd name="adj2" fmla="val 0"/>
              </a:avLst>
            </a:prstTxWarp>
          </a:bodyPr>
          <a:lstStyle/>
          <a:p>
            <a:pPr algn="ctr"/>
            <a:r>
              <a:rPr lang="zh-CN" altLang="en-US" sz="4000" b="1" kern="10" dirty="0">
                <a:ln w="12700">
                  <a:solidFill>
                    <a:srgbClr val="FF00FF"/>
                  </a:solidFill>
                  <a:round/>
                  <a:headEnd/>
                  <a:tailEnd/>
                </a:ln>
                <a:solidFill>
                  <a:schemeClr val="tx1"/>
                </a:solidFill>
                <a:effectLst>
                  <a:outerShdw dist="45791" dir="2021404" algn="ctr" rotWithShape="0">
                    <a:srgbClr val="9999FF"/>
                  </a:outerShdw>
                </a:effectLst>
                <a:latin typeface="隶书"/>
                <a:ea typeface="隶书"/>
              </a:rPr>
              <a:t>整体感知：</a:t>
            </a:r>
          </a:p>
        </p:txBody>
      </p:sp>
      <p:pic>
        <p:nvPicPr>
          <p:cNvPr id="73732" name="Picture 4" descr="book9"/>
          <p:cNvPicPr>
            <a:picLocks noChangeAspect="1" noChangeArrowheads="1" noCrop="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6516688" y="188913"/>
            <a:ext cx="2160587" cy="1212850"/>
          </a:xfrm>
          <a:prstGeom prst="rect">
            <a:avLst/>
          </a:prstGeom>
          <a:noFill/>
          <a:extLst>
            <a:ext uri="{909E8E84-426E-40DD-AFC4-6F175D3DCCD1}">
              <a14:hiddenFill xmlns:a14="http://schemas.microsoft.com/office/drawing/2010/main" xmlns="">
                <a:solidFill>
                  <a:srgbClr val="FFFFFF"/>
                </a:solidFill>
              </a14:hiddenFill>
            </a:ext>
          </a:extLst>
        </p:spPr>
      </p:pic>
      <p:sp>
        <p:nvSpPr>
          <p:cNvPr id="73741" name="Rectangle 13"/>
          <p:cNvSpPr>
            <a:spLocks noChangeArrowheads="1"/>
          </p:cNvSpPr>
          <p:nvPr/>
        </p:nvSpPr>
        <p:spPr bwMode="auto">
          <a:xfrm>
            <a:off x="468313" y="2565400"/>
            <a:ext cx="7777162" cy="1920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r>
              <a:rPr lang="en-US" altLang="zh-CN" sz="3600" b="1" dirty="0">
                <a:latin typeface="楷体_GB2312" pitchFamily="49" charset="-122"/>
                <a:ea typeface="楷体_GB2312" pitchFamily="49" charset="-122"/>
              </a:rPr>
              <a:t>   </a:t>
            </a:r>
            <a:r>
              <a:rPr lang="zh-CN" altLang="en-US" sz="4000" b="1" dirty="0">
                <a:solidFill>
                  <a:schemeClr val="tx2"/>
                </a:solidFill>
                <a:effectLst>
                  <a:outerShdw blurRad="38100" dist="38100" dir="2700000" algn="tl">
                    <a:srgbClr val="FFFFFF"/>
                  </a:outerShdw>
                </a:effectLst>
                <a:latin typeface="隶书" pitchFamily="49" charset="-122"/>
                <a:ea typeface="隶书" pitchFamily="49" charset="-122"/>
              </a:rPr>
              <a:t>文章是从作为学者和作为革命家两方面论述闻一多先生的说和做的。</a:t>
            </a:r>
            <a:r>
              <a:rPr lang="zh-CN" altLang="en-US" sz="3600" b="1" dirty="0">
                <a:solidFill>
                  <a:schemeClr val="tx2"/>
                </a:solidFill>
                <a:effectLst>
                  <a:outerShdw blurRad="38100" dist="38100" dir="2700000" algn="tl">
                    <a:srgbClr val="FFFFFF"/>
                  </a:outerShdw>
                </a:effectLst>
                <a:latin typeface="楷体_GB2312" pitchFamily="49" charset="-122"/>
                <a:ea typeface="楷体_GB2312" pitchFamily="49" charset="-122"/>
              </a:rPr>
              <a:t> </a:t>
            </a:r>
            <a:endParaRPr lang="zh-CN" altLang="en-US" sz="1800" dirty="0">
              <a:solidFill>
                <a:schemeClr val="tx2"/>
              </a:solidFill>
              <a:effectLst>
                <a:outerShdw blurRad="38100" dist="38100" dir="2700000" algn="tl">
                  <a:srgbClr val="FFFFFF"/>
                </a:outerShdw>
              </a:effectLst>
              <a:ea typeface="宋体" pitchFamily="2" charset="-122"/>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3730">
                                            <p:txEl>
                                              <p:pRg st="0" end="0"/>
                                            </p:txEl>
                                          </p:spTgt>
                                        </p:tgtEl>
                                        <p:attrNameLst>
                                          <p:attrName>style.visibility</p:attrName>
                                        </p:attrNameLst>
                                      </p:cBhvr>
                                      <p:to>
                                        <p:strVal val="visible"/>
                                      </p:to>
                                    </p:set>
                                    <p:animEffect transition="in" filter="box(in)">
                                      <p:cBhvr>
                                        <p:cTn id="7" dur="500"/>
                                        <p:tgtEl>
                                          <p:spTgt spid="7373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3730">
                                            <p:txEl>
                                              <p:pRg st="6" end="6"/>
                                            </p:txEl>
                                          </p:spTgt>
                                        </p:tgtEl>
                                        <p:attrNameLst>
                                          <p:attrName>style.visibility</p:attrName>
                                        </p:attrNameLst>
                                      </p:cBhvr>
                                      <p:to>
                                        <p:strVal val="visible"/>
                                      </p:to>
                                    </p:set>
                                    <p:animEffect transition="in" filter="box(in)">
                                      <p:cBhvr>
                                        <p:cTn id="12" dur="500"/>
                                        <p:tgtEl>
                                          <p:spTgt spid="73730">
                                            <p:txEl>
                                              <p:pRg st="6" end="6"/>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3741"/>
                                        </p:tgtEl>
                                        <p:attrNameLst>
                                          <p:attrName>style.visibility</p:attrName>
                                        </p:attrNameLst>
                                      </p:cBhvr>
                                      <p:to>
                                        <p:strVal val="visible"/>
                                      </p:to>
                                    </p:set>
                                    <p:animEffect transition="in" filter="dissolve">
                                      <p:cBhvr>
                                        <p:cTn id="17" dur="500"/>
                                        <p:tgtEl>
                                          <p:spTgt spid="737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build="p" autoUpdateAnimBg="0"/>
      <p:bldP spid="737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type="body" idx="1"/>
          </p:nvPr>
        </p:nvSpPr>
        <p:spPr>
          <a:xfrm>
            <a:off x="0" y="2852738"/>
            <a:ext cx="8893175" cy="3455987"/>
          </a:xfrm>
        </p:spPr>
        <p:txBody>
          <a:bodyPr/>
          <a:lstStyle/>
          <a:p>
            <a:pPr>
              <a:lnSpc>
                <a:spcPct val="90000"/>
              </a:lnSpc>
              <a:buFontTx/>
              <a:buNone/>
            </a:pPr>
            <a:r>
              <a:rPr lang="en-US" altLang="zh-CN" sz="3600" b="1" dirty="0">
                <a:solidFill>
                  <a:srgbClr val="990099"/>
                </a:solidFill>
                <a:latin typeface="华文新魏" pitchFamily="2" charset="-122"/>
                <a:ea typeface="华文新魏" pitchFamily="2" charset="-122"/>
              </a:rPr>
              <a:t>       </a:t>
            </a:r>
            <a:r>
              <a:rPr lang="zh-CN" altLang="en-US" sz="3600" b="1" dirty="0">
                <a:solidFill>
                  <a:schemeClr val="tx2"/>
                </a:solidFill>
                <a:latin typeface="华文新魏" pitchFamily="2" charset="-122"/>
                <a:ea typeface="华文新魏" pitchFamily="2" charset="-122"/>
              </a:rPr>
              <a:t>两部分之间用了七、八、九三个段落过渡。第七段承接上文小结，第八、九段开启下文。</a:t>
            </a:r>
            <a:r>
              <a:rPr lang="en-US" altLang="zh-CN" sz="3600" b="1" dirty="0">
                <a:solidFill>
                  <a:srgbClr val="003399"/>
                </a:solidFill>
                <a:latin typeface="华文新魏" pitchFamily="2" charset="-122"/>
                <a:ea typeface="华文新魏" pitchFamily="2" charset="-122"/>
              </a:rPr>
              <a:t>(</a:t>
            </a:r>
            <a:r>
              <a:rPr lang="zh-CN" altLang="en-US" sz="3600" b="1" dirty="0">
                <a:solidFill>
                  <a:srgbClr val="003399"/>
                </a:solidFill>
                <a:latin typeface="华文新魏" pitchFamily="2" charset="-122"/>
                <a:ea typeface="华文新魏" pitchFamily="2" charset="-122"/>
              </a:rPr>
              <a:t>用这些高度概括的话过渡，它的好处在：连缀紧密，脉络清楚，过渡自然。把闻一多先生作为学者和作为革命家方面的情况用极其简明的语言并列地提出来，给读者以深刻的印象。</a:t>
            </a:r>
            <a:r>
              <a:rPr lang="en-US" altLang="zh-CN" sz="3600" b="1" dirty="0">
                <a:solidFill>
                  <a:srgbClr val="003399"/>
                </a:solidFill>
                <a:latin typeface="华文新魏" pitchFamily="2" charset="-122"/>
                <a:ea typeface="华文新魏" pitchFamily="2" charset="-122"/>
              </a:rPr>
              <a:t>)</a:t>
            </a:r>
            <a:r>
              <a:rPr lang="en-US" altLang="zh-CN" dirty="0">
                <a:solidFill>
                  <a:srgbClr val="003399"/>
                </a:solidFill>
                <a:latin typeface="华文新魏" pitchFamily="2" charset="-122"/>
                <a:ea typeface="华文新魏" pitchFamily="2" charset="-122"/>
              </a:rPr>
              <a:t> </a:t>
            </a:r>
          </a:p>
        </p:txBody>
      </p:sp>
      <p:sp>
        <p:nvSpPr>
          <p:cNvPr id="70661" name="AutoShape 5">
            <a:hlinkClick r:id="rId3" action="ppaction://hlinksldjump"/>
          </p:cNvPr>
          <p:cNvSpPr>
            <a:spLocks noChangeArrowheads="1"/>
          </p:cNvSpPr>
          <p:nvPr/>
        </p:nvSpPr>
        <p:spPr bwMode="auto">
          <a:xfrm>
            <a:off x="8243888" y="6092825"/>
            <a:ext cx="649287" cy="288925"/>
          </a:xfrm>
          <a:prstGeom prst="curvedDownArrow">
            <a:avLst>
              <a:gd name="adj1" fmla="val 44945"/>
              <a:gd name="adj2" fmla="val 89890"/>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0663" name="Rectangle 7"/>
          <p:cNvSpPr>
            <a:spLocks noGrp="1" noChangeArrowheads="1"/>
          </p:cNvSpPr>
          <p:nvPr>
            <p:ph type="title"/>
          </p:nvPr>
        </p:nvSpPr>
        <p:spPr>
          <a:xfrm>
            <a:off x="468313" y="333375"/>
            <a:ext cx="8229600" cy="1400175"/>
          </a:xfrm>
        </p:spPr>
        <p:txBody>
          <a:bodyPr/>
          <a:lstStyle/>
          <a:p>
            <a:pPr algn="l"/>
            <a:r>
              <a:rPr lang="zh-CN" altLang="en-US" sz="3600" b="1" dirty="0">
                <a:solidFill>
                  <a:srgbClr val="0000CC"/>
                </a:solidFill>
                <a:latin typeface="华文新魏" pitchFamily="2" charset="-122"/>
                <a:ea typeface="华文新魏" pitchFamily="2" charset="-122"/>
              </a:rPr>
              <a:t>第一部分</a:t>
            </a:r>
            <a:r>
              <a:rPr lang="zh-CN" altLang="en-US" sz="3600" b="1" dirty="0">
                <a:solidFill>
                  <a:schemeClr val="tx1"/>
                </a:solidFill>
                <a:latin typeface="华文新魏" pitchFamily="2" charset="-122"/>
                <a:ea typeface="华文新魏" pitchFamily="2" charset="-122"/>
              </a:rPr>
              <a:t>（</a:t>
            </a:r>
            <a:r>
              <a:rPr lang="en-US" altLang="zh-CN" sz="3600" b="1" dirty="0">
                <a:solidFill>
                  <a:schemeClr val="tx1"/>
                </a:solidFill>
                <a:latin typeface="华文新魏" pitchFamily="2" charset="-122"/>
                <a:ea typeface="华文新魏" pitchFamily="2" charset="-122"/>
              </a:rPr>
              <a:t>1-7</a:t>
            </a:r>
            <a:r>
              <a:rPr lang="zh-CN" altLang="en-US" sz="3600" b="1" dirty="0">
                <a:solidFill>
                  <a:schemeClr val="tx1"/>
                </a:solidFill>
                <a:latin typeface="华文新魏" pitchFamily="2" charset="-122"/>
                <a:ea typeface="华文新魏" pitchFamily="2" charset="-122"/>
              </a:rPr>
              <a:t>）</a:t>
            </a:r>
            <a:r>
              <a:rPr lang="zh-CN" altLang="en-US" sz="3600" b="1" dirty="0">
                <a:solidFill>
                  <a:srgbClr val="0000CC"/>
                </a:solidFill>
                <a:latin typeface="华文新魏" pitchFamily="2" charset="-122"/>
                <a:ea typeface="华文新魏" pitchFamily="2" charset="-122"/>
              </a:rPr>
              <a:t>记述闻先生作为学者方面的</a:t>
            </a:r>
            <a:r>
              <a:rPr lang="zh-CN" altLang="en-US" sz="3600" b="1" dirty="0">
                <a:solidFill>
                  <a:srgbClr val="0000CC"/>
                </a:solidFill>
                <a:latin typeface="Arial"/>
                <a:ea typeface="华文新魏" pitchFamily="2" charset="-122"/>
              </a:rPr>
              <a:t>“</a:t>
            </a:r>
            <a:r>
              <a:rPr lang="zh-CN" altLang="en-US" sz="3600" b="1" dirty="0">
                <a:solidFill>
                  <a:srgbClr val="0000CC"/>
                </a:solidFill>
                <a:latin typeface="华文新魏" pitchFamily="2" charset="-122"/>
                <a:ea typeface="华文新魏" pitchFamily="2" charset="-122"/>
              </a:rPr>
              <a:t>说</a:t>
            </a:r>
            <a:r>
              <a:rPr lang="zh-CN" altLang="en-US" sz="3600" b="1" dirty="0">
                <a:solidFill>
                  <a:srgbClr val="0000CC"/>
                </a:solidFill>
                <a:latin typeface="Arial"/>
                <a:ea typeface="华文新魏" pitchFamily="2" charset="-122"/>
              </a:rPr>
              <a:t>”</a:t>
            </a:r>
            <a:r>
              <a:rPr lang="zh-CN" altLang="en-US" sz="3600" b="1" dirty="0">
                <a:solidFill>
                  <a:srgbClr val="0000CC"/>
                </a:solidFill>
                <a:latin typeface="华文新魏" pitchFamily="2" charset="-122"/>
                <a:ea typeface="华文新魏" pitchFamily="2" charset="-122"/>
              </a:rPr>
              <a:t>和</a:t>
            </a:r>
            <a:r>
              <a:rPr lang="zh-CN" altLang="en-US" sz="3600" b="1" dirty="0">
                <a:solidFill>
                  <a:srgbClr val="0000CC"/>
                </a:solidFill>
                <a:latin typeface="Arial"/>
                <a:ea typeface="华文新魏" pitchFamily="2" charset="-122"/>
              </a:rPr>
              <a:t>“</a:t>
            </a:r>
            <a:r>
              <a:rPr lang="zh-CN" altLang="en-US" sz="3600" b="1" dirty="0">
                <a:solidFill>
                  <a:srgbClr val="0000CC"/>
                </a:solidFill>
                <a:latin typeface="华文新魏" pitchFamily="2" charset="-122"/>
                <a:ea typeface="华文新魏" pitchFamily="2" charset="-122"/>
              </a:rPr>
              <a:t>做</a:t>
            </a:r>
            <a:r>
              <a:rPr lang="zh-CN" altLang="en-US" sz="3600" b="1" dirty="0">
                <a:solidFill>
                  <a:srgbClr val="0000CC"/>
                </a:solidFill>
                <a:latin typeface="Arial"/>
                <a:ea typeface="华文新魏" pitchFamily="2" charset="-122"/>
              </a:rPr>
              <a:t>”</a:t>
            </a:r>
            <a:r>
              <a:rPr lang="zh-CN" altLang="en-US" sz="3600" b="1" dirty="0">
                <a:solidFill>
                  <a:srgbClr val="0000CC"/>
                </a:solidFill>
                <a:latin typeface="华文新魏" pitchFamily="2" charset="-122"/>
                <a:ea typeface="华文新魏" pitchFamily="2" charset="-122"/>
              </a:rPr>
              <a:t>。</a:t>
            </a:r>
          </a:p>
        </p:txBody>
      </p:sp>
      <p:sp>
        <p:nvSpPr>
          <p:cNvPr id="70664" name="Rectangle 8"/>
          <p:cNvSpPr>
            <a:spLocks noChangeArrowheads="1"/>
          </p:cNvSpPr>
          <p:nvPr/>
        </p:nvSpPr>
        <p:spPr bwMode="auto">
          <a:xfrm>
            <a:off x="468313" y="1628775"/>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r>
              <a:rPr lang="zh-CN" altLang="en-US" sz="3600" b="1" dirty="0">
                <a:latin typeface="华文新魏" pitchFamily="2" charset="-122"/>
              </a:rPr>
              <a:t>第二部分</a:t>
            </a:r>
            <a:r>
              <a:rPr lang="zh-CN" altLang="en-US" sz="3600" b="1" dirty="0">
                <a:solidFill>
                  <a:schemeClr val="tx2"/>
                </a:solidFill>
                <a:latin typeface="华文新魏" pitchFamily="2" charset="-122"/>
              </a:rPr>
              <a:t>（</a:t>
            </a:r>
            <a:r>
              <a:rPr lang="en-US" altLang="zh-CN" sz="3600" b="1" dirty="0">
                <a:solidFill>
                  <a:schemeClr val="tx2"/>
                </a:solidFill>
                <a:latin typeface="华文新魏" pitchFamily="2" charset="-122"/>
              </a:rPr>
              <a:t>8-20</a:t>
            </a:r>
            <a:r>
              <a:rPr lang="zh-CN" altLang="en-US" sz="3600" b="1" dirty="0">
                <a:solidFill>
                  <a:schemeClr val="tx2"/>
                </a:solidFill>
                <a:latin typeface="华文新魏" pitchFamily="2" charset="-122"/>
              </a:rPr>
              <a:t>）</a:t>
            </a:r>
            <a:r>
              <a:rPr lang="zh-CN" altLang="en-US" sz="3600" b="1" dirty="0">
                <a:latin typeface="华文新魏" pitchFamily="2" charset="-122"/>
              </a:rPr>
              <a:t>记述闻一多先生作为革命家方面的</a:t>
            </a:r>
            <a:r>
              <a:rPr lang="zh-CN" altLang="en-US" sz="3600" b="1" dirty="0">
                <a:latin typeface="Arial"/>
              </a:rPr>
              <a:t>“</a:t>
            </a:r>
            <a:r>
              <a:rPr lang="zh-CN" altLang="en-US" sz="3600" b="1" dirty="0">
                <a:latin typeface="华文新魏" pitchFamily="2" charset="-122"/>
              </a:rPr>
              <a:t>说</a:t>
            </a:r>
            <a:r>
              <a:rPr lang="zh-CN" altLang="en-US" sz="3600" b="1" dirty="0">
                <a:latin typeface="Arial"/>
              </a:rPr>
              <a:t>”</a:t>
            </a:r>
            <a:r>
              <a:rPr lang="zh-CN" altLang="en-US" sz="3600" b="1" dirty="0">
                <a:latin typeface="华文新魏" pitchFamily="2" charset="-122"/>
              </a:rPr>
              <a:t>和</a:t>
            </a:r>
            <a:r>
              <a:rPr lang="zh-CN" altLang="en-US" sz="3600" b="1" dirty="0">
                <a:latin typeface="Arial"/>
              </a:rPr>
              <a:t>“</a:t>
            </a:r>
            <a:r>
              <a:rPr lang="zh-CN" altLang="en-US" sz="3600" b="1" dirty="0">
                <a:latin typeface="华文新魏" pitchFamily="2" charset="-122"/>
              </a:rPr>
              <a:t>做</a:t>
            </a:r>
            <a:r>
              <a:rPr lang="zh-CN" altLang="en-US" sz="3600" b="1" dirty="0">
                <a:latin typeface="Arial"/>
              </a:rPr>
              <a:t>”</a:t>
            </a:r>
            <a:r>
              <a:rPr lang="zh-CN" altLang="en-US" sz="3600" b="1" dirty="0">
                <a:latin typeface="华文新魏" pitchFamily="2" charset="-122"/>
              </a:rPr>
              <a:t>。</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0663"/>
                                        </p:tgtEl>
                                        <p:attrNameLst>
                                          <p:attrName>style.visibility</p:attrName>
                                        </p:attrNameLst>
                                      </p:cBhvr>
                                      <p:to>
                                        <p:strVal val="visible"/>
                                      </p:to>
                                    </p:set>
                                    <p:animEffect transition="in" filter="blinds(horizontal)">
                                      <p:cBhvr>
                                        <p:cTn id="7" dur="500"/>
                                        <p:tgtEl>
                                          <p:spTgt spid="7066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0664"/>
                                        </p:tgtEl>
                                        <p:attrNameLst>
                                          <p:attrName>style.visibility</p:attrName>
                                        </p:attrNameLst>
                                      </p:cBhvr>
                                      <p:to>
                                        <p:strVal val="visible"/>
                                      </p:to>
                                    </p:set>
                                    <p:animEffect transition="in" filter="dissolve">
                                      <p:cBhvr>
                                        <p:cTn id="12" dur="500"/>
                                        <p:tgtEl>
                                          <p:spTgt spid="7066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70659">
                                            <p:txEl>
                                              <p:pRg st="0" end="0"/>
                                            </p:txEl>
                                          </p:spTgt>
                                        </p:tgtEl>
                                        <p:attrNameLst>
                                          <p:attrName>style.visibility</p:attrName>
                                        </p:attrNameLst>
                                      </p:cBhvr>
                                      <p:to>
                                        <p:strVal val="visible"/>
                                      </p:to>
                                    </p:set>
                                    <p:anim calcmode="lin" valueType="num">
                                      <p:cBhvr>
                                        <p:cTn id="17" dur="500" fill="hold"/>
                                        <p:tgtEl>
                                          <p:spTgt spid="70659">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70659">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uild="p"/>
      <p:bldP spid="70663" grpId="0"/>
      <p:bldP spid="70664"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1556" name="WordArt 4"/>
          <p:cNvSpPr>
            <a:spLocks noChangeArrowheads="1" noChangeShapeType="1" noTextEdit="1"/>
          </p:cNvSpPr>
          <p:nvPr/>
        </p:nvSpPr>
        <p:spPr bwMode="auto">
          <a:xfrm>
            <a:off x="2124075" y="333375"/>
            <a:ext cx="3673475" cy="792163"/>
          </a:xfrm>
          <a:prstGeom prst="rect">
            <a:avLst/>
          </a:prstGeom>
        </p:spPr>
        <p:txBody>
          <a:bodyPr wrap="none" fromWordArt="1">
            <a:prstTxWarp prst="textWave1">
              <a:avLst>
                <a:gd name="adj1" fmla="val 13005"/>
                <a:gd name="adj2" fmla="val 0"/>
              </a:avLst>
            </a:prstTxWarp>
          </a:bodyPr>
          <a:lstStyle/>
          <a:p>
            <a:r>
              <a:rPr lang="zh-CN" altLang="en-US" sz="3600" b="1" kern="10">
                <a:ln w="12700">
                  <a:solidFill>
                    <a:srgbClr val="FF00FF"/>
                  </a:solidFill>
                  <a:round/>
                  <a:headEnd/>
                  <a:tailEnd/>
                </a:ln>
                <a:effectLst>
                  <a:outerShdw dist="45791" dir="2021404" algn="ctr" rotWithShape="0">
                    <a:srgbClr val="9999FF"/>
                  </a:outerShdw>
                </a:effectLst>
                <a:latin typeface="隶书"/>
                <a:ea typeface="隶书"/>
              </a:rPr>
              <a:t>内容研讨</a:t>
            </a:r>
          </a:p>
        </p:txBody>
      </p:sp>
      <p:sp>
        <p:nvSpPr>
          <p:cNvPr id="151559" name="Rectangle 7"/>
          <p:cNvSpPr>
            <a:spLocks noGrp="1" noChangeArrowheads="1"/>
          </p:cNvSpPr>
          <p:nvPr>
            <p:ph type="body" sz="half" idx="1"/>
          </p:nvPr>
        </p:nvSpPr>
        <p:spPr>
          <a:xfrm>
            <a:off x="179388" y="1196975"/>
            <a:ext cx="8424862" cy="5400675"/>
          </a:xfrm>
          <a:noFill/>
          <a:ln>
            <a:solidFill>
              <a:srgbClr val="990099"/>
            </a:solidFill>
            <a:miter lim="800000"/>
            <a:headEnd/>
            <a:tailEnd/>
          </a:ln>
        </p:spPr>
        <p:txBody>
          <a:bodyPr/>
          <a:lstStyle/>
          <a:p>
            <a:pPr>
              <a:buFontTx/>
              <a:buNone/>
            </a:pPr>
            <a:endParaRPr lang="en-US" altLang="zh-CN" sz="900" dirty="0">
              <a:latin typeface="黑体" pitchFamily="2" charset="-122"/>
              <a:ea typeface="黑体" pitchFamily="2" charset="-122"/>
            </a:endParaRPr>
          </a:p>
          <a:p>
            <a:pPr>
              <a:buFontTx/>
              <a:buNone/>
            </a:pPr>
            <a:r>
              <a:rPr lang="en-US" altLang="zh-CN" sz="1800" b="1" dirty="0">
                <a:solidFill>
                  <a:srgbClr val="990099"/>
                </a:solidFill>
                <a:latin typeface="华文新魏" pitchFamily="2" charset="-122"/>
                <a:ea typeface="华文新魏" pitchFamily="2" charset="-122"/>
              </a:rPr>
              <a:t>     </a:t>
            </a:r>
            <a:r>
              <a:rPr lang="en-US" altLang="zh-CN" sz="2800" b="1" dirty="0">
                <a:solidFill>
                  <a:srgbClr val="006600"/>
                </a:solidFill>
                <a:effectLst>
                  <a:outerShdw blurRad="38100" dist="38100" dir="2700000" algn="tl">
                    <a:srgbClr val="000000"/>
                  </a:outerShdw>
                </a:effectLst>
                <a:latin typeface="宋体" pitchFamily="2" charset="-122"/>
              </a:rPr>
              <a:t>1. </a:t>
            </a:r>
            <a:r>
              <a:rPr lang="zh-CN" altLang="en-US" sz="2800" b="1" dirty="0">
                <a:solidFill>
                  <a:srgbClr val="006600"/>
                </a:solidFill>
                <a:effectLst>
                  <a:outerShdw blurRad="38100" dist="38100" dir="2700000" algn="tl">
                    <a:srgbClr val="000000"/>
                  </a:outerShdw>
                </a:effectLst>
                <a:latin typeface="宋体" pitchFamily="2" charset="-122"/>
              </a:rPr>
              <a:t>作为学者的闻一多，在“说和做”上的主要特点是什么？为了表现这一特点，作者选取了哪些材料来证明？</a:t>
            </a:r>
          </a:p>
          <a:p>
            <a:pPr>
              <a:buFontTx/>
              <a:buNone/>
            </a:pPr>
            <a:endParaRPr lang="zh-CN" altLang="en-US" sz="2800" b="1" dirty="0">
              <a:solidFill>
                <a:srgbClr val="006600"/>
              </a:solidFill>
              <a:effectLst>
                <a:outerShdw blurRad="38100" dist="38100" dir="2700000" algn="tl">
                  <a:srgbClr val="000000"/>
                </a:outerShdw>
              </a:effectLst>
              <a:latin typeface="宋体" pitchFamily="2" charset="-122"/>
            </a:endParaRPr>
          </a:p>
          <a:p>
            <a:pPr>
              <a:buFontTx/>
              <a:buNone/>
            </a:pPr>
            <a:r>
              <a:rPr lang="zh-CN" altLang="en-US" sz="2400" b="1" dirty="0">
                <a:latin typeface="华文新魏" pitchFamily="2" charset="-122"/>
                <a:ea typeface="华文新魏" pitchFamily="2" charset="-122"/>
              </a:rPr>
              <a:t>    </a:t>
            </a:r>
            <a:r>
              <a:rPr lang="en-US" altLang="zh-CN" sz="2800" b="1" dirty="0">
                <a:solidFill>
                  <a:srgbClr val="008000"/>
                </a:solidFill>
                <a:effectLst>
                  <a:outerShdw blurRad="38100" dist="38100" dir="2700000" algn="tl">
                    <a:srgbClr val="000000"/>
                  </a:outerShdw>
                </a:effectLst>
                <a:latin typeface="宋体" pitchFamily="2" charset="-122"/>
              </a:rPr>
              <a:t>2</a:t>
            </a:r>
            <a:r>
              <a:rPr lang="en-US" altLang="zh-CN" sz="2800" b="1" dirty="0">
                <a:effectLst>
                  <a:outerShdw blurRad="38100" dist="38100" dir="2700000" algn="tl">
                    <a:srgbClr val="FFFFFF"/>
                  </a:outerShdw>
                </a:effectLst>
                <a:latin typeface="宋体" pitchFamily="2" charset="-122"/>
              </a:rPr>
              <a:t>.</a:t>
            </a:r>
            <a:r>
              <a:rPr lang="zh-CN" altLang="en-US" sz="2800" b="1" dirty="0">
                <a:solidFill>
                  <a:srgbClr val="008000"/>
                </a:solidFill>
                <a:effectLst>
                  <a:outerShdw blurRad="38100" dist="38100" dir="2700000" algn="tl">
                    <a:srgbClr val="000000"/>
                  </a:outerShdw>
                </a:effectLst>
                <a:latin typeface="宋体" pitchFamily="2" charset="-122"/>
              </a:rPr>
              <a:t>闻一多先生不畏艰辛，废寝忘食，数十年如一日潜心研究学术，目的是什么？（原文答）</a:t>
            </a:r>
            <a:endParaRPr lang="zh-CN" altLang="en-US" sz="2400" b="1" dirty="0">
              <a:solidFill>
                <a:srgbClr val="008000"/>
              </a:solidFill>
              <a:effectLst>
                <a:outerShdw blurRad="38100" dist="38100" dir="2700000" algn="tl">
                  <a:srgbClr val="000000"/>
                </a:outerShdw>
              </a:effectLst>
              <a:latin typeface="华文新魏" pitchFamily="2" charset="-122"/>
              <a:ea typeface="华文新魏" pitchFamily="2" charset="-122"/>
            </a:endParaRPr>
          </a:p>
          <a:p>
            <a:pPr>
              <a:buFontTx/>
              <a:buNone/>
            </a:pPr>
            <a:r>
              <a:rPr lang="zh-CN" altLang="en-US" sz="2400" dirty="0">
                <a:solidFill>
                  <a:srgbClr val="990099"/>
                </a:solidFill>
                <a:effectLst>
                  <a:outerShdw blurRad="38100" dist="38100" dir="2700000" algn="tl">
                    <a:srgbClr val="000000"/>
                  </a:outerShdw>
                </a:effectLst>
                <a:latin typeface="华文新魏" pitchFamily="2" charset="-122"/>
                <a:ea typeface="华文新魏" pitchFamily="2" charset="-122"/>
              </a:rPr>
              <a:t>   </a:t>
            </a:r>
            <a:endParaRPr lang="zh-CN" altLang="en-US" sz="2800" b="1" dirty="0">
              <a:solidFill>
                <a:srgbClr val="990099"/>
              </a:solidFill>
              <a:effectLst>
                <a:outerShdw blurRad="38100" dist="38100" dir="2700000" algn="tl">
                  <a:srgbClr val="000000"/>
                </a:outerShdw>
              </a:effectLst>
              <a:latin typeface="宋体" pitchFamily="2" charset="-122"/>
            </a:endParaRPr>
          </a:p>
          <a:p>
            <a:pPr>
              <a:buFontTx/>
              <a:buNone/>
            </a:pPr>
            <a:r>
              <a:rPr lang="zh-CN" altLang="en-US" sz="2400" dirty="0">
                <a:solidFill>
                  <a:srgbClr val="990099"/>
                </a:solidFill>
                <a:latin typeface="华文新魏" pitchFamily="2" charset="-122"/>
                <a:ea typeface="华文新魏" pitchFamily="2" charset="-122"/>
              </a:rPr>
              <a:t>    </a:t>
            </a:r>
            <a:r>
              <a:rPr lang="en-US" altLang="zh-CN" b="1" dirty="0">
                <a:solidFill>
                  <a:srgbClr val="008000"/>
                </a:solidFill>
                <a:latin typeface="华文新魏" pitchFamily="2" charset="-122"/>
                <a:ea typeface="华文新魏" pitchFamily="2" charset="-122"/>
              </a:rPr>
              <a:t>3.</a:t>
            </a:r>
            <a:r>
              <a:rPr lang="zh-CN" altLang="en-US" sz="2800" b="1" dirty="0">
                <a:solidFill>
                  <a:srgbClr val="336600"/>
                </a:solidFill>
                <a:effectLst>
                  <a:outerShdw blurRad="38100" dist="38100" dir="2700000" algn="tl">
                    <a:srgbClr val="000000"/>
                  </a:outerShdw>
                </a:effectLst>
                <a:latin typeface="宋体" pitchFamily="2" charset="-122"/>
              </a:rPr>
              <a:t>说说</a:t>
            </a:r>
            <a:r>
              <a:rPr kumimoji="1" lang="zh-CN" altLang="en-US" sz="2800" b="1" dirty="0">
                <a:solidFill>
                  <a:srgbClr val="336600"/>
                </a:solidFill>
                <a:effectLst>
                  <a:outerShdw blurRad="38100" dist="38100" dir="2700000" algn="tl">
                    <a:srgbClr val="000000"/>
                  </a:outerShdw>
                </a:effectLst>
                <a:latin typeface="宋体" pitchFamily="2" charset="-122"/>
              </a:rPr>
              <a:t>闻一多先生的</a:t>
            </a:r>
            <a:r>
              <a:rPr lang="zh-CN" altLang="en-US" sz="2800" b="1" dirty="0">
                <a:solidFill>
                  <a:srgbClr val="336600"/>
                </a:solidFill>
                <a:effectLst>
                  <a:outerShdw blurRad="38100" dist="38100" dir="2700000" algn="tl">
                    <a:srgbClr val="000000"/>
                  </a:outerShdw>
                </a:effectLst>
                <a:latin typeface="宋体" pitchFamily="2" charset="-122"/>
              </a:rPr>
              <a:t>前后期思想品格上的主要特点，</a:t>
            </a:r>
            <a:r>
              <a:rPr kumimoji="1" lang="zh-CN" altLang="en-US" sz="2800" b="1" dirty="0">
                <a:solidFill>
                  <a:srgbClr val="336600"/>
                </a:solidFill>
                <a:effectLst>
                  <a:outerShdw blurRad="38100" dist="38100" dir="2700000" algn="tl">
                    <a:srgbClr val="000000"/>
                  </a:outerShdw>
                </a:effectLst>
                <a:latin typeface="宋体" pitchFamily="2" charset="-122"/>
              </a:rPr>
              <a:t>前后期有什么变化？又有什么共同的地方？</a:t>
            </a:r>
          </a:p>
        </p:txBody>
      </p:sp>
      <p:pic>
        <p:nvPicPr>
          <p:cNvPr id="151574" name="Picture 22" descr="12]"/>
          <p:cNvPicPr>
            <a:picLocks noChangeAspect="1" noChangeArrowheads="1" noCrop="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0" y="0"/>
            <a:ext cx="1979613" cy="1430338"/>
          </a:xfrm>
          <a:prstGeom prst="rect">
            <a:avLst/>
          </a:prstGeom>
          <a:noFill/>
          <a:extLst>
            <a:ext uri="{909E8E84-426E-40DD-AFC4-6F175D3DCCD1}">
              <a14:hiddenFill xmlns:a14="http://schemas.microsoft.com/office/drawing/2010/main" xmlns="">
                <a:solidFill>
                  <a:srgbClr val="FFFFFF"/>
                </a:solidFill>
              </a14:hiddenFill>
            </a:ext>
          </a:extLst>
        </p:spPr>
      </p:pic>
      <p:graphicFrame>
        <p:nvGraphicFramePr>
          <p:cNvPr id="151564" name="Object 12"/>
          <p:cNvGraphicFramePr>
            <a:graphicFrameLocks noGrp="1" noChangeAspect="1"/>
          </p:cNvGraphicFramePr>
          <p:nvPr>
            <p:ph sz="half" idx="2"/>
          </p:nvPr>
        </p:nvGraphicFramePr>
        <p:xfrm>
          <a:off x="6732588" y="0"/>
          <a:ext cx="1943100" cy="1366838"/>
        </p:xfrm>
        <a:graphic>
          <a:graphicData uri="http://schemas.openxmlformats.org/presentationml/2006/ole">
            <p:oleObj spid="_x0000_s151581" name="位图图像" r:id="rId4" imgW="3409524" imgH="3228571" progId="PBrush">
              <p:embed/>
            </p:oleObj>
          </a:graphicData>
        </a:graphic>
      </p:graphicFrame>
      <p:sp>
        <p:nvSpPr>
          <p:cNvPr id="151576" name="AutoShape 24">
            <a:hlinkClick r:id="rId5" action="ppaction://hlinksldjump"/>
          </p:cNvPr>
          <p:cNvSpPr>
            <a:spLocks noChangeArrowheads="1"/>
          </p:cNvSpPr>
          <p:nvPr/>
        </p:nvSpPr>
        <p:spPr bwMode="auto">
          <a:xfrm>
            <a:off x="7524750" y="6021388"/>
            <a:ext cx="719138" cy="287337"/>
          </a:xfrm>
          <a:prstGeom prst="curvedDownArrow">
            <a:avLst>
              <a:gd name="adj1" fmla="val 50055"/>
              <a:gd name="adj2" fmla="val 100111"/>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51559">
                                            <p:bg/>
                                          </p:spTgt>
                                        </p:tgtEl>
                                        <p:attrNameLst>
                                          <p:attrName>style.visibility</p:attrName>
                                        </p:attrNameLst>
                                      </p:cBhvr>
                                      <p:to>
                                        <p:strVal val="visible"/>
                                      </p:to>
                                    </p:set>
                                    <p:animEffect transition="in" filter="box(in)">
                                      <p:cBhvr>
                                        <p:cTn id="7" dur="500"/>
                                        <p:tgtEl>
                                          <p:spTgt spid="151559">
                                            <p:bg/>
                                          </p:spTgt>
                                        </p:tgtEl>
                                      </p:cBhvr>
                                    </p:animEffect>
                                  </p:childTnLst>
                                </p:cTn>
                              </p:par>
                            </p:childTnLst>
                          </p:cTn>
                        </p:par>
                        <p:par>
                          <p:cTn id="8" fill="hold" nodeType="afterGroup">
                            <p:stCondLst>
                              <p:cond delay="500"/>
                            </p:stCondLst>
                            <p:childTnLst>
                              <p:par>
                                <p:cTn id="9" presetID="4" presetClass="entr" presetSubtype="16" fill="hold" grpId="0" nodeType="afterEffect">
                                  <p:stCondLst>
                                    <p:cond delay="0"/>
                                  </p:stCondLst>
                                  <p:childTnLst>
                                    <p:set>
                                      <p:cBhvr>
                                        <p:cTn id="10" dur="1" fill="hold">
                                          <p:stCondLst>
                                            <p:cond delay="0"/>
                                          </p:stCondLst>
                                        </p:cTn>
                                        <p:tgtEl>
                                          <p:spTgt spid="151559">
                                            <p:txEl>
                                              <p:pRg st="1" end="1"/>
                                            </p:txEl>
                                          </p:spTgt>
                                        </p:tgtEl>
                                        <p:attrNameLst>
                                          <p:attrName>style.visibility</p:attrName>
                                        </p:attrNameLst>
                                      </p:cBhvr>
                                      <p:to>
                                        <p:strVal val="visible"/>
                                      </p:to>
                                    </p:set>
                                    <p:animEffect transition="in" filter="box(in)">
                                      <p:cBhvr>
                                        <p:cTn id="11" dur="500"/>
                                        <p:tgtEl>
                                          <p:spTgt spid="151559">
                                            <p:txEl>
                                              <p:pRg st="1" end="1"/>
                                            </p:txEl>
                                          </p:spTgt>
                                        </p:tgtEl>
                                      </p:cBhvr>
                                    </p:animEffect>
                                  </p:childTnLst>
                                </p:cTn>
                              </p:par>
                            </p:childTnLst>
                          </p:cTn>
                        </p:par>
                        <p:par>
                          <p:cTn id="12" fill="hold" nodeType="afterGroup">
                            <p:stCondLst>
                              <p:cond delay="1000"/>
                            </p:stCondLst>
                            <p:childTnLst>
                              <p:par>
                                <p:cTn id="13" presetID="4" presetClass="entr" presetSubtype="16" fill="hold" grpId="0" nodeType="afterEffect">
                                  <p:stCondLst>
                                    <p:cond delay="0"/>
                                  </p:stCondLst>
                                  <p:childTnLst>
                                    <p:set>
                                      <p:cBhvr>
                                        <p:cTn id="14" dur="1" fill="hold">
                                          <p:stCondLst>
                                            <p:cond delay="0"/>
                                          </p:stCondLst>
                                        </p:cTn>
                                        <p:tgtEl>
                                          <p:spTgt spid="151559">
                                            <p:txEl>
                                              <p:pRg st="3" end="3"/>
                                            </p:txEl>
                                          </p:spTgt>
                                        </p:tgtEl>
                                        <p:attrNameLst>
                                          <p:attrName>style.visibility</p:attrName>
                                        </p:attrNameLst>
                                      </p:cBhvr>
                                      <p:to>
                                        <p:strVal val="visible"/>
                                      </p:to>
                                    </p:set>
                                    <p:animEffect transition="in" filter="box(in)">
                                      <p:cBhvr>
                                        <p:cTn id="15" dur="500"/>
                                        <p:tgtEl>
                                          <p:spTgt spid="151559">
                                            <p:txEl>
                                              <p:pRg st="3" end="3"/>
                                            </p:txEl>
                                          </p:spTgt>
                                        </p:tgtEl>
                                      </p:cBhvr>
                                    </p:animEffect>
                                  </p:childTnLst>
                                </p:cTn>
                              </p:par>
                            </p:childTnLst>
                          </p:cTn>
                        </p:par>
                        <p:par>
                          <p:cTn id="16" fill="hold" nodeType="afterGroup">
                            <p:stCondLst>
                              <p:cond delay="1500"/>
                            </p:stCondLst>
                            <p:childTnLst>
                              <p:par>
                                <p:cTn id="17" presetID="4" presetClass="entr" presetSubtype="16" fill="hold" grpId="0" nodeType="afterEffect">
                                  <p:stCondLst>
                                    <p:cond delay="0"/>
                                  </p:stCondLst>
                                  <p:childTnLst>
                                    <p:set>
                                      <p:cBhvr>
                                        <p:cTn id="18" dur="1" fill="hold">
                                          <p:stCondLst>
                                            <p:cond delay="0"/>
                                          </p:stCondLst>
                                        </p:cTn>
                                        <p:tgtEl>
                                          <p:spTgt spid="151559">
                                            <p:txEl>
                                              <p:pRg st="4" end="4"/>
                                            </p:txEl>
                                          </p:spTgt>
                                        </p:tgtEl>
                                        <p:attrNameLst>
                                          <p:attrName>style.visibility</p:attrName>
                                        </p:attrNameLst>
                                      </p:cBhvr>
                                      <p:to>
                                        <p:strVal val="visible"/>
                                      </p:to>
                                    </p:set>
                                    <p:animEffect transition="in" filter="box(in)">
                                      <p:cBhvr>
                                        <p:cTn id="19" dur="500"/>
                                        <p:tgtEl>
                                          <p:spTgt spid="151559">
                                            <p:txEl>
                                              <p:pRg st="4" end="4"/>
                                            </p:txEl>
                                          </p:spTgt>
                                        </p:tgtEl>
                                      </p:cBhvr>
                                    </p:animEffect>
                                  </p:childTnLst>
                                </p:cTn>
                              </p:par>
                            </p:childTnLst>
                          </p:cTn>
                        </p:par>
                        <p:par>
                          <p:cTn id="20" fill="hold" nodeType="afterGroup">
                            <p:stCondLst>
                              <p:cond delay="2000"/>
                            </p:stCondLst>
                            <p:childTnLst>
                              <p:par>
                                <p:cTn id="21" presetID="4" presetClass="entr" presetSubtype="16" fill="hold" grpId="0" nodeType="afterEffect">
                                  <p:stCondLst>
                                    <p:cond delay="0"/>
                                  </p:stCondLst>
                                  <p:childTnLst>
                                    <p:set>
                                      <p:cBhvr>
                                        <p:cTn id="22" dur="1" fill="hold">
                                          <p:stCondLst>
                                            <p:cond delay="0"/>
                                          </p:stCondLst>
                                        </p:cTn>
                                        <p:tgtEl>
                                          <p:spTgt spid="151559">
                                            <p:txEl>
                                              <p:pRg st="5" end="5"/>
                                            </p:txEl>
                                          </p:spTgt>
                                        </p:tgtEl>
                                        <p:attrNameLst>
                                          <p:attrName>style.visibility</p:attrName>
                                        </p:attrNameLst>
                                      </p:cBhvr>
                                      <p:to>
                                        <p:strVal val="visible"/>
                                      </p:to>
                                    </p:set>
                                    <p:animEffect transition="in" filter="box(in)">
                                      <p:cBhvr>
                                        <p:cTn id="23" dur="500"/>
                                        <p:tgtEl>
                                          <p:spTgt spid="15155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9"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0899" name="Text Box 3"/>
          <p:cNvSpPr txBox="1">
            <a:spLocks noGrp="1" noChangeArrowheads="1"/>
          </p:cNvSpPr>
          <p:nvPr>
            <p:ph type="body" idx="1"/>
          </p:nvPr>
        </p:nvSpPr>
        <p:spPr>
          <a:xfrm>
            <a:off x="2916238" y="188913"/>
            <a:ext cx="5832475" cy="5256212"/>
          </a:xfrm>
          <a:noFill/>
          <a:ln>
            <a:solidFill>
              <a:schemeClr val="accent2"/>
            </a:solidFill>
            <a:miter lim="800000"/>
            <a:headEnd/>
            <a:tailEnd/>
          </a:ln>
        </p:spPr>
        <p:txBody>
          <a:bodyPr/>
          <a:lstStyle/>
          <a:p>
            <a:pPr>
              <a:lnSpc>
                <a:spcPct val="90000"/>
              </a:lnSpc>
              <a:spcBef>
                <a:spcPct val="50000"/>
              </a:spcBef>
              <a:buFontTx/>
              <a:buNone/>
            </a:pPr>
            <a:r>
              <a:rPr lang="en-US" altLang="zh-CN" sz="1000" b="1" dirty="0"/>
              <a:t> </a:t>
            </a:r>
            <a:r>
              <a:rPr lang="en-US" altLang="zh-CN" sz="2400" b="1" dirty="0">
                <a:solidFill>
                  <a:srgbClr val="336600"/>
                </a:solidFill>
                <a:effectLst>
                  <a:outerShdw blurRad="38100" dist="38100" dir="2700000" algn="tl">
                    <a:srgbClr val="000000"/>
                  </a:outerShdw>
                </a:effectLst>
              </a:rPr>
              <a:t>1. </a:t>
            </a:r>
            <a:r>
              <a:rPr lang="zh-CN" altLang="en-US" sz="2400" b="1" dirty="0">
                <a:solidFill>
                  <a:srgbClr val="336600"/>
                </a:solidFill>
                <a:effectLst>
                  <a:outerShdw blurRad="38100" dist="38100" dir="2700000" algn="tl">
                    <a:srgbClr val="000000"/>
                  </a:outerShdw>
                </a:effectLst>
              </a:rPr>
              <a:t>作为学者的</a:t>
            </a:r>
            <a:r>
              <a:rPr lang="zh-CN" altLang="en-US" sz="2400" b="1" dirty="0">
                <a:solidFill>
                  <a:srgbClr val="336600"/>
                </a:solidFill>
                <a:effectLst>
                  <a:outerShdw blurRad="38100" dist="38100" dir="2700000" algn="tl">
                    <a:srgbClr val="000000"/>
                  </a:outerShdw>
                </a:effectLst>
                <a:latin typeface="宋体" pitchFamily="2" charset="-122"/>
              </a:rPr>
              <a:t>闻一多，</a:t>
            </a:r>
            <a:r>
              <a:rPr lang="zh-CN" altLang="en-US" sz="2400" b="1" dirty="0">
                <a:solidFill>
                  <a:srgbClr val="336600"/>
                </a:solidFill>
                <a:effectLst>
                  <a:outerShdw blurRad="38100" dist="38100" dir="2700000" algn="tl">
                    <a:srgbClr val="000000"/>
                  </a:outerShdw>
                </a:effectLst>
              </a:rPr>
              <a:t>在</a:t>
            </a:r>
            <a:r>
              <a:rPr lang="zh-CN" altLang="en-US" sz="2400" b="1" dirty="0">
                <a:effectLst>
                  <a:outerShdw blurRad="38100" dist="38100" dir="2700000" algn="tl">
                    <a:srgbClr val="FFFFFF"/>
                  </a:outerShdw>
                </a:effectLst>
              </a:rPr>
              <a:t>“说和做”</a:t>
            </a:r>
            <a:r>
              <a:rPr lang="zh-CN" altLang="en-US" sz="2400" b="1" dirty="0">
                <a:solidFill>
                  <a:srgbClr val="336600"/>
                </a:solidFill>
                <a:effectLst>
                  <a:outerShdw blurRad="38100" dist="38100" dir="2700000" algn="tl">
                    <a:srgbClr val="000000"/>
                  </a:outerShdw>
                </a:effectLst>
              </a:rPr>
              <a:t>上的</a:t>
            </a:r>
            <a:r>
              <a:rPr lang="zh-CN" altLang="en-US" sz="2400" b="1" dirty="0">
                <a:solidFill>
                  <a:srgbClr val="336600"/>
                </a:solidFill>
                <a:effectLst>
                  <a:outerShdw blurRad="38100" dist="38100" dir="2700000" algn="tl">
                    <a:srgbClr val="000000"/>
                  </a:outerShdw>
                </a:effectLst>
                <a:latin typeface="宋体" pitchFamily="2" charset="-122"/>
              </a:rPr>
              <a:t>主要特点是什么？为表现这一特点，作者选取了哪些材料来证明？</a:t>
            </a:r>
          </a:p>
          <a:p>
            <a:pPr>
              <a:lnSpc>
                <a:spcPct val="90000"/>
              </a:lnSpc>
              <a:spcBef>
                <a:spcPct val="50000"/>
              </a:spcBef>
              <a:buFontTx/>
              <a:buNone/>
            </a:pPr>
            <a:r>
              <a:rPr lang="zh-CN" altLang="en-US" sz="1600" b="1" dirty="0">
                <a:effectLst>
                  <a:outerShdw blurRad="38100" dist="38100" dir="2700000" algn="tl">
                    <a:srgbClr val="FFFFFF"/>
                  </a:outerShdw>
                </a:effectLst>
                <a:latin typeface="宋体" pitchFamily="2" charset="-122"/>
              </a:rPr>
              <a:t> </a:t>
            </a:r>
            <a:r>
              <a:rPr lang="zh-CN" altLang="en-US" sz="2800" b="1" dirty="0">
                <a:effectLst>
                  <a:outerShdw blurRad="38100" dist="38100" dir="2700000" algn="tl">
                    <a:srgbClr val="FFFFFF"/>
                  </a:outerShdw>
                </a:effectLst>
              </a:rPr>
              <a:t>“做”了再“说” 、“做”了也不 “说”</a:t>
            </a:r>
          </a:p>
          <a:p>
            <a:pPr>
              <a:lnSpc>
                <a:spcPct val="90000"/>
              </a:lnSpc>
              <a:spcBef>
                <a:spcPct val="50000"/>
              </a:spcBef>
              <a:buFontTx/>
              <a:buNone/>
            </a:pPr>
            <a:endParaRPr lang="zh-CN" altLang="en-US" sz="2800" b="1" dirty="0">
              <a:effectLst>
                <a:outerShdw blurRad="38100" dist="38100" dir="2700000" algn="tl">
                  <a:srgbClr val="FFFFFF"/>
                </a:outerShdw>
              </a:effectLst>
            </a:endParaRPr>
          </a:p>
          <a:p>
            <a:pPr>
              <a:lnSpc>
                <a:spcPct val="90000"/>
              </a:lnSpc>
              <a:spcBef>
                <a:spcPct val="50000"/>
              </a:spcBef>
              <a:buFontTx/>
              <a:buNone/>
            </a:pPr>
            <a:r>
              <a:rPr lang="zh-CN" altLang="en-US" sz="1600" b="1" dirty="0">
                <a:effectLst>
                  <a:outerShdw blurRad="38100" dist="38100" dir="2700000" algn="tl">
                    <a:srgbClr val="FFFFFF"/>
                  </a:outerShdw>
                </a:effectLst>
              </a:rPr>
              <a:t>      </a:t>
            </a:r>
          </a:p>
          <a:p>
            <a:pPr>
              <a:lnSpc>
                <a:spcPct val="90000"/>
              </a:lnSpc>
              <a:spcBef>
                <a:spcPct val="50000"/>
              </a:spcBef>
              <a:buFontTx/>
              <a:buNone/>
            </a:pPr>
            <a:endParaRPr lang="zh-CN" altLang="en-US" sz="2400" b="1" dirty="0">
              <a:solidFill>
                <a:srgbClr val="336600"/>
              </a:solidFill>
              <a:effectLst>
                <a:outerShdw blurRad="38100" dist="38100" dir="2700000" algn="tl">
                  <a:srgbClr val="000000"/>
                </a:outerShdw>
              </a:effectLst>
            </a:endParaRPr>
          </a:p>
          <a:p>
            <a:pPr>
              <a:lnSpc>
                <a:spcPct val="90000"/>
              </a:lnSpc>
              <a:spcBef>
                <a:spcPct val="50000"/>
              </a:spcBef>
              <a:buFontTx/>
              <a:buNone/>
            </a:pPr>
            <a:r>
              <a:rPr lang="en-US" altLang="zh-CN" sz="2400" b="1" dirty="0">
                <a:solidFill>
                  <a:srgbClr val="336600"/>
                </a:solidFill>
                <a:effectLst>
                  <a:outerShdw blurRad="38100" dist="38100" dir="2700000" algn="tl">
                    <a:srgbClr val="000000"/>
                  </a:outerShdw>
                </a:effectLst>
              </a:rPr>
              <a:t>2.</a:t>
            </a:r>
            <a:r>
              <a:rPr lang="zh-CN" altLang="en-US" sz="2400" b="1" dirty="0">
                <a:solidFill>
                  <a:srgbClr val="006600"/>
                </a:solidFill>
                <a:effectLst>
                  <a:outerShdw blurRad="38100" dist="38100" dir="2700000" algn="tl">
                    <a:srgbClr val="000000"/>
                  </a:outerShdw>
                </a:effectLst>
              </a:rPr>
              <a:t>闻一多先生不畏艰辛，废寝忘食，数十年如一日潜心研究学术，目的是什么</a:t>
            </a:r>
            <a:r>
              <a:rPr lang="zh-CN" altLang="en-US" sz="2000" b="1" dirty="0">
                <a:solidFill>
                  <a:srgbClr val="006600"/>
                </a:solidFill>
                <a:effectLst>
                  <a:outerShdw blurRad="38100" dist="38100" dir="2700000" algn="tl">
                    <a:srgbClr val="000000"/>
                  </a:outerShdw>
                </a:effectLst>
              </a:rPr>
              <a:t>？（</a:t>
            </a:r>
            <a:r>
              <a:rPr lang="zh-CN" altLang="en-US" sz="2000" b="1" dirty="0">
                <a:solidFill>
                  <a:srgbClr val="990099"/>
                </a:solidFill>
                <a:effectLst>
                  <a:outerShdw blurRad="38100" dist="38100" dir="2700000" algn="tl">
                    <a:srgbClr val="000000"/>
                  </a:outerShdw>
                </a:effectLst>
              </a:rPr>
              <a:t>用原文答）</a:t>
            </a:r>
          </a:p>
        </p:txBody>
      </p:sp>
      <p:grpSp>
        <p:nvGrpSpPr>
          <p:cNvPr id="80921" name="Group 25"/>
          <p:cNvGrpSpPr>
            <a:grpSpLocks/>
          </p:cNvGrpSpPr>
          <p:nvPr/>
        </p:nvGrpSpPr>
        <p:grpSpPr bwMode="auto">
          <a:xfrm>
            <a:off x="3059113" y="1989138"/>
            <a:ext cx="2254250" cy="1435100"/>
            <a:chOff x="1927" y="1253"/>
            <a:chExt cx="1420" cy="904"/>
          </a:xfrm>
        </p:grpSpPr>
        <p:sp>
          <p:nvSpPr>
            <p:cNvPr id="80900" name="Text Box 4"/>
            <p:cNvSpPr txBox="1">
              <a:spLocks noChangeArrowheads="1"/>
            </p:cNvSpPr>
            <p:nvPr/>
          </p:nvSpPr>
          <p:spPr bwMode="auto">
            <a:xfrm>
              <a:off x="1927" y="1525"/>
              <a:ext cx="1316" cy="3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54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kumimoji="1" lang="zh-CN" altLang="en-US" sz="3200" b="1">
                  <a:solidFill>
                    <a:srgbClr val="003399"/>
                  </a:solidFill>
                  <a:effectLst>
                    <a:outerShdw blurRad="38100" dist="38100" dir="2700000" algn="tl">
                      <a:srgbClr val="000000"/>
                    </a:outerShdw>
                  </a:effectLst>
                  <a:latin typeface="Tahoma" pitchFamily="34" charset="0"/>
                  <a:ea typeface="宋体" pitchFamily="2" charset="-122"/>
                </a:rPr>
                <a:t>三个事例</a:t>
              </a:r>
            </a:p>
          </p:txBody>
        </p:sp>
        <p:sp>
          <p:nvSpPr>
            <p:cNvPr id="80901" name="AutoShape 5"/>
            <p:cNvSpPr>
              <a:spLocks/>
            </p:cNvSpPr>
            <p:nvPr/>
          </p:nvSpPr>
          <p:spPr bwMode="auto">
            <a:xfrm>
              <a:off x="3107" y="1253"/>
              <a:ext cx="240" cy="904"/>
            </a:xfrm>
            <a:prstGeom prst="leftBrace">
              <a:avLst>
                <a:gd name="adj1" fmla="val 31389"/>
                <a:gd name="adj2" fmla="val 50000"/>
              </a:avLst>
            </a:prstGeom>
            <a:noFill/>
            <a:ln w="25400">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sp>
        <p:nvSpPr>
          <p:cNvPr id="80902" name="Text Box 6"/>
          <p:cNvSpPr txBox="1">
            <a:spLocks noChangeArrowheads="1"/>
          </p:cNvSpPr>
          <p:nvPr/>
        </p:nvSpPr>
        <p:spPr bwMode="auto">
          <a:xfrm>
            <a:off x="395288" y="5445125"/>
            <a:ext cx="8353425" cy="1200150"/>
          </a:xfrm>
          <a:prstGeom prst="rect">
            <a:avLst/>
          </a:prstGeom>
          <a:noFill/>
          <a:ln w="9525">
            <a:solidFill>
              <a:srgbClr val="3366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sz="3600" b="1">
                <a:solidFill>
                  <a:schemeClr val="tx1"/>
                </a:solidFill>
                <a:effectLst>
                  <a:outerShdw blurRad="38100" dist="38100" dir="2700000" algn="tl">
                    <a:srgbClr val="FFFFFF"/>
                  </a:outerShdw>
                </a:effectLst>
              </a:rPr>
              <a:t>闻先生研究学术的目的是“要给衰微的民族开一剂救济的文化药方”。</a:t>
            </a:r>
            <a:endParaRPr kumimoji="1" lang="zh-CN" altLang="en-US" sz="3600" b="1">
              <a:solidFill>
                <a:schemeClr val="tx1"/>
              </a:solidFill>
              <a:effectLst>
                <a:outerShdw blurRad="38100" dist="38100" dir="2700000" algn="tl">
                  <a:srgbClr val="FFFFFF"/>
                </a:outerShdw>
              </a:effectLst>
              <a:latin typeface="Tahoma" pitchFamily="34" charset="0"/>
              <a:ea typeface="宋体" pitchFamily="2" charset="-122"/>
            </a:endParaRPr>
          </a:p>
        </p:txBody>
      </p:sp>
      <p:graphicFrame>
        <p:nvGraphicFramePr>
          <p:cNvPr id="80903" name="Object 7"/>
          <p:cNvGraphicFramePr>
            <a:graphicFrameLocks noChangeAspect="1"/>
          </p:cNvGraphicFramePr>
          <p:nvPr/>
        </p:nvGraphicFramePr>
        <p:xfrm>
          <a:off x="5364163" y="1844675"/>
          <a:ext cx="2794000" cy="1724025"/>
        </p:xfrm>
        <a:graphic>
          <a:graphicData uri="http://schemas.openxmlformats.org/presentationml/2006/ole">
            <p:oleObj spid="_x0000_s80923" name="位图图像" r:id="rId4" imgW="1476190" imgH="1085714" progId="PBrush">
              <p:embed/>
            </p:oleObj>
          </a:graphicData>
        </a:graphic>
      </p:graphicFrame>
      <p:sp>
        <p:nvSpPr>
          <p:cNvPr id="80908" name="Text Box 12"/>
          <p:cNvSpPr txBox="1">
            <a:spLocks noChangeArrowheads="1"/>
          </p:cNvSpPr>
          <p:nvPr/>
        </p:nvSpPr>
        <p:spPr bwMode="auto">
          <a:xfrm>
            <a:off x="7524750" y="908050"/>
            <a:ext cx="1079500"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endParaRPr lang="zh-CN" altLang="zh-CN" sz="1800">
              <a:solidFill>
                <a:schemeClr val="tx1"/>
              </a:solidFill>
              <a:ea typeface="宋体" pitchFamily="2" charset="-122"/>
            </a:endParaRPr>
          </a:p>
        </p:txBody>
      </p:sp>
      <p:pic>
        <p:nvPicPr>
          <p:cNvPr id="80914" name="Picture 18" descr="l_wyd"/>
          <p:cNvPicPr>
            <a:picLocks noChangeAspect="1" noChangeArrowheads="1"/>
          </p:cNvPicPr>
          <p:nvPr/>
        </p:nvPicPr>
        <p:blipFill>
          <a:blip r:embed="rId5" cstate="print">
            <a:extLst>
              <a:ext uri="{28A0092B-C50C-407E-A947-70E740481C1C}">
                <a14:useLocalDpi xmlns:a14="http://schemas.microsoft.com/office/drawing/2010/main" xmlns=""/>
              </a:ext>
            </a:extLst>
          </a:blip>
          <a:srcRect/>
          <a:stretch>
            <a:fillRect/>
          </a:stretch>
        </p:blipFill>
        <p:spPr bwMode="auto">
          <a:xfrm>
            <a:off x="179388" y="188913"/>
            <a:ext cx="2770187" cy="3527425"/>
          </a:xfrm>
          <a:prstGeom prst="rect">
            <a:avLst/>
          </a:prstGeom>
          <a:noFill/>
          <a:extLst>
            <a:ext uri="{909E8E84-426E-40DD-AFC4-6F175D3DCCD1}">
              <a14:hiddenFill xmlns:a14="http://schemas.microsoft.com/office/drawing/2010/main" xmlns="">
                <a:solidFill>
                  <a:srgbClr val="FFFFFF"/>
                </a:solidFill>
              </a14:hiddenFill>
            </a:ext>
          </a:extLst>
        </p:spPr>
      </p:pic>
      <p:sp>
        <p:nvSpPr>
          <p:cNvPr id="80918" name="WordArt 22"/>
          <p:cNvSpPr>
            <a:spLocks noChangeArrowheads="1" noChangeShapeType="1" noTextEdit="1"/>
          </p:cNvSpPr>
          <p:nvPr/>
        </p:nvSpPr>
        <p:spPr bwMode="auto">
          <a:xfrm>
            <a:off x="250825" y="4005263"/>
            <a:ext cx="2700338" cy="935037"/>
          </a:xfrm>
          <a:prstGeom prst="rect">
            <a:avLst/>
          </a:prstGeom>
          <a:extLs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scene3d>
              <a:camera prst="legacyPerspectiveFront">
                <a:rot lat="20639999" lon="20699999" rev="0"/>
              </a:camera>
              <a:lightRig rig="legacyNormal3" dir="l"/>
            </a:scene3d>
            <a:sp3d extrusionH="201600" prstMaterial="legacyPlastic">
              <a:extrusionClr>
                <a:srgbClr val="FF9966"/>
              </a:extrusionClr>
            </a:sp3d>
          </a:bodyPr>
          <a:lstStyle/>
          <a:p>
            <a:r>
              <a:rPr lang="zh-CN" altLang="en-US" sz="3600" kern="10" normalizeH="1">
                <a:ln/>
                <a:solidFill>
                  <a:srgbClr val="FFCC00"/>
                </a:solidFill>
                <a:latin typeface="宋体"/>
                <a:ea typeface="宋体"/>
              </a:rPr>
              <a:t>学者</a:t>
            </a:r>
          </a:p>
          <a:p>
            <a:r>
              <a:rPr lang="zh-CN" altLang="en-US" sz="3600" kern="10" normalizeH="1">
                <a:ln/>
                <a:solidFill>
                  <a:srgbClr val="FFCC00"/>
                </a:solidFill>
                <a:latin typeface="宋体"/>
                <a:ea typeface="宋体"/>
              </a:rPr>
              <a:t>闻一多</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0899">
                                            <p:txEl>
                                              <p:pRg st="0" end="0"/>
                                            </p:txEl>
                                          </p:spTgt>
                                        </p:tgtEl>
                                        <p:attrNameLst>
                                          <p:attrName>style.visibility</p:attrName>
                                        </p:attrNameLst>
                                      </p:cBhvr>
                                      <p:to>
                                        <p:strVal val="visible"/>
                                      </p:to>
                                    </p:set>
                                    <p:animEffect transition="in" filter="blinds(horizontal)">
                                      <p:cBhvr>
                                        <p:cTn id="7" dur="500"/>
                                        <p:tgtEl>
                                          <p:spTgt spid="8089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0899">
                                            <p:txEl>
                                              <p:pRg st="5" end="5"/>
                                            </p:txEl>
                                          </p:spTgt>
                                        </p:tgtEl>
                                        <p:attrNameLst>
                                          <p:attrName>style.visibility</p:attrName>
                                        </p:attrNameLst>
                                      </p:cBhvr>
                                      <p:to>
                                        <p:strVal val="visible"/>
                                      </p:to>
                                    </p:set>
                                    <p:animEffect transition="in" filter="blinds(horizontal)">
                                      <p:cBhvr>
                                        <p:cTn id="12" dur="500"/>
                                        <p:tgtEl>
                                          <p:spTgt spid="80899">
                                            <p:txEl>
                                              <p:pRg st="5" end="5"/>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0899">
                                            <p:txEl>
                                              <p:pRg st="1" end="1"/>
                                            </p:txEl>
                                          </p:spTgt>
                                        </p:tgtEl>
                                        <p:attrNameLst>
                                          <p:attrName>style.visibility</p:attrName>
                                        </p:attrNameLst>
                                      </p:cBhvr>
                                      <p:to>
                                        <p:strVal val="visible"/>
                                      </p:to>
                                    </p:set>
                                    <p:animEffect transition="in" filter="blinds(horizontal)">
                                      <p:cBhvr>
                                        <p:cTn id="17" dur="500"/>
                                        <p:tgtEl>
                                          <p:spTgt spid="80899">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xit" presetSubtype="1" fill="hold" nodeType="clickEffect">
                                  <p:stCondLst>
                                    <p:cond delay="0"/>
                                  </p:stCondLst>
                                  <p:childTnLst>
                                    <p:anim calcmode="lin" valueType="num">
                                      <p:cBhvr additive="base">
                                        <p:cTn id="21" dur="500"/>
                                        <p:tgtEl>
                                          <p:spTgt spid="80899">
                                            <p:txEl>
                                              <p:pRg st="1" end="1"/>
                                            </p:txEl>
                                          </p:spTgt>
                                        </p:tgtEl>
                                        <p:attrNameLst>
                                          <p:attrName>ppt_x</p:attrName>
                                        </p:attrNameLst>
                                      </p:cBhvr>
                                      <p:tavLst>
                                        <p:tav tm="0">
                                          <p:val>
                                            <p:strVal val="ppt_x"/>
                                          </p:val>
                                        </p:tav>
                                        <p:tav tm="100000">
                                          <p:val>
                                            <p:strVal val="ppt_x"/>
                                          </p:val>
                                        </p:tav>
                                      </p:tavLst>
                                    </p:anim>
                                    <p:anim calcmode="lin" valueType="num">
                                      <p:cBhvr additive="base">
                                        <p:cTn id="22" dur="500"/>
                                        <p:tgtEl>
                                          <p:spTgt spid="80899">
                                            <p:txEl>
                                              <p:pRg st="1" end="1"/>
                                            </p:txEl>
                                          </p:spTgt>
                                        </p:tgtEl>
                                        <p:attrNameLst>
                                          <p:attrName>ppt_y</p:attrName>
                                        </p:attrNameLst>
                                      </p:cBhvr>
                                      <p:tavLst>
                                        <p:tav tm="0">
                                          <p:val>
                                            <p:strVal val="ppt_y"/>
                                          </p:val>
                                        </p:tav>
                                        <p:tav tm="100000">
                                          <p:val>
                                            <p:strVal val="0-ppt_h/2"/>
                                          </p:val>
                                        </p:tav>
                                      </p:tavLst>
                                    </p:anim>
                                    <p:set>
                                      <p:cBhvr>
                                        <p:cTn id="23" dur="1" fill="hold">
                                          <p:stCondLst>
                                            <p:cond delay="499"/>
                                          </p:stCondLst>
                                        </p:cTn>
                                        <p:tgtEl>
                                          <p:spTgt spid="80899">
                                            <p:txEl>
                                              <p:pRg st="1" end="1"/>
                                            </p:txEl>
                                          </p:spTgt>
                                        </p:tgtEl>
                                        <p:attrNameLst>
                                          <p:attrName>style.visibility</p:attrName>
                                        </p:attrNameLst>
                                      </p:cBhvr>
                                      <p:to>
                                        <p:strVal val="hidden"/>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8" fill="hold" nodeType="clickEffect">
                                  <p:stCondLst>
                                    <p:cond delay="0"/>
                                  </p:stCondLst>
                                  <p:childTnLst>
                                    <p:set>
                                      <p:cBhvr>
                                        <p:cTn id="27" dur="1" fill="hold">
                                          <p:stCondLst>
                                            <p:cond delay="0"/>
                                          </p:stCondLst>
                                        </p:cTn>
                                        <p:tgtEl>
                                          <p:spTgt spid="80921"/>
                                        </p:tgtEl>
                                        <p:attrNameLst>
                                          <p:attrName>style.visibility</p:attrName>
                                        </p:attrNameLst>
                                      </p:cBhvr>
                                      <p:to>
                                        <p:strVal val="visible"/>
                                      </p:to>
                                    </p:set>
                                    <p:anim calcmode="lin" valueType="num">
                                      <p:cBhvr additive="base">
                                        <p:cTn id="28" dur="500" fill="hold"/>
                                        <p:tgtEl>
                                          <p:spTgt spid="80921"/>
                                        </p:tgtEl>
                                        <p:attrNameLst>
                                          <p:attrName>ppt_x</p:attrName>
                                        </p:attrNameLst>
                                      </p:cBhvr>
                                      <p:tavLst>
                                        <p:tav tm="0">
                                          <p:val>
                                            <p:strVal val="0-#ppt_w/2"/>
                                          </p:val>
                                        </p:tav>
                                        <p:tav tm="100000">
                                          <p:val>
                                            <p:strVal val="#ppt_x"/>
                                          </p:val>
                                        </p:tav>
                                      </p:tavLst>
                                    </p:anim>
                                    <p:anim calcmode="lin" valueType="num">
                                      <p:cBhvr additive="base">
                                        <p:cTn id="29" dur="500" fill="hold"/>
                                        <p:tgtEl>
                                          <p:spTgt spid="80921"/>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5" presetClass="entr" presetSubtype="10" fill="hold" nodeType="clickEffect">
                                  <p:stCondLst>
                                    <p:cond delay="0"/>
                                  </p:stCondLst>
                                  <p:childTnLst>
                                    <p:set>
                                      <p:cBhvr>
                                        <p:cTn id="33" dur="1" fill="hold">
                                          <p:stCondLst>
                                            <p:cond delay="0"/>
                                          </p:stCondLst>
                                        </p:cTn>
                                        <p:tgtEl>
                                          <p:spTgt spid="80903"/>
                                        </p:tgtEl>
                                        <p:attrNameLst>
                                          <p:attrName>style.visibility</p:attrName>
                                        </p:attrNameLst>
                                      </p:cBhvr>
                                      <p:to>
                                        <p:strVal val="visible"/>
                                      </p:to>
                                    </p:set>
                                    <p:animEffect transition="in" filter="checkerboard(across)">
                                      <p:cBhvr>
                                        <p:cTn id="34" dur="500"/>
                                        <p:tgtEl>
                                          <p:spTgt spid="80903"/>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4" presetClass="entr" presetSubtype="16" fill="hold" grpId="0" nodeType="clickEffect">
                                  <p:stCondLst>
                                    <p:cond delay="0"/>
                                  </p:stCondLst>
                                  <p:childTnLst>
                                    <p:set>
                                      <p:cBhvr>
                                        <p:cTn id="38" dur="1" fill="hold">
                                          <p:stCondLst>
                                            <p:cond delay="0"/>
                                          </p:stCondLst>
                                        </p:cTn>
                                        <p:tgtEl>
                                          <p:spTgt spid="80902"/>
                                        </p:tgtEl>
                                        <p:attrNameLst>
                                          <p:attrName>style.visibility</p:attrName>
                                        </p:attrNameLst>
                                      </p:cBhvr>
                                      <p:to>
                                        <p:strVal val="visible"/>
                                      </p:to>
                                    </p:set>
                                    <p:animEffect transition="in" filter="box(in)">
                                      <p:cBhvr>
                                        <p:cTn id="39" dur="500"/>
                                        <p:tgtEl>
                                          <p:spTgt spid="809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build="p" autoUpdateAnimBg="0" advAuto="0"/>
      <p:bldP spid="80902" grpId="0" animBg="1"/>
    </p:bldLst>
  </p:timing>
</p:sld>
</file>

<file path=ppt/theme/theme1.xml><?xml version="1.0" encoding="utf-8"?>
<a:theme xmlns:a="http://schemas.openxmlformats.org/drawingml/2006/main" name="第一PPT模板网-WWW.1PPT.COM">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9CCFF">
            <a:alpha val="56000"/>
          </a:srgbClr>
        </a:solidFill>
        <a:ln w="9525" cap="flat" cmpd="sng" algn="ctr">
          <a:solidFill>
            <a:srgbClr val="CC99FF"/>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0000CC"/>
            </a:solidFill>
            <a:effectLst/>
            <a:latin typeface="Arial" pitchFamily="34" charset="0"/>
            <a:ea typeface="华文新魏" pitchFamily="2" charset="-122"/>
          </a:defRPr>
        </a:defPPr>
      </a:lstStyle>
    </a:spDef>
    <a:lnDef>
      <a:spPr bwMode="auto">
        <a:xfrm>
          <a:off x="0" y="0"/>
          <a:ext cx="1" cy="1"/>
        </a:xfrm>
        <a:custGeom>
          <a:avLst/>
          <a:gdLst/>
          <a:ahLst/>
          <a:cxnLst/>
          <a:rect l="0" t="0" r="0" b="0"/>
          <a:pathLst/>
        </a:custGeom>
        <a:solidFill>
          <a:srgbClr val="99CCFF">
            <a:alpha val="56000"/>
          </a:srgbClr>
        </a:solidFill>
        <a:ln w="9525" cap="flat" cmpd="sng" algn="ctr">
          <a:solidFill>
            <a:srgbClr val="CC99FF"/>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0000CC"/>
            </a:solidFill>
            <a:effectLst/>
            <a:latin typeface="Arial" pitchFamily="34" charset="0"/>
            <a:ea typeface="华文新魏"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第一PPT模板网-WWW.1PPT.COM ">
  <a:themeElements>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9CCFF">
            <a:alpha val="56000"/>
          </a:srgbClr>
        </a:solidFill>
        <a:ln w="9525" cap="flat" cmpd="sng" algn="ctr">
          <a:solidFill>
            <a:srgbClr val="CC99FF"/>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0000CC"/>
            </a:solidFill>
            <a:effectLst/>
            <a:latin typeface="Arial" pitchFamily="34" charset="0"/>
            <a:ea typeface="华文新魏" pitchFamily="2" charset="-122"/>
          </a:defRPr>
        </a:defPPr>
      </a:lstStyle>
    </a:spDef>
    <a:lnDef>
      <a:spPr bwMode="auto">
        <a:xfrm>
          <a:off x="0" y="0"/>
          <a:ext cx="1" cy="1"/>
        </a:xfrm>
        <a:custGeom>
          <a:avLst/>
          <a:gdLst/>
          <a:ahLst/>
          <a:cxnLst/>
          <a:rect l="0" t="0" r="0" b="0"/>
          <a:pathLst/>
        </a:custGeom>
        <a:solidFill>
          <a:srgbClr val="99CCFF">
            <a:alpha val="56000"/>
          </a:srgbClr>
        </a:solidFill>
        <a:ln w="9525" cap="flat" cmpd="sng" algn="ctr">
          <a:solidFill>
            <a:srgbClr val="CC99FF"/>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0000CC"/>
            </a:solidFill>
            <a:effectLst/>
            <a:latin typeface="Arial" pitchFamily="34" charset="0"/>
            <a:ea typeface="华文新魏"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4447闻一多先生的说和做</Template>
  <TotalTime>1883</TotalTime>
  <Words>4081</Words>
  <Application>Microsoft Office PowerPoint</Application>
  <PresentationFormat>全屏显示(4:3)</PresentationFormat>
  <Paragraphs>190</Paragraphs>
  <Slides>32</Slides>
  <Notes>15</Notes>
  <HiddenSlides>0</HiddenSlides>
  <MMClips>1</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32</vt:i4>
      </vt:variant>
    </vt:vector>
  </HeadingPairs>
  <TitlesOfParts>
    <vt:vector size="35" baseType="lpstr">
      <vt:lpstr>第一PPT模板网-WWW.1PPT.COM</vt:lpstr>
      <vt:lpstr>第一PPT模板网-WWW.1PPT.COM </vt:lpstr>
      <vt:lpstr>位图图像</vt:lpstr>
      <vt:lpstr> </vt:lpstr>
      <vt:lpstr>幻灯片 2</vt:lpstr>
      <vt:lpstr>幻灯片 3</vt:lpstr>
      <vt:lpstr>幻灯片 4</vt:lpstr>
      <vt:lpstr>幻灯片 5</vt:lpstr>
      <vt:lpstr>幻灯片 6</vt:lpstr>
      <vt:lpstr>第一部分（1-7）记述闻先生作为学者方面的“说”和“做”。</vt:lpstr>
      <vt:lpstr>幻灯片 8</vt:lpstr>
      <vt:lpstr>幻灯片 9</vt:lpstr>
      <vt:lpstr>幻灯片 10</vt:lpstr>
      <vt:lpstr>幻灯片 11</vt:lpstr>
      <vt:lpstr>幻灯片 12</vt:lpstr>
      <vt:lpstr>幻灯片 13</vt:lpstr>
      <vt:lpstr>幻灯片 14</vt:lpstr>
      <vt:lpstr>说说下列句子的含义，注意其中加红色部分的意思。</vt:lpstr>
      <vt:lpstr>2.他要给我们衰微的民族开一剂救济的文化药方。</vt:lpstr>
      <vt:lpstr>3、1930年到1932年，“望闻问切”也还只是在“望”的初级阶段。</vt:lpstr>
      <vt:lpstr>4、深宵灯火是他的伴侣，因它大开光明之路，“漂白了的四壁”。</vt:lpstr>
      <vt:lpstr>5、他潜心贯注，心会神凝，成了“何妨一下楼”的主人。</vt:lpstr>
      <vt:lpstr>这篇文章在叙述中穿插了哪些形象的描写?说说这些描写的作用。 </vt:lpstr>
      <vt:lpstr>幻灯片 21</vt:lpstr>
      <vt:lpstr>幻灯片 22</vt:lpstr>
      <vt:lpstr>幻灯片 23</vt:lpstr>
      <vt:lpstr>幻灯片 24</vt:lpstr>
      <vt:lpstr>幻灯片 25</vt:lpstr>
      <vt:lpstr>（4）夹叙夹议的写法</vt:lpstr>
      <vt:lpstr>       作者使用了许多四字语（特别是成语）以及整齐的对偶句。使文章读起来，琅琅上口，铿锵有力，富于音乐美。 请举出几个例子。</vt:lpstr>
      <vt:lpstr>对偶句：</vt:lpstr>
      <vt:lpstr>幻灯片 29</vt:lpstr>
      <vt:lpstr>小结</vt:lpstr>
      <vt:lpstr>幻灯片 31</vt:lpstr>
      <vt:lpstr>幻灯片 32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subject>第一PPT模板网-WWW.1PPT.COM</dc:subject>
  <dc:creator>第一PPT模板网-WWW.1PPT.COM</dc:creator>
  <cp:keywords>第一PPT模板网-WWW.1PPT.COM</cp:keywords>
  <dc:description>第一PPT模板网-WWW.1PPT.COM_x000d_
</dc:description>
  <cp:lastModifiedBy>Administrator</cp:lastModifiedBy>
  <cp:revision>37</cp:revision>
  <dcterms:created xsi:type="dcterms:W3CDTF">2006-03-15T11:34:49Z</dcterms:created>
  <dcterms:modified xsi:type="dcterms:W3CDTF">2017-04-09T08:51:49Z</dcterms:modified>
  <cp:category>第一PPT模板网-WWW.1PPT.COM</cp:category>
</cp:coreProperties>
</file>