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24"/>
  </p:handoutMasterIdLst>
  <p:sldIdLst>
    <p:sldId id="257" r:id="rId3"/>
    <p:sldId id="258" r:id="rId4"/>
    <p:sldId id="259" r:id="rId5"/>
    <p:sldId id="260" r:id="rId6"/>
    <p:sldId id="261" r:id="rId7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3.png"/><Relationship Id="rId7" Type="http://schemas.openxmlformats.org/officeDocument/2006/relationships/image" Target="../media/image2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无图标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763711" y="5997189"/>
            <a:ext cx="418935" cy="54317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等腰三角形 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弦形 1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弦形 12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6" name="直接连接符 5"/>
            <p:cNvCxnSpPr>
              <a:stCxn id="10" idx="1"/>
              <a:endCxn id="1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>
          <a:xfrm>
            <a:off x="9697212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>
          <a:xfrm>
            <a:off x="-464733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本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763711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 cstate="email"/>
          <a:srcRect l="-9007" t="-46031"/>
          <a:stretch>
            <a:fillRect/>
          </a:stretch>
        </p:blipFill>
        <p:spPr>
          <a:xfrm>
            <a:off x="-257137" y="1413672"/>
            <a:ext cx="582815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 cstate="email"/>
          <a:srcRect r="-10151" b="-1841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7" cstate="email"/>
          <a:srcRect/>
          <a:stretch>
            <a:fillRect/>
          </a:stretch>
        </p:blipFill>
        <p:spPr>
          <a:xfrm>
            <a:off x="9697212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8" cstate="email"/>
          <a:srcRect/>
          <a:stretch>
            <a:fillRect/>
          </a:stretch>
        </p:blipFill>
        <p:spPr>
          <a:xfrm>
            <a:off x="-464733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9" cstate="email"/>
          <a:srcRect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10" cstate="email"/>
          <a:stretch>
            <a:fillRect/>
          </a:stretch>
        </p:blipFill>
        <p:spPr>
          <a:xfrm>
            <a:off x="357489" y="286227"/>
            <a:ext cx="698460" cy="6984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1.xml"/><Relationship Id="rId18" Type="http://schemas.openxmlformats.org/officeDocument/2006/relationships/tags" Target="../tags/tag60.xml"/><Relationship Id="rId17" Type="http://schemas.openxmlformats.org/officeDocument/2006/relationships/tags" Target="../tags/tag59.xml"/><Relationship Id="rId16" Type="http://schemas.openxmlformats.org/officeDocument/2006/relationships/tags" Target="../tags/tag58.xml"/><Relationship Id="rId15" Type="http://schemas.openxmlformats.org/officeDocument/2006/relationships/tags" Target="../tags/tag57.xml"/><Relationship Id="rId14" Type="http://schemas.openxmlformats.org/officeDocument/2006/relationships/tags" Target="../tags/tag56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9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image" Target="../media/image42.png"/><Relationship Id="rId7" Type="http://schemas.openxmlformats.org/officeDocument/2006/relationships/image" Target="../media/image41.png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42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Relationship Id="rId3" Type="http://schemas.openxmlformats.org/officeDocument/2006/relationships/image" Target="../media/image38.png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52.png"/><Relationship Id="rId3" Type="http://schemas.openxmlformats.org/officeDocument/2006/relationships/image" Target="../media/image51.png"/><Relationship Id="rId2" Type="http://schemas.openxmlformats.org/officeDocument/2006/relationships/image" Target="../media/image25.png"/><Relationship Id="rId1" Type="http://schemas.openxmlformats.org/officeDocument/2006/relationships/image" Target="../media/image5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5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4.png"/><Relationship Id="rId1" Type="http://schemas.openxmlformats.org/officeDocument/2006/relationships/image" Target="../media/image5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42.png"/><Relationship Id="rId2" Type="http://schemas.openxmlformats.org/officeDocument/2006/relationships/image" Target="../media/image57.png"/><Relationship Id="rId1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23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1"/>
          <p:cNvSpPr txBox="1"/>
          <p:nvPr/>
        </p:nvSpPr>
        <p:spPr>
          <a:xfrm>
            <a:off x="4239211" y="2820156"/>
            <a:ext cx="34721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8. </a:t>
            </a:r>
            <a:r>
              <a:rPr lang="zh-CN" altLang="en-US" sz="54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小 书 包</a:t>
            </a:r>
            <a:endParaRPr lang="zh-CN" altLang="en-US" sz="5400" b="1" dirty="0" smtClean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70"/>
          <p:cNvSpPr txBox="1"/>
          <p:nvPr/>
        </p:nvSpPr>
        <p:spPr>
          <a:xfrm>
            <a:off x="3848078" y="1072521"/>
            <a:ext cx="4246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人教版小学语</a:t>
            </a:r>
            <a:r>
              <a:rPr lang="zh-CN" altLang="en-US" sz="32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文一年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级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49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292122" y="359606"/>
            <a:ext cx="14020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多音字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58341" y="2639695"/>
            <a:ext cx="1259681" cy="271843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805363" y="1858645"/>
            <a:ext cx="1249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多音字</a:t>
            </a:r>
            <a:endParaRPr lang="zh-CN" altLang="en-US" sz="2800" b="1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41455" y="2639695"/>
            <a:ext cx="2539365" cy="2768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　 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de  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起得早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é  得到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                                  　　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35600" y="4001310"/>
            <a:ext cx="22225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d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ě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   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得有空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41456" y="3374160"/>
            <a:ext cx="538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得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5460079" y="3037880"/>
            <a:ext cx="56674" cy="125349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" grpId="0"/>
      <p:bldP spid="10" grpId="0"/>
      <p:bldP spid="2" grpId="0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50" y="288844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9220200" y="1221741"/>
            <a:ext cx="640080" cy="591185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9140000">
            <a:off x="8442484" y="952500"/>
            <a:ext cx="1135856" cy="66802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52762" y="982346"/>
            <a:ext cx="6167438" cy="5229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25120" y="3664448"/>
            <a:ext cx="34340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3200" b="1" dirty="0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</a:rPr>
              <a:t>有</a:t>
            </a:r>
            <a:r>
              <a:rPr lang="zh-CN" altLang="en-US" sz="3200" b="1" dirty="0" smtClean="0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</a:rPr>
              <a:t>感情地朗读</a:t>
            </a:r>
            <a:r>
              <a:rPr lang="zh-CN" altLang="en-US" sz="3200" b="1" dirty="0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</a:rPr>
              <a:t>课</a:t>
            </a:r>
            <a:r>
              <a:rPr lang="zh-CN" altLang="en-US" sz="3200" b="1" dirty="0" smtClean="0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</a:rPr>
              <a:t>文</a:t>
            </a:r>
            <a:endParaRPr lang="zh-CN" altLang="en-US" sz="3200" b="1" cap="none" spc="0" dirty="0" smtClean="0">
              <a:solidFill>
                <a:schemeClr val="accent5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72476" y="4249420"/>
            <a:ext cx="4007127" cy="1845310"/>
          </a:xfrm>
          <a:prstGeom prst="rect">
            <a:avLst/>
          </a:prstGeom>
          <a:ln w="12700" cmpd="sng">
            <a:solidFill>
              <a:srgbClr val="00B0F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要求：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认真读准字音，注意停顿。</a:t>
            </a:r>
            <a:endParaRPr lang="zh-CN" altLang="en-US" sz="2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             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自由练习读韵文。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208131" y="317257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4247673" y="1435100"/>
            <a:ext cx="4982051" cy="39878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l" fontAlgn="auto">
              <a:lnSpc>
                <a:spcPct val="150000"/>
              </a:lnSpc>
              <a:buFontTx/>
              <a:buNone/>
            </a:pPr>
            <a:r>
              <a:rPr lang="zh-CN" altLang="en-US" sz="3200" dirty="0">
                <a:sym typeface="+mn-ea"/>
              </a:rPr>
              <a:t>               </a:t>
            </a:r>
            <a:r>
              <a:rPr lang="zh-CN" altLang="en-US" sz="3200" b="1" dirty="0">
                <a:ln w="0"/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小书包</a:t>
            </a:r>
            <a:endParaRPr lang="zh-CN" altLang="en-US" sz="3200" b="1" dirty="0">
              <a:ln w="0"/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algn="l" fontAlgn="auto">
              <a:lnSpc>
                <a:spcPct val="150000"/>
              </a:lnSpc>
              <a:buFontTx/>
              <a:buNone/>
            </a:pPr>
            <a:r>
              <a:rPr lang="zh-CN" altLang="en-US" sz="3200" b="1" dirty="0">
                <a:ln w="0"/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我的小书包，宝贝真不少。课本作业本，铅笔转笔刀。上课静悄悄，下课不乱跑。天天起得早，陪我去学校。</a:t>
            </a:r>
            <a:endParaRPr lang="zh-CN" altLang="en-US" sz="3200" b="1" dirty="0">
              <a:ln w="0"/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041208" y="1259205"/>
            <a:ext cx="1321594" cy="164465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48" y="288844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2948940" y="1390015"/>
            <a:ext cx="4581722" cy="81407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  <a:prstDash val="dash"/>
          </a:ln>
          <a:effectLst>
            <a:innerShdw blurRad="63500" dist="50800" dir="2700000">
              <a:prstClr val="black">
                <a:alpha val="50000"/>
              </a:prstClr>
            </a:innerShdw>
            <a:reflection blurRad="6350" stA="52000" endA="300" endPos="35000" dir="5400000" sy="-100000" algn="bl" rotWithShape="0"/>
          </a:effectLst>
          <a:scene3d>
            <a:camera prst="perspectiveFront"/>
            <a:lightRig rig="threePt" dir="t"/>
          </a:scene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6186011" y="2911476"/>
            <a:ext cx="3287554" cy="3030855"/>
          </a:xfrm>
          <a:prstGeom prst="round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098959" y="1497965"/>
            <a:ext cx="4245293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ln w="0"/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说一说：小</a:t>
            </a:r>
            <a:r>
              <a:rPr lang="zh-CN" altLang="en-US" sz="2800" b="1" dirty="0">
                <a:ln w="0"/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书包里，都有什么宝贝？</a:t>
            </a:r>
            <a:endParaRPr lang="zh-CN" altLang="en-US" sz="2800" b="1" dirty="0">
              <a:ln w="0"/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39576" y="946785"/>
            <a:ext cx="1135856" cy="668020"/>
          </a:xfrm>
          <a:prstGeom prst="rect">
            <a:avLst/>
          </a:prstGeom>
          <a:effectLst>
            <a:softEdge rad="63500"/>
          </a:effectLst>
        </p:spPr>
      </p:pic>
      <p:grpSp>
        <p:nvGrpSpPr>
          <p:cNvPr id="11" name="组合 10"/>
          <p:cNvGrpSpPr/>
          <p:nvPr/>
        </p:nvGrpSpPr>
        <p:grpSpPr>
          <a:xfrm>
            <a:off x="2381378" y="3046313"/>
            <a:ext cx="4197200" cy="736600"/>
            <a:chOff x="1899920" y="3077845"/>
            <a:chExt cx="5596267" cy="736600"/>
          </a:xfrm>
        </p:grpSpPr>
        <p:sp>
          <p:nvSpPr>
            <p:cNvPr id="4" name="文本框 3"/>
            <p:cNvSpPr txBox="1"/>
            <p:nvPr/>
          </p:nvSpPr>
          <p:spPr>
            <a:xfrm>
              <a:off x="2036881" y="3203504"/>
              <a:ext cx="5459306" cy="521970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2800" dirty="0">
                  <a:ln w="0"/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课本作业本</a:t>
              </a:r>
              <a:r>
                <a:rPr lang="zh-CN" altLang="en-US" sz="2800" dirty="0" smtClean="0">
                  <a:ln w="0"/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，铅笔</a:t>
              </a:r>
              <a:r>
                <a:rPr lang="zh-CN" altLang="en-US" sz="2800" dirty="0">
                  <a:ln w="0"/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转笔刀 </a:t>
              </a:r>
              <a:endParaRPr lang="zh-CN" altLang="en-US" sz="2800" dirty="0">
                <a:ln w="0"/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1899920" y="3077845"/>
              <a:ext cx="4500880" cy="736600"/>
            </a:xfrm>
            <a:prstGeom prst="roundRect">
              <a:avLst/>
            </a:prstGeom>
            <a:noFill/>
            <a:ln>
              <a:prstDash val="dash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948941" y="4816475"/>
            <a:ext cx="1970246" cy="15836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103621" y="2780031"/>
            <a:ext cx="1842611" cy="167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8723948" y="3814446"/>
            <a:ext cx="672465" cy="19361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946232" y="3034030"/>
            <a:ext cx="979646" cy="12522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CFF">
                  <a:alpha val="100000"/>
                </a:srgbClr>
              </a:clrFrom>
              <a:clrTo>
                <a:srgbClr val="FFFC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17469" y="4544696"/>
            <a:ext cx="926783" cy="130619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7232809" y="4459605"/>
            <a:ext cx="1491615" cy="12827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065973" y="967105"/>
            <a:ext cx="1032986" cy="123698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3768567" y="1293495"/>
            <a:ext cx="2313146" cy="81407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  <a:prstDash val="dash"/>
          </a:ln>
          <a:effectLst>
            <a:innerShdw blurRad="63500" dist="50800" dir="2700000">
              <a:prstClr val="black">
                <a:alpha val="50000"/>
              </a:prstClr>
            </a:innerShdw>
            <a:reflection blurRad="6350" stA="52000" endA="300" endPos="35000" dir="5400000" sy="-100000" algn="bl" rotWithShape="0"/>
          </a:effectLst>
          <a:scene3d>
            <a:camera prst="perspectiveFront"/>
            <a:lightRig rig="threePt" dir="t"/>
          </a:scene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231248" y="288844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77402" y="1169670"/>
            <a:ext cx="1135856" cy="66802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8" name="圆角矩形 17"/>
          <p:cNvSpPr/>
          <p:nvPr/>
        </p:nvSpPr>
        <p:spPr>
          <a:xfrm>
            <a:off x="6454616" y="3234690"/>
            <a:ext cx="2808923" cy="736600"/>
          </a:xfrm>
          <a:prstGeom prst="roundRect">
            <a:avLst/>
          </a:prstGeom>
          <a:noFill/>
          <a:ln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768567" y="1400393"/>
            <a:ext cx="2009299" cy="1260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ln w="0"/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你的宝贝听话吗?</a:t>
            </a:r>
            <a:endParaRPr lang="zh-CN" altLang="en-US" sz="2000" dirty="0"/>
          </a:p>
          <a:p>
            <a:endParaRPr lang="zh-CN" altLang="en-US" sz="2000" dirty="0"/>
          </a:p>
        </p:txBody>
      </p:sp>
      <p:sp>
        <p:nvSpPr>
          <p:cNvPr id="5" name="文本框 4"/>
          <p:cNvSpPr txBox="1"/>
          <p:nvPr/>
        </p:nvSpPr>
        <p:spPr>
          <a:xfrm>
            <a:off x="3683794" y="2911475"/>
            <a:ext cx="2297906" cy="23069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dirty="0">
                <a:ln w="0"/>
                <a:solidFill>
                  <a:srgbClr val="5A8E2A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en-US" altLang="zh-CN" sz="2400" dirty="0">
                <a:ln w="0"/>
                <a:solidFill>
                  <a:srgbClr val="5A8E2A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en-US" sz="2400" dirty="0">
                <a:ln w="0"/>
                <a:solidFill>
                  <a:srgbClr val="5A8E2A"/>
                </a:solidFill>
                <a:latin typeface="微软雅黑" panose="020B0503020204020204" charset="-122"/>
                <a:ea typeface="微软雅黑" panose="020B0503020204020204" charset="-122"/>
              </a:rPr>
              <a:t>宝贝上课怎么做?　　</a:t>
            </a:r>
            <a:endParaRPr lang="zh-CN" altLang="en-US" sz="2400" dirty="0">
              <a:ln w="0"/>
              <a:solidFill>
                <a:srgbClr val="5A8E2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dirty="0">
                <a:ln w="0"/>
                <a:solidFill>
                  <a:srgbClr val="5A8E2A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en-US" altLang="zh-CN" sz="2400" dirty="0">
                <a:ln w="0"/>
                <a:solidFill>
                  <a:srgbClr val="5A8E2A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en-US" sz="2400" dirty="0">
                <a:ln w="0"/>
                <a:solidFill>
                  <a:srgbClr val="5A8E2A"/>
                </a:solidFill>
                <a:latin typeface="微软雅黑" panose="020B0503020204020204" charset="-122"/>
                <a:ea typeface="微软雅黑" panose="020B0503020204020204" charset="-122"/>
              </a:rPr>
              <a:t>宝贝下课怎么做?</a:t>
            </a:r>
            <a:endParaRPr lang="zh-CN" altLang="en-US" sz="2400" dirty="0">
              <a:ln w="0"/>
              <a:solidFill>
                <a:srgbClr val="5A8E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54617" y="3346421"/>
            <a:ext cx="3840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ln w="0"/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上课静悄悄，下课不乱跑。</a:t>
            </a:r>
            <a:endParaRPr lang="zh-CN" altLang="en-US" sz="2400" b="1" dirty="0">
              <a:ln w="0"/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8580597" y="4965701"/>
            <a:ext cx="1370171" cy="10267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251710" y="1475105"/>
            <a:ext cx="672465" cy="22669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7456170" y="4347845"/>
            <a:ext cx="1331595" cy="215519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8" grpId="0" bldLvl="0" animBg="1"/>
      <p:bldP spid="3" grpId="0"/>
      <p:bldP spid="5" grpId="0" bldLvl="0" animBg="1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50" y="288844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60457" y="1954447"/>
            <a:ext cx="2840990" cy="52197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2800" b="1" dirty="0" smtClean="0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宝贝们睡懒觉吗?</a:t>
            </a:r>
            <a:endParaRPr lang="zh-CN" altLang="en-US" sz="2800" b="1" cap="none" spc="0" dirty="0" smtClean="0">
              <a:solidFill>
                <a:schemeClr val="accent5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8001953" y="4107180"/>
            <a:ext cx="1129189" cy="24015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820478" y="2961006"/>
            <a:ext cx="6278880" cy="460375"/>
          </a:xfrm>
          <a:prstGeom prst="rect">
            <a:avLst/>
          </a:prstGeom>
          <a:noFill/>
          <a:ln>
            <a:solidFill>
              <a:schemeClr val="tx1"/>
            </a:solidFill>
            <a:prstDash val="dashDot"/>
          </a:ln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400" dirty="0">
                <a:ln w="0"/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不睡，宝贝们</a:t>
            </a:r>
            <a:r>
              <a:rPr lang="en-US" altLang="zh-CN" sz="2400" dirty="0">
                <a:ln w="0"/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en-US" sz="2400" dirty="0">
                <a:ln w="0"/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天天起得早，陪我去学校</a:t>
            </a:r>
            <a:r>
              <a:rPr lang="en-US" altLang="zh-CN" sz="2400" dirty="0" smtClean="0">
                <a:ln w="0"/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lang="zh-CN" altLang="en-US" sz="2400" dirty="0" smtClean="0">
                <a:ln w="0"/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en-US" altLang="zh-CN" sz="2400" dirty="0">
              <a:ln w="0"/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122319" y="5356861"/>
            <a:ext cx="954881" cy="1044575"/>
          </a:xfrm>
          <a:prstGeom prst="rect">
            <a:avLst/>
          </a:prstGeom>
          <a:effectLst>
            <a:softEdge rad="31750"/>
          </a:effectLst>
          <a:scene3d>
            <a:camera prst="perspectiveLeft"/>
            <a:lightRig rig="threePt" dir="t"/>
          </a:scene3d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579370" y="1808481"/>
            <a:ext cx="672465" cy="19361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960000">
            <a:off x="7446645" y="2157770"/>
            <a:ext cx="1226344" cy="6642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220277" y="3223260"/>
            <a:ext cx="644843" cy="8839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8843011" y="4763135"/>
            <a:ext cx="1032986" cy="123698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50" y="288844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95662" y="1930400"/>
            <a:ext cx="5874068" cy="95313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prstDash val="lgDash"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2000" endA="300" endPos="35000" dir="5400000" sy="-100000" algn="bl" rotWithShape="0"/>
          </a:effectLst>
          <a:scene3d>
            <a:camera prst="perspectiveFront"/>
            <a:lightRig rig="threePt" dir="t"/>
          </a:scene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这些宝贝都是你的好朋友，你该怎样对待他们呢? </a:t>
            </a:r>
            <a:r>
              <a:rPr lang="zh-CN" altLang="en-US" sz="2800">
                <a:sym typeface="+mn-ea"/>
              </a:rPr>
              <a:t>　</a:t>
            </a:r>
            <a:endParaRPr lang="zh-CN" altLang="en-US" sz="2800" b="1" dirty="0">
              <a:solidFill>
                <a:schemeClr val="accent5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092" t="17682" r="7389" b="20374"/>
          <a:stretch>
            <a:fillRect/>
          </a:stretch>
        </p:blipFill>
        <p:spPr>
          <a:xfrm>
            <a:off x="2439756" y="4267037"/>
            <a:ext cx="1380649" cy="1744345"/>
          </a:xfrm>
          <a:prstGeom prst="ellipse">
            <a:avLst/>
          </a:prstGeom>
          <a:effectLst>
            <a:softEdge rad="31750"/>
          </a:effectLst>
        </p:spPr>
      </p:pic>
      <p:sp>
        <p:nvSpPr>
          <p:cNvPr id="2" name="文本框 1"/>
          <p:cNvSpPr txBox="1"/>
          <p:nvPr/>
        </p:nvSpPr>
        <p:spPr>
          <a:xfrm>
            <a:off x="3395663" y="3380741"/>
            <a:ext cx="568261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　</a:t>
            </a:r>
            <a:r>
              <a:rPr lang="zh-CN" altLang="en-US" sz="2400" dirty="0">
                <a:ln w="0"/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爱护他们，不把他们弄脏，整理书包，包好书皮。</a:t>
            </a:r>
            <a:endParaRPr lang="zh-CN" altLang="en-US" sz="2400" dirty="0">
              <a:ln w="0"/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7410" y="1208405"/>
            <a:ext cx="1075373" cy="2382520"/>
          </a:xfrm>
          <a:prstGeom prst="ellipse">
            <a:avLst/>
          </a:prstGeom>
          <a:effectLst>
            <a:softEdge rad="63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820478" y="181611"/>
            <a:ext cx="1232059" cy="10267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8610124" y="2452371"/>
            <a:ext cx="1252538" cy="172148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50" y="288844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归纳总结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34814" y="2192021"/>
            <a:ext cx="399478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dirty="0">
                <a:ln w="0"/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2400" dirty="0">
                <a:ln w="0"/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书包干净</a:t>
            </a:r>
            <a:r>
              <a:rPr lang="zh-CN" altLang="en-US" sz="2400" dirty="0" smtClean="0">
                <a:ln w="0"/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整洁，摆放</a:t>
            </a:r>
            <a:r>
              <a:rPr lang="zh-CN" altLang="en-US" sz="2400" dirty="0">
                <a:ln w="0"/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有序，爱惜学习用品，对文具不要故意损坏，不乱扔，不浪费。</a:t>
            </a:r>
            <a:endParaRPr lang="zh-CN" altLang="en-US" sz="2400" dirty="0">
              <a:ln w="0"/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904048" y="1180465"/>
            <a:ext cx="1032986" cy="123698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329469" y="1409075"/>
            <a:ext cx="2672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ln w="0"/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学习用品要珍惜</a:t>
            </a:r>
            <a:endParaRPr lang="zh-CN" altLang="en-US" sz="2800" b="1" dirty="0">
              <a:ln w="0"/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51" y="288844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拓展延伸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1360000">
            <a:off x="2574131" y="1664970"/>
            <a:ext cx="1038225" cy="215646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562480" y="1959748"/>
            <a:ext cx="4333399" cy="161480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b="1" dirty="0">
                <a:ln w="0"/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加偏旁</a:t>
            </a:r>
            <a:endParaRPr lang="zh-CN" altLang="en-US" b="1" dirty="0">
              <a:ln w="0"/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dirty="0">
                <a:ln w="0"/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例：人 </a:t>
            </a:r>
            <a:r>
              <a:rPr lang="zh-CN" altLang="en-US" dirty="0">
                <a:ln w="0"/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 认</a:t>
            </a:r>
            <a:r>
              <a:rPr lang="zh-CN" altLang="en-US" dirty="0">
                <a:ln w="0"/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dirty="0">
              <a:ln w="0"/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dirty="0">
                <a:ln w="0"/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 毛 —— (       )        果 —— (       )</a:t>
            </a:r>
            <a:endParaRPr lang="zh-CN" altLang="en-US" dirty="0">
              <a:ln w="0"/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dirty="0">
                <a:ln w="0"/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包 —— (       )        丁 —— (       ) </a:t>
            </a:r>
            <a:endParaRPr lang="zh-CN" altLang="en-US" dirty="0">
              <a:ln w="0"/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740605" y="509271"/>
            <a:ext cx="1370171" cy="102679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904076" y="873145"/>
            <a:ext cx="3383280" cy="521970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cap="none" spc="0" dirty="0">
                <a:ln w="0"/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让我们来变魔术吧！</a:t>
            </a:r>
            <a:endParaRPr lang="zh-CN" altLang="en-US" sz="2800" b="1" cap="none" spc="0" dirty="0">
              <a:ln w="0"/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93958" y="2697481"/>
            <a:ext cx="487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dirty="0">
                <a:ln w="0"/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笔</a:t>
            </a:r>
            <a:endParaRPr lang="zh-CN" altLang="en-US" sz="2400" dirty="0">
              <a:ln w="0"/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24211" y="2647316"/>
            <a:ext cx="487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dirty="0">
                <a:ln w="0"/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课</a:t>
            </a:r>
            <a:endParaRPr lang="zh-CN" altLang="en-US" sz="2400" dirty="0">
              <a:ln w="0"/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28248" y="3234690"/>
            <a:ext cx="487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dirty="0">
                <a:ln w="0"/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跑</a:t>
            </a:r>
            <a:endParaRPr lang="zh-CN" altLang="en-US" sz="2400" dirty="0">
              <a:ln w="0"/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59930" y="3234690"/>
            <a:ext cx="487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dirty="0">
                <a:ln w="0"/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打</a:t>
            </a:r>
            <a:endParaRPr lang="zh-CN" altLang="en-US" sz="2400" dirty="0">
              <a:ln w="0"/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9467374" y="2592705"/>
            <a:ext cx="672465" cy="22669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9368314" y="4859655"/>
            <a:ext cx="1076801" cy="9906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8377714" y="4282441"/>
            <a:ext cx="1214438" cy="1344295"/>
          </a:xfrm>
          <a:prstGeom prst="rect">
            <a:avLst/>
          </a:prstGeom>
          <a:effectLst>
            <a:softEdge rad="31750"/>
          </a:effectLst>
          <a:scene3d>
            <a:camera prst="perspectiveLeft"/>
            <a:lightRig rig="threePt" dir="t"/>
          </a:scene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2" grpId="0"/>
      <p:bldP spid="6" grpId="0"/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48" y="288844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课堂练习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3931443" y="1268729"/>
            <a:ext cx="3670164" cy="6419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70C0">
                <a:alpha val="0"/>
              </a:srgbClr>
            </a:solidFill>
            <a:prstDash val="dash"/>
          </a:ln>
          <a:scene3d>
            <a:camera prst="perspectiveFront"/>
            <a:lightRig rig="threePt" dir="t"/>
          </a:scene3d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ln w="0"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把不是同一类的词用横线画出来 　</a:t>
            </a:r>
            <a:endParaRPr lang="zh-CN" altLang="en-US" sz="2400" b="1" dirty="0">
              <a:ln w="0"/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6000"/>
          </a:blip>
          <a:srcRect/>
          <a:stretch>
            <a:fillRect/>
          </a:stretch>
        </p:blipFill>
        <p:spPr>
          <a:xfrm>
            <a:off x="1946769" y="2567305"/>
            <a:ext cx="1069181" cy="196723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828449" y="873761"/>
            <a:ext cx="992029" cy="1036955"/>
          </a:xfrm>
          <a:prstGeom prst="rect">
            <a:avLst/>
          </a:prstGeom>
          <a:effectLst>
            <a:softEdge rad="63500"/>
          </a:effectLst>
        </p:spPr>
      </p:pic>
      <p:grpSp>
        <p:nvGrpSpPr>
          <p:cNvPr id="4" name="组合 3"/>
          <p:cNvGrpSpPr/>
          <p:nvPr/>
        </p:nvGrpSpPr>
        <p:grpSpPr>
          <a:xfrm>
            <a:off x="3435190" y="2444115"/>
            <a:ext cx="5389245" cy="2331720"/>
            <a:chOff x="2548253" y="2444115"/>
            <a:chExt cx="7185659" cy="2331720"/>
          </a:xfrm>
        </p:grpSpPr>
        <p:sp>
          <p:nvSpPr>
            <p:cNvPr id="15" name="圆角矩形 14"/>
            <p:cNvSpPr/>
            <p:nvPr/>
          </p:nvSpPr>
          <p:spPr>
            <a:xfrm>
              <a:off x="2548253" y="2444115"/>
              <a:ext cx="7185659" cy="2331720"/>
            </a:xfrm>
            <a:prstGeom prst="roundRect">
              <a:avLst/>
            </a:prstGeom>
            <a:solidFill>
              <a:srgbClr val="FFFDEE"/>
            </a:solidFill>
            <a:ln>
              <a:prstDash val="dash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811145" y="2690495"/>
              <a:ext cx="6726766" cy="175323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2400" dirty="0">
                  <a:ln w="0"/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1、橡皮  尺子  铅笔  书包 　　</a:t>
              </a:r>
              <a:endParaRPr lang="zh-CN" altLang="en-US" sz="2400" dirty="0">
                <a:ln w="0"/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en-US" sz="2400" dirty="0">
                  <a:ln w="0"/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2、铅笔  转笔刀  蜡笔   钢笔 　</a:t>
              </a:r>
              <a:endParaRPr lang="zh-CN" altLang="en-US" sz="2400" dirty="0">
                <a:ln w="0"/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en-US" sz="2400" dirty="0">
                  <a:ln w="0"/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3、图画本  方格本   作业本   算术本</a:t>
              </a:r>
              <a:endParaRPr lang="zh-CN" altLang="en-US" sz="2400" dirty="0">
                <a:ln w="0"/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 flipV="1">
              <a:off x="5709066" y="3356610"/>
              <a:ext cx="654050" cy="15240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5835190" y="4384200"/>
              <a:ext cx="654050" cy="15240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4282572" y="3869778"/>
              <a:ext cx="654050" cy="15240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矩形 170"/>
          <p:cNvSpPr/>
          <p:nvPr/>
        </p:nvSpPr>
        <p:spPr>
          <a:xfrm>
            <a:off x="2231250" y="288844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引入新课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云形标注 9"/>
          <p:cNvSpPr/>
          <p:nvPr/>
        </p:nvSpPr>
        <p:spPr>
          <a:xfrm>
            <a:off x="7125653" y="558800"/>
            <a:ext cx="2788444" cy="1229360"/>
          </a:xfrm>
          <a:prstGeom prst="cloud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n w="0"/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2800" dirty="0">
                <a:ln w="0"/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你能猜出是什么吗？</a:t>
            </a:r>
            <a:endParaRPr lang="zh-CN" altLang="en-US" sz="2800" dirty="0">
              <a:ln w="0"/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914424" y="2077720"/>
            <a:ext cx="2803208" cy="2286000"/>
          </a:xfrm>
          <a:prstGeom prst="roundRect">
            <a:avLst/>
          </a:prstGeom>
          <a:solidFill>
            <a:srgbClr val="BED63A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238274" y="2205355"/>
            <a:ext cx="3027680" cy="181483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Front"/>
            <a:lightRig rig="threePt" dir="t"/>
          </a:scene3d>
        </p:spPr>
        <p:txBody>
          <a:bodyPr wrap="none" rtlCol="0" anchor="t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小方盒，薄又薄，</a:t>
            </a:r>
            <a:endParaRPr lang="zh-CN" altLang="en-US" sz="28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fontAlgn="auto">
              <a:lnSpc>
                <a:spcPct val="20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里面知识可真多！</a:t>
            </a:r>
            <a:endParaRPr lang="zh-CN" altLang="en-US" sz="28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AutoShape 5"/>
          <p:cNvSpPr>
            <a:spLocks noChangeArrowheads="1"/>
          </p:cNvSpPr>
          <p:nvPr/>
        </p:nvSpPr>
        <p:spPr bwMode="auto">
          <a:xfrm>
            <a:off x="5401054" y="4898855"/>
            <a:ext cx="2061968" cy="914400"/>
          </a:xfrm>
          <a:prstGeom prst="horizontalScroll">
            <a:avLst>
              <a:gd name="adj" fmla="val 12500"/>
            </a:avLst>
          </a:prstGeom>
          <a:solidFill>
            <a:srgbClr val="FFCCFF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谜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底：</a:t>
            </a: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书</a:t>
            </a: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endParaRPr lang="en-US" altLang="zh-CN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Picture 7" descr="xxyw2bp69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r="-54"/>
          <a:stretch>
            <a:fillRect/>
          </a:stretch>
        </p:blipFill>
        <p:spPr bwMode="auto">
          <a:xfrm>
            <a:off x="2092255" y="1041840"/>
            <a:ext cx="1602581" cy="2663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3008921" y="2028604"/>
            <a:ext cx="685800" cy="167692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猜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谜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语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8269129" y="3284221"/>
            <a:ext cx="1644968" cy="138366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4" grpId="0" bldLvl="0" animBg="1"/>
      <p:bldP spid="2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50" y="288844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课后作业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092" t="17682" r="7389" b="20374"/>
          <a:stretch>
            <a:fillRect/>
          </a:stretch>
        </p:blipFill>
        <p:spPr>
          <a:xfrm>
            <a:off x="8376212" y="4205313"/>
            <a:ext cx="1847850" cy="1989455"/>
          </a:xfrm>
          <a:prstGeom prst="ellipse">
            <a:avLst/>
          </a:prstGeom>
          <a:effectLst>
            <a:softEdge rad="31750"/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860834" y="1232535"/>
            <a:ext cx="5454491" cy="41783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135489" y="2267169"/>
            <a:ext cx="3903486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dirty="0">
                <a:ln w="0"/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2400" b="1" dirty="0">
                <a:ln w="0"/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说一说你是怎样整理书包的。</a:t>
            </a:r>
            <a:r>
              <a:rPr lang="zh-CN" altLang="en-US" sz="2400" b="1" dirty="0" smtClean="0">
                <a:ln w="0"/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用“先</a:t>
            </a:r>
            <a:r>
              <a:rPr lang="zh-CN" altLang="en-US" sz="2400" b="1" dirty="0">
                <a:ln w="0"/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……接着……然后……最后</a:t>
            </a:r>
            <a:r>
              <a:rPr lang="zh-CN" altLang="en-US" sz="2400" b="1" dirty="0" smtClean="0">
                <a:ln w="0"/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……”这样</a:t>
            </a:r>
            <a:r>
              <a:rPr lang="zh-CN" altLang="en-US" sz="2400" b="1" dirty="0">
                <a:ln w="0"/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的句式来说话</a:t>
            </a:r>
            <a:r>
              <a:rPr lang="zh-CN" altLang="en-US" sz="2400" b="1" dirty="0" smtClean="0">
                <a:ln w="0"/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 </a:t>
            </a:r>
            <a:endParaRPr lang="zh-CN" altLang="en-US" sz="2400" b="1" dirty="0">
              <a:ln w="0"/>
              <a:solidFill>
                <a:schemeClr val="accent6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956436" y="1232535"/>
            <a:ext cx="1032986" cy="123698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矩形 170"/>
          <p:cNvSpPr/>
          <p:nvPr/>
        </p:nvSpPr>
        <p:spPr>
          <a:xfrm>
            <a:off x="2231250" y="288844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引入新课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68579" y="1075690"/>
            <a:ext cx="5065395" cy="1753235"/>
          </a:xfrm>
          <a:prstGeom prst="rect">
            <a:avLst/>
          </a:prstGeom>
          <a:noFill/>
          <a:ln>
            <a:solidFill>
              <a:schemeClr val="accent1"/>
            </a:solidFill>
            <a:prstDash val="dashDot"/>
          </a:ln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那我们的书、铅笔、橡皮都藏在哪里？今天我们就和朝夕相处的“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小书包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”一起来学习生字。</a:t>
            </a:r>
            <a:endParaRPr lang="zh-CN" altLang="en-US" sz="24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rcRect l="6077" t="7632" r="7049" b="10404"/>
          <a:stretch>
            <a:fillRect/>
          </a:stretch>
        </p:blipFill>
        <p:spPr>
          <a:xfrm>
            <a:off x="7003256" y="3081020"/>
            <a:ext cx="1848803" cy="2786380"/>
          </a:xfrm>
          <a:prstGeom prst="round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  <a:innerShdw blurRad="63500" dist="50800" dir="5400000">
              <a:prstClr val="black">
                <a:alpha val="50000"/>
              </a:prstClr>
            </a:inn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008346" y="4955540"/>
            <a:ext cx="1860233" cy="15836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267325" y="3573780"/>
            <a:ext cx="775970" cy="368300"/>
          </a:xfrm>
          <a:prstGeom prst="rect">
            <a:avLst/>
          </a:prstGeom>
          <a:solidFill>
            <a:srgbClr val="FFFF00"/>
          </a:solidFill>
          <a:ln w="57150"/>
          <a:effectLst>
            <a:innerShdw blurRad="63500" dist="50800" dir="5400000">
              <a:prstClr val="black">
                <a:alpha val="50000"/>
              </a:prstClr>
            </a:innerShdw>
            <a:reflection blurRad="6350" stA="52000" endA="300" endPos="35000" dir="5400000" sy="-100000" algn="bl" rotWithShape="0"/>
          </a:effectLst>
          <a:scene3d>
            <a:camera prst="perspectiveFront"/>
            <a:lightRig rig="threePt" dir="t"/>
          </a:scene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 anchor="t">
            <a:sp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书  包</a:t>
            </a:r>
            <a:endParaRPr lang="zh-CN" altLang="en-US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23687" y="1427480"/>
            <a:ext cx="821531" cy="21463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4" grpId="1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61570" y="389174"/>
            <a:ext cx="1402080" cy="4603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4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学习生字</a:t>
            </a:r>
            <a:endParaRPr lang="zh-CN" altLang="en-US" sz="2400" b="1" dirty="0" smtClean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5" name="Group 33"/>
          <p:cNvGraphicFramePr>
            <a:graphicFrameLocks noGrp="1"/>
          </p:cNvGraphicFramePr>
          <p:nvPr/>
        </p:nvGraphicFramePr>
        <p:xfrm>
          <a:off x="2984659" y="2660651"/>
          <a:ext cx="2011045" cy="2855595"/>
        </p:xfrm>
        <a:graphic>
          <a:graphicData uri="http://schemas.openxmlformats.org/drawingml/2006/table">
            <a:tbl>
              <a:tblPr/>
              <a:tblGrid>
                <a:gridCol w="1043940"/>
                <a:gridCol w="967105"/>
              </a:tblGrid>
              <a:tr h="137287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827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WordArt 35"/>
          <p:cNvSpPr>
            <a:spLocks noChangeArrowheads="1" noChangeShapeType="1" noTextEdit="1"/>
          </p:cNvSpPr>
          <p:nvPr/>
        </p:nvSpPr>
        <p:spPr bwMode="auto">
          <a:xfrm>
            <a:off x="3398520" y="3215005"/>
            <a:ext cx="1183005" cy="162306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400" kern="10" dirty="0">
                <a:ln w="9525">
                  <a:solidFill>
                    <a:srgbClr val="CC3300"/>
                  </a:solidFill>
                  <a:round/>
                </a:ln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早</a:t>
            </a:r>
            <a:endParaRPr lang="zh-CN" altLang="en-US" sz="4400" kern="10" dirty="0">
              <a:ln w="9525">
                <a:solidFill>
                  <a:srgbClr val="CC3300"/>
                </a:solidFill>
                <a:round/>
              </a:ln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7" descr="xxyw2bp69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r="-54"/>
          <a:stretch>
            <a:fillRect/>
          </a:stretch>
        </p:blipFill>
        <p:spPr bwMode="auto">
          <a:xfrm>
            <a:off x="8322469" y="116841"/>
            <a:ext cx="1077754" cy="1621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15967" y="1626871"/>
            <a:ext cx="821531" cy="17113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398520" y="1322705"/>
            <a:ext cx="1905000" cy="1291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6000" b="1" dirty="0">
                <a:solidFill>
                  <a:srgbClr val="FF0000"/>
                </a:solidFill>
              </a:rPr>
              <a:t>z</a:t>
            </a:r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ǎ</a:t>
            </a:r>
            <a:r>
              <a:rPr lang="zh-CN" altLang="en-US" sz="6000" b="1" dirty="0">
                <a:solidFill>
                  <a:srgbClr val="FF0000"/>
                </a:solidFill>
              </a:rPr>
              <a:t>o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5804535" y="2876550"/>
            <a:ext cx="10001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 smtClean="0">
                <a:ln w="0"/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早 晨</a:t>
            </a:r>
            <a:endParaRPr lang="zh-CN" altLang="en-US" sz="2800" b="1" dirty="0" smtClean="0">
              <a:ln w="0"/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862162" y="4425950"/>
            <a:ext cx="10001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 smtClean="0">
                <a:ln w="0"/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早 上</a:t>
            </a:r>
            <a:endParaRPr lang="zh-CN" altLang="en-US" sz="2800" b="1" dirty="0" smtClean="0">
              <a:ln w="0"/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382577" y="1737995"/>
            <a:ext cx="3841433" cy="3909060"/>
          </a:xfrm>
          <a:prstGeom prst="roundRect">
            <a:avLst/>
          </a:prstGeom>
          <a:noFill/>
          <a:ln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7526" y="2145031"/>
            <a:ext cx="1765935" cy="2333625"/>
          </a:xfrm>
          <a:prstGeom prst="parallelogram">
            <a:avLst/>
          </a:prstGeom>
          <a:ln>
            <a:solidFill>
              <a:schemeClr val="accent1"/>
            </a:solidFill>
          </a:ln>
          <a:effectLst>
            <a:reflection blurRad="6350" stA="50000" endA="300" endPos="38500" dist="50800" dir="5400000" sy="-100000" algn="bl" rotWithShape="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13" grpId="0"/>
      <p:bldP spid="14" grpId="0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95860" y="381554"/>
            <a:ext cx="1402080" cy="4603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4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学习生字</a:t>
            </a:r>
            <a:endParaRPr lang="zh-CN" altLang="en-US" sz="2400" b="1" dirty="0" smtClean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4" name="Group 33"/>
          <p:cNvGraphicFramePr>
            <a:graphicFrameLocks noGrp="1"/>
          </p:cNvGraphicFramePr>
          <p:nvPr/>
        </p:nvGraphicFramePr>
        <p:xfrm>
          <a:off x="3149442" y="2699385"/>
          <a:ext cx="1504950" cy="2280920"/>
        </p:xfrm>
        <a:graphic>
          <a:graphicData uri="http://schemas.openxmlformats.org/drawingml/2006/table">
            <a:tbl>
              <a:tblPr/>
              <a:tblGrid>
                <a:gridCol w="753110"/>
                <a:gridCol w="751840"/>
              </a:tblGrid>
              <a:tr h="109664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42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" name="Picture 7" descr="xxyw2bp69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r="-54"/>
          <a:stretch>
            <a:fillRect/>
          </a:stretch>
        </p:blipFill>
        <p:spPr bwMode="auto">
          <a:xfrm>
            <a:off x="1798320" y="1137920"/>
            <a:ext cx="1077754" cy="1621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WordArt 35"/>
          <p:cNvSpPr>
            <a:spLocks noChangeArrowheads="1" noChangeShapeType="1" noTextEdit="1"/>
          </p:cNvSpPr>
          <p:nvPr/>
        </p:nvSpPr>
        <p:spPr bwMode="auto">
          <a:xfrm>
            <a:off x="3479397" y="3099415"/>
            <a:ext cx="912971" cy="143129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5400" kern="10" dirty="0">
                <a:ln w="9525">
                  <a:solidFill>
                    <a:srgbClr val="CC3300"/>
                  </a:solidFill>
                  <a:round/>
                </a:ln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</a:t>
            </a:r>
            <a:endParaRPr lang="zh-CN" altLang="en-US" sz="5400" kern="10" dirty="0">
              <a:ln w="9525">
                <a:solidFill>
                  <a:srgbClr val="CC3300"/>
                </a:solidFill>
                <a:round/>
              </a:ln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86978" y="1894840"/>
            <a:ext cx="389096" cy="1198880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书是阶梯。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22822" y="1366520"/>
            <a:ext cx="1132046" cy="2122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shū</a:t>
            </a:r>
            <a:endParaRPr lang="zh-CN" altLang="en-US" sz="4400" b="1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4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65984" y="2699385"/>
            <a:ext cx="894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 smtClean="0">
                <a:ln w="0"/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书包</a:t>
            </a:r>
            <a:endParaRPr lang="zh-CN" altLang="en-US" sz="2800" b="1" dirty="0" smtClean="0">
              <a:ln w="0"/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52661" y="4162425"/>
            <a:ext cx="894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 smtClean="0">
                <a:ln w="0"/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书本</a:t>
            </a:r>
            <a:endParaRPr lang="zh-CN" altLang="en-US" sz="2800" b="1" dirty="0" smtClean="0">
              <a:ln w="0"/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5299"/>
          <a:stretch>
            <a:fillRect/>
          </a:stretch>
        </p:blipFill>
        <p:spPr>
          <a:xfrm>
            <a:off x="9324975" y="2252345"/>
            <a:ext cx="1408748" cy="287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857524" y="4322445"/>
            <a:ext cx="2058829" cy="1324610"/>
          </a:xfrm>
          <a:prstGeom prst="rect">
            <a:avLst/>
          </a:prstGeom>
        </p:spPr>
      </p:pic>
      <p:sp>
        <p:nvSpPr>
          <p:cNvPr id="14" name="圆角矩形 13"/>
          <p:cNvSpPr/>
          <p:nvPr/>
        </p:nvSpPr>
        <p:spPr>
          <a:xfrm>
            <a:off x="5382577" y="1737995"/>
            <a:ext cx="3841433" cy="3909060"/>
          </a:xfrm>
          <a:prstGeom prst="roundRect">
            <a:avLst/>
          </a:prstGeom>
          <a:noFill/>
          <a:ln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5299"/>
          <a:stretch>
            <a:fillRect/>
          </a:stretch>
        </p:blipFill>
        <p:spPr>
          <a:xfrm>
            <a:off x="7312343" y="1941195"/>
            <a:ext cx="1604010" cy="222123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342057" y="319324"/>
            <a:ext cx="1402080" cy="4603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400" b="1" cap="none" spc="0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学习生字</a:t>
            </a:r>
            <a:endParaRPr lang="zh-CN" altLang="en-US" sz="24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4" name="Group 33"/>
          <p:cNvGraphicFramePr>
            <a:graphicFrameLocks noGrp="1"/>
          </p:cNvGraphicFramePr>
          <p:nvPr/>
        </p:nvGraphicFramePr>
        <p:xfrm>
          <a:off x="2603695" y="2821014"/>
          <a:ext cx="1661160" cy="2356485"/>
        </p:xfrm>
        <a:graphic>
          <a:graphicData uri="http://schemas.openxmlformats.org/drawingml/2006/table">
            <a:tbl>
              <a:tblPr/>
              <a:tblGrid>
                <a:gridCol w="894080"/>
                <a:gridCol w="767080"/>
              </a:tblGrid>
              <a:tr h="11557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0078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WordArt 34"/>
          <p:cNvSpPr>
            <a:spLocks noChangeArrowheads="1" noChangeShapeType="1" noTextEdit="1"/>
          </p:cNvSpPr>
          <p:nvPr/>
        </p:nvSpPr>
        <p:spPr bwMode="auto">
          <a:xfrm>
            <a:off x="2985612" y="3420111"/>
            <a:ext cx="977741" cy="132270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1915"/>
              </a:avLst>
            </a:prstTxWarp>
          </a:bodyPr>
          <a:lstStyle/>
          <a:p>
            <a:pPr algn="ctr"/>
            <a:r>
              <a:rPr lang="zh-CN" altLang="en-US" sz="3200" kern="10" dirty="0">
                <a:ln w="9525">
                  <a:solidFill>
                    <a:srgbClr val="FF0000"/>
                  </a:solidFill>
                  <a:round/>
                </a:ln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刀</a:t>
            </a:r>
            <a:endParaRPr lang="zh-CN" altLang="en-US" sz="3200" kern="10" dirty="0">
              <a:ln w="9525">
                <a:solidFill>
                  <a:srgbClr val="FF0000"/>
                </a:solidFill>
                <a:round/>
              </a:ln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Picture 7" descr="xxyw2bp69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r="-54"/>
          <a:stretch>
            <a:fillRect/>
          </a:stretch>
        </p:blipFill>
        <p:spPr bwMode="auto">
          <a:xfrm>
            <a:off x="8599647" y="116841"/>
            <a:ext cx="1077754" cy="1621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10"/>
          <p:cNvSpPr txBox="1"/>
          <p:nvPr/>
        </p:nvSpPr>
        <p:spPr>
          <a:xfrm>
            <a:off x="5815013" y="2821305"/>
            <a:ext cx="1249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 smtClean="0">
                <a:ln w="0"/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卷笔刀</a:t>
            </a:r>
            <a:endParaRPr lang="zh-CN" altLang="en-US" sz="2800" b="1" dirty="0" smtClean="0">
              <a:ln w="0"/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03119" y="4501515"/>
            <a:ext cx="894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 smtClean="0">
                <a:ln w="0"/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小刀</a:t>
            </a:r>
            <a:endParaRPr lang="zh-CN" altLang="en-US" sz="2800" b="1" dirty="0" smtClean="0">
              <a:ln w="0"/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70835" y="1505585"/>
            <a:ext cx="1610360" cy="922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d</a:t>
            </a:r>
            <a:r>
              <a:rPr lang="zh-CN" altLang="en-US" sz="5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ā</a:t>
            </a:r>
            <a:r>
              <a: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o</a:t>
            </a:r>
            <a:endParaRPr lang="zh-CN" altLang="en-US" sz="4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149465" y="4109086"/>
            <a:ext cx="1306354" cy="13061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997065" y="2112646"/>
            <a:ext cx="1325404" cy="1782445"/>
          </a:xfrm>
          <a:prstGeom prst="rect">
            <a:avLst/>
          </a:prstGeom>
        </p:spPr>
      </p:pic>
      <p:sp>
        <p:nvSpPr>
          <p:cNvPr id="14" name="圆角矩形 13"/>
          <p:cNvSpPr/>
          <p:nvPr/>
        </p:nvSpPr>
        <p:spPr>
          <a:xfrm>
            <a:off x="5382578" y="1999615"/>
            <a:ext cx="3478054" cy="3632200"/>
          </a:xfrm>
          <a:prstGeom prst="roundRect">
            <a:avLst/>
          </a:prstGeom>
          <a:noFill/>
          <a:ln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14631"/>
          <a:stretch>
            <a:fillRect/>
          </a:stretch>
        </p:blipFill>
        <p:spPr>
          <a:xfrm>
            <a:off x="9334976" y="3202306"/>
            <a:ext cx="672465" cy="273621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092643" y="962661"/>
            <a:ext cx="992029" cy="1036955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5" grpId="0"/>
      <p:bldP spid="7" grpId="0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84430" y="373299"/>
            <a:ext cx="1402080" cy="4603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4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学习生字</a:t>
            </a:r>
            <a:endParaRPr lang="zh-CN" altLang="en-US" sz="2400" b="1" dirty="0" smtClean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4" name="Group 33"/>
          <p:cNvGraphicFramePr>
            <a:graphicFrameLocks noGrp="1"/>
          </p:cNvGraphicFramePr>
          <p:nvPr/>
        </p:nvGraphicFramePr>
        <p:xfrm>
          <a:off x="3148966" y="3286761"/>
          <a:ext cx="1499235" cy="2126615"/>
        </p:xfrm>
        <a:graphic>
          <a:graphicData uri="http://schemas.openxmlformats.org/drawingml/2006/table">
            <a:tbl>
              <a:tblPr/>
              <a:tblGrid>
                <a:gridCol w="774065"/>
                <a:gridCol w="725170"/>
              </a:tblGrid>
              <a:tr h="114998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663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WordArt 34"/>
          <p:cNvSpPr>
            <a:spLocks noChangeArrowheads="1" noChangeShapeType="1" noTextEdit="1"/>
          </p:cNvSpPr>
          <p:nvPr/>
        </p:nvSpPr>
        <p:spPr bwMode="auto">
          <a:xfrm>
            <a:off x="3411379" y="3698240"/>
            <a:ext cx="1080611" cy="139954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1915"/>
              </a:avLst>
            </a:prstTxWarp>
          </a:bodyPr>
          <a:lstStyle/>
          <a:p>
            <a:pPr algn="ctr"/>
            <a:r>
              <a:rPr lang="zh-CN" altLang="en-US" sz="4400" kern="10" dirty="0">
                <a:ln w="9525">
                  <a:solidFill>
                    <a:srgbClr val="FF0000"/>
                  </a:solidFill>
                  <a:round/>
                </a:ln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尺</a:t>
            </a:r>
            <a:endParaRPr lang="zh-CN" altLang="en-US" sz="4400" kern="10" dirty="0">
              <a:ln w="9525">
                <a:solidFill>
                  <a:srgbClr val="FF0000"/>
                </a:solidFill>
                <a:round/>
              </a:ln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70747" y="904240"/>
            <a:ext cx="1075373" cy="2382520"/>
          </a:xfrm>
          <a:prstGeom prst="ellipse">
            <a:avLst/>
          </a:prstGeom>
          <a:effectLst>
            <a:softEdge rad="63500"/>
          </a:effectLst>
        </p:spPr>
      </p:pic>
      <p:sp>
        <p:nvSpPr>
          <p:cNvPr id="11" name="文本框 10"/>
          <p:cNvSpPr txBox="1"/>
          <p:nvPr/>
        </p:nvSpPr>
        <p:spPr>
          <a:xfrm>
            <a:off x="5634038" y="2718435"/>
            <a:ext cx="10001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 smtClean="0">
                <a:ln w="0"/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直 尺</a:t>
            </a:r>
            <a:endParaRPr lang="zh-CN" altLang="en-US" sz="2800" b="1" dirty="0" smtClean="0">
              <a:ln w="0"/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34037" y="4730750"/>
            <a:ext cx="11061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 smtClean="0">
                <a:ln w="0"/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b="1" dirty="0" smtClean="0">
                <a:ln w="0"/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尺 子</a:t>
            </a:r>
            <a:endParaRPr lang="zh-CN" altLang="en-US" sz="2800" b="1" dirty="0" smtClean="0">
              <a:ln w="0"/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11379" y="2329180"/>
            <a:ext cx="997585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chǐ</a:t>
            </a:r>
            <a:endParaRPr lang="zh-CN" altLang="en-US" sz="4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01777" y="1775460"/>
            <a:ext cx="2391728" cy="1875790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clrChange>
              <a:clrFrom>
                <a:srgbClr val="000000">
                  <a:alpha val="100000"/>
                </a:srgbClr>
              </a:clrFrom>
              <a:clrTo>
                <a:srgbClr val="000000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21342" y="3243580"/>
            <a:ext cx="1659731" cy="2308860"/>
          </a:xfrm>
          <a:prstGeom prst="rect">
            <a:avLst/>
          </a:prstGeom>
        </p:spPr>
      </p:pic>
      <p:sp>
        <p:nvSpPr>
          <p:cNvPr id="14" name="圆角矩形 13"/>
          <p:cNvSpPr/>
          <p:nvPr/>
        </p:nvSpPr>
        <p:spPr>
          <a:xfrm>
            <a:off x="5382578" y="1737995"/>
            <a:ext cx="3656171" cy="3909060"/>
          </a:xfrm>
          <a:prstGeom prst="roundRect">
            <a:avLst/>
          </a:prstGeom>
          <a:noFill/>
          <a:ln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14631"/>
          <a:stretch>
            <a:fillRect/>
          </a:stretch>
        </p:blipFill>
        <p:spPr>
          <a:xfrm>
            <a:off x="9606439" y="2677161"/>
            <a:ext cx="672465" cy="273621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7" grpId="0"/>
      <p:bldP spid="8" grpId="0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11883" y="373933"/>
            <a:ext cx="1605280" cy="52197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cap="none" spc="0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学习生字</a:t>
            </a:r>
            <a:endParaRPr lang="zh-CN" altLang="en-US" sz="28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4" name="Group 33"/>
          <p:cNvGraphicFramePr>
            <a:graphicFrameLocks noGrp="1"/>
          </p:cNvGraphicFramePr>
          <p:nvPr/>
        </p:nvGraphicFramePr>
        <p:xfrm>
          <a:off x="3258979" y="2499995"/>
          <a:ext cx="1868805" cy="2518410"/>
        </p:xfrm>
        <a:graphic>
          <a:graphicData uri="http://schemas.openxmlformats.org/drawingml/2006/table">
            <a:tbl>
              <a:tblPr/>
              <a:tblGrid>
                <a:gridCol w="919480"/>
                <a:gridCol w="949325"/>
              </a:tblGrid>
              <a:tr h="131381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0459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WordArt 34"/>
          <p:cNvSpPr>
            <a:spLocks noChangeArrowheads="1" noChangeShapeType="1" noTextEdit="1"/>
          </p:cNvSpPr>
          <p:nvPr/>
        </p:nvSpPr>
        <p:spPr bwMode="auto">
          <a:xfrm>
            <a:off x="3661612" y="3020695"/>
            <a:ext cx="1121093" cy="160591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1915"/>
              </a:avLst>
            </a:prstTxWarp>
          </a:bodyPr>
          <a:lstStyle/>
          <a:p>
            <a:pPr algn="ctr"/>
            <a:r>
              <a:rPr lang="zh-CN" altLang="en-US" sz="4400" kern="10" dirty="0">
                <a:ln w="9525">
                  <a:solidFill>
                    <a:srgbClr val="FF0000"/>
                  </a:solidFill>
                  <a:round/>
                </a:ln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</a:t>
            </a:r>
            <a:endParaRPr lang="zh-CN" altLang="en-US" sz="4400" kern="10" dirty="0">
              <a:ln w="9525">
                <a:solidFill>
                  <a:srgbClr val="FF0000"/>
                </a:solidFill>
                <a:round/>
              </a:ln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02438" y="2841625"/>
            <a:ext cx="1605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ln w="0"/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作业本　</a:t>
            </a:r>
            <a:endParaRPr lang="zh-CN" altLang="en-US" sz="2800" dirty="0"/>
          </a:p>
        </p:txBody>
      </p:sp>
      <p:pic>
        <p:nvPicPr>
          <p:cNvPr id="14" name="Picture 7" descr="xxyw2bp69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r="-54"/>
          <a:stretch>
            <a:fillRect/>
          </a:stretch>
        </p:blipFill>
        <p:spPr bwMode="auto">
          <a:xfrm>
            <a:off x="8322469" y="116841"/>
            <a:ext cx="1077754" cy="1621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3817621" y="1398906"/>
            <a:ext cx="126619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sym typeface="+mn-ea"/>
              </a:rPr>
              <a:t>běn</a:t>
            </a:r>
            <a:endParaRPr lang="zh-CN" altLang="en-US" sz="48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57670" y="4170680"/>
            <a:ext cx="1605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ln w="0"/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图画本　</a:t>
            </a:r>
            <a:endParaRPr lang="zh-CN" altLang="en-US" sz="2800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696685" y="2507529"/>
            <a:ext cx="1510413" cy="243129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rcRect l="6835" t="6514" r="8736" b="5299"/>
          <a:stretch>
            <a:fillRect/>
          </a:stretch>
        </p:blipFill>
        <p:spPr>
          <a:xfrm>
            <a:off x="7112794" y="2021205"/>
            <a:ext cx="1454944" cy="2997200"/>
          </a:xfrm>
          <a:prstGeom prst="rect">
            <a:avLst/>
          </a:prstGeom>
          <a:ln>
            <a:solidFill>
              <a:srgbClr val="0070C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Front"/>
            <a:lightRig rig="threePt" dir="t"/>
          </a:scene3d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1860000">
            <a:off x="7994809" y="3961131"/>
            <a:ext cx="1586389" cy="1529715"/>
          </a:xfrm>
          <a:prstGeom prst="rect">
            <a:avLst/>
          </a:prstGeom>
          <a:effectLst>
            <a:softEdge rad="31750"/>
          </a:effectLst>
          <a:scene3d>
            <a:camera prst="perspectiveLeft"/>
            <a:lightRig rig="threePt" dir="t"/>
          </a:scene3d>
        </p:spPr>
      </p:pic>
      <p:sp>
        <p:nvSpPr>
          <p:cNvPr id="8" name="圆角矩形 7"/>
          <p:cNvSpPr/>
          <p:nvPr/>
        </p:nvSpPr>
        <p:spPr>
          <a:xfrm>
            <a:off x="5768816" y="1737995"/>
            <a:ext cx="3841433" cy="3909060"/>
          </a:xfrm>
          <a:prstGeom prst="roundRect">
            <a:avLst/>
          </a:prstGeom>
          <a:noFill/>
          <a:ln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5" grpId="0"/>
      <p:bldP spid="7" grpId="0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157488" y="294397"/>
            <a:ext cx="14020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读一读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57626" y="2964816"/>
            <a:ext cx="5214938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n w="0"/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</a:rPr>
              <a:t>橡皮   书包     尺子       作业本</a:t>
            </a:r>
            <a:endParaRPr lang="zh-CN" altLang="en-US" sz="2800" b="1" dirty="0">
              <a:ln w="0"/>
              <a:solidFill>
                <a:schemeClr val="accent5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n w="0"/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</a:rPr>
              <a:t>铅笔   上课     </a:t>
            </a:r>
            <a:r>
              <a:rPr lang="zh-CN" altLang="en-US" sz="2800" b="1" dirty="0">
                <a:ln w="0"/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</a:rPr>
              <a:t>转笔刀    早到校</a:t>
            </a:r>
            <a:endParaRPr lang="zh-CN" altLang="en-US" sz="2800" b="1" dirty="0">
              <a:ln w="0"/>
              <a:solidFill>
                <a:schemeClr val="accent5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2800" b="1" dirty="0">
              <a:ln w="0"/>
              <a:solidFill>
                <a:schemeClr val="accent5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2800" b="1" dirty="0">
              <a:ln w="0"/>
              <a:solidFill>
                <a:schemeClr val="accent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93369" y="878205"/>
            <a:ext cx="3405188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10" name="云形标注 9"/>
          <p:cNvSpPr/>
          <p:nvPr/>
        </p:nvSpPr>
        <p:spPr>
          <a:xfrm>
            <a:off x="6513671" y="432435"/>
            <a:ext cx="2788444" cy="1229360"/>
          </a:xfrm>
          <a:prstGeom prst="cloud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n w="0"/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dirty="0">
                <a:ln w="0"/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谁能</a:t>
            </a:r>
            <a:r>
              <a:rPr lang="zh-CN" altLang="en-US" sz="2800" dirty="0">
                <a:ln w="0"/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试着读一下生字？</a:t>
            </a:r>
            <a:endParaRPr lang="zh-CN" altLang="en-US" sz="2800" dirty="0">
              <a:ln w="0"/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2672" y="1397000"/>
            <a:ext cx="1075373" cy="2581910"/>
          </a:xfrm>
          <a:prstGeom prst="ellipse">
            <a:avLst/>
          </a:prstGeom>
          <a:effectLst>
            <a:softEdge rad="63500"/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634990" y="221616"/>
            <a:ext cx="992029" cy="1036955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ldLvl="0" animBg="1"/>
      <p:bldP spid="10" grpId="1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964</Words>
  <Application>WPS 演示</Application>
  <PresentationFormat>宽屏</PresentationFormat>
  <Paragraphs>187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楷体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mayn</cp:lastModifiedBy>
  <cp:revision>25</cp:revision>
  <dcterms:created xsi:type="dcterms:W3CDTF">2019-06-19T02:08:00Z</dcterms:created>
  <dcterms:modified xsi:type="dcterms:W3CDTF">2019-10-12T00:51:30Z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