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GIF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GIF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GIF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GIF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GIF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GIF"/><Relationship Id="rId1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GIF"/><Relationship Id="rId1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GIF"/><Relationship Id="rId1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GIF"/><Relationship Id="rId1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" Target="slide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GIF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3" descr="图片1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2711450" y="1557338"/>
            <a:ext cx="676910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en-US" sz="9600" b="1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8 </a:t>
            </a:r>
            <a:r>
              <a:rPr kumimoji="0" lang="zh-CN" altLang="en-US" sz="9600" b="1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小鹰学飞</a:t>
            </a:r>
            <a:endParaRPr kumimoji="0" lang="zh-CN" altLang="en-US" sz="9600" b="1" kern="1200" cap="none" spc="0" normalizeH="0" baseline="0" noProof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7"/>
          <p:cNvSpPr txBox="1"/>
          <p:nvPr/>
        </p:nvSpPr>
        <p:spPr>
          <a:xfrm>
            <a:off x="2060575" y="1714500"/>
            <a:ext cx="8464550" cy="3681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7000"/>
              </a:lnSpc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                                                                               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飞行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7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三次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7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大树的上面      大山的上空  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7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白云的下面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652" name="Text Box 4"/>
          <p:cNvSpPr txBox="1"/>
          <p:nvPr/>
        </p:nvSpPr>
        <p:spPr>
          <a:xfrm>
            <a:off x="1704975" y="1714500"/>
            <a:ext cx="8748713" cy="3681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7000"/>
              </a:lnSpc>
            </a:pPr>
            <a:r>
              <a:rPr lang="en-US" altLang="zh-CN" sz="4000" dirty="0">
                <a:latin typeface="Arial" panose="020B0604020202020204" pitchFamily="34" charset="0"/>
              </a:rPr>
              <a:t>        </a:t>
            </a:r>
            <a:r>
              <a:rPr lang="zh-CN" altLang="en-US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小鹰跟着老鹰学（        ），一共飞了（         ），分别飞到了</a:t>
            </a:r>
            <a:endParaRPr lang="zh-CN" altLang="en-US" sz="4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70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          </a:t>
            </a:r>
            <a:r>
              <a:rPr lang="zh-CN" altLang="en-US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），（           ）和</a:t>
            </a:r>
            <a:endParaRPr lang="zh-CN" altLang="en-US" sz="4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7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          ）。</a:t>
            </a:r>
            <a:endParaRPr lang="zh-CN" altLang="en-US" sz="4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2"/>
          <p:cNvSpPr txBox="1"/>
          <p:nvPr/>
        </p:nvSpPr>
        <p:spPr>
          <a:xfrm>
            <a:off x="1919288" y="1952625"/>
            <a:ext cx="8353425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000000"/>
                </a:solidFill>
                <a:latin typeface="Comic Sans MS" panose="030F0702030302020204" pitchFamily="66" charset="0"/>
              </a:rPr>
              <a:t>        </a:t>
            </a:r>
            <a:r>
              <a:rPr lang="zh-CN" altLang="en-US" sz="44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 pitchFamily="49" charset="-122"/>
              </a:rPr>
              <a:t>一只小鹰跟着老鹰学飞行。小鹰飞到了大树的上面，它高兴地喊起来：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44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 pitchFamily="49" charset="-122"/>
              </a:rPr>
              <a:t>我已经会飞啦！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”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grpSp>
        <p:nvGrpSpPr>
          <p:cNvPr id="105475" name="Group 3"/>
          <p:cNvGrpSpPr/>
          <p:nvPr/>
        </p:nvGrpSpPr>
        <p:grpSpPr>
          <a:xfrm>
            <a:off x="3287713" y="-458787"/>
            <a:ext cx="2438400" cy="1970087"/>
            <a:chOff x="480" y="-240"/>
            <a:chExt cx="1965" cy="1769"/>
          </a:xfrm>
        </p:grpSpPr>
        <p:pic>
          <p:nvPicPr>
            <p:cNvPr id="28676" name="Picture 4" descr="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24" y="-240"/>
              <a:ext cx="1821" cy="13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77" name="Picture 5" descr="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80" y="912"/>
              <a:ext cx="816" cy="61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1919288" y="2025650"/>
            <a:ext cx="8353425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000000"/>
                </a:solidFill>
                <a:latin typeface="Comic Sans MS" panose="030F0702030302020204" pitchFamily="66" charset="0"/>
              </a:rPr>
              <a:t>        </a:t>
            </a:r>
            <a:r>
              <a:rPr lang="zh-CN" altLang="en-US" sz="44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 pitchFamily="49" charset="-122"/>
              </a:rPr>
              <a:t>一只小鹰跟着老鹰学飞行。小鹰飞到了大树的上面，它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楷体_GB2312" pitchFamily="49" charset="-122"/>
              </a:rPr>
              <a:t>高兴</a:t>
            </a:r>
            <a:r>
              <a:rPr lang="zh-CN" altLang="en-US" sz="44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 pitchFamily="49" charset="-122"/>
              </a:rPr>
              <a:t>地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楷体_GB2312" pitchFamily="49" charset="-122"/>
              </a:rPr>
              <a:t>喊</a:t>
            </a:r>
            <a:r>
              <a:rPr lang="zh-CN" altLang="en-US" sz="44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 pitchFamily="49" charset="-122"/>
              </a:rPr>
              <a:t>起来：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44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 pitchFamily="49" charset="-122"/>
              </a:rPr>
              <a:t>我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楷体_GB2312" pitchFamily="49" charset="-122"/>
              </a:rPr>
              <a:t>已经</a:t>
            </a:r>
            <a:r>
              <a:rPr lang="zh-CN" altLang="en-US" sz="44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 pitchFamily="49" charset="-122"/>
              </a:rPr>
              <a:t>会飞啦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楷体_GB2312" pitchFamily="49" charset="-122"/>
              </a:rPr>
              <a:t>！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”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grpSp>
        <p:nvGrpSpPr>
          <p:cNvPr id="106499" name="Group 3"/>
          <p:cNvGrpSpPr/>
          <p:nvPr/>
        </p:nvGrpSpPr>
        <p:grpSpPr>
          <a:xfrm>
            <a:off x="3287713" y="-458787"/>
            <a:ext cx="2438400" cy="1970087"/>
            <a:chOff x="480" y="-240"/>
            <a:chExt cx="1965" cy="1769"/>
          </a:xfrm>
        </p:grpSpPr>
        <p:pic>
          <p:nvPicPr>
            <p:cNvPr id="29700" name="Picture 4" descr="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24" y="-240"/>
              <a:ext cx="1821" cy="13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1" name="Picture 5" descr="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80" y="912"/>
              <a:ext cx="816" cy="61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Picture 2" descr="大树"/>
          <p:cNvPicPr>
            <a:picLocks noChangeAspect="1"/>
          </p:cNvPicPr>
          <p:nvPr/>
        </p:nvPicPr>
        <p:blipFill>
          <a:blip r:embed="rId1">
            <a:lum bright="20001" contrast="-39999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23" name="Group 3"/>
          <p:cNvGrpSpPr/>
          <p:nvPr/>
        </p:nvGrpSpPr>
        <p:grpSpPr>
          <a:xfrm>
            <a:off x="3792538" y="0"/>
            <a:ext cx="2438400" cy="1970088"/>
            <a:chOff x="480" y="-240"/>
            <a:chExt cx="1965" cy="1769"/>
          </a:xfrm>
        </p:grpSpPr>
        <p:pic>
          <p:nvPicPr>
            <p:cNvPr id="30725" name="Picture 4" descr="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4" y="-240"/>
              <a:ext cx="1821" cy="13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26" name="Picture 5" descr="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0" y="912"/>
              <a:ext cx="816" cy="61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24" name="Text Box 6"/>
          <p:cNvSpPr txBox="1"/>
          <p:nvPr/>
        </p:nvSpPr>
        <p:spPr>
          <a:xfrm>
            <a:off x="5375275" y="1169988"/>
            <a:ext cx="4968875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已经</a:t>
            </a:r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</a:rPr>
              <a:t>会飞啦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！</a:t>
            </a:r>
            <a:endParaRPr lang="zh-CN" altLang="en-US" sz="54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2" descr="大树"/>
          <p:cNvPicPr>
            <a:picLocks noChangeAspect="1"/>
          </p:cNvPicPr>
          <p:nvPr/>
        </p:nvPicPr>
        <p:blipFill>
          <a:blip r:embed="rId1">
            <a:lum bright="20001" contrast="-39999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747" name="Group 3"/>
          <p:cNvGrpSpPr/>
          <p:nvPr/>
        </p:nvGrpSpPr>
        <p:grpSpPr>
          <a:xfrm>
            <a:off x="4295775" y="-387350"/>
            <a:ext cx="2438400" cy="1970088"/>
            <a:chOff x="480" y="-240"/>
            <a:chExt cx="1965" cy="1769"/>
          </a:xfrm>
        </p:grpSpPr>
        <p:pic>
          <p:nvPicPr>
            <p:cNvPr id="31750" name="Picture 4" descr="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4" y="-240"/>
              <a:ext cx="1821" cy="13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751" name="Picture 5" descr="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0" y="912"/>
              <a:ext cx="816" cy="61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1748" name="Text Box 6"/>
          <p:cNvSpPr txBox="1"/>
          <p:nvPr/>
        </p:nvSpPr>
        <p:spPr>
          <a:xfrm>
            <a:off x="4079875" y="1773238"/>
            <a:ext cx="700405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我已经</a:t>
            </a:r>
            <a:r>
              <a:rPr lang="zh-CN" altLang="en-US" sz="5400" b="1" u="sng" dirty="0">
                <a:solidFill>
                  <a:srgbClr val="FF9900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5400" b="1" u="sng" dirty="0">
                <a:solidFill>
                  <a:schemeClr val="tx2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5400" b="1" u="sng" dirty="0">
                <a:solidFill>
                  <a:srgbClr val="FF9900"/>
                </a:solidFill>
                <a:latin typeface="宋体" panose="02010600030101010101" pitchFamily="2" charset="-122"/>
              </a:rPr>
              <a:t>   </a:t>
            </a:r>
            <a:endParaRPr lang="zh-CN" altLang="en-US" sz="5400" b="1" u="sng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31749" name="Line 7"/>
          <p:cNvSpPr/>
          <p:nvPr/>
        </p:nvSpPr>
        <p:spPr>
          <a:xfrm>
            <a:off x="8112125" y="2565400"/>
            <a:ext cx="2303463" cy="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Picture 2" descr="大树"/>
          <p:cNvPicPr>
            <a:picLocks noChangeAspect="1"/>
          </p:cNvPicPr>
          <p:nvPr/>
        </p:nvPicPr>
        <p:blipFill>
          <a:blip r:embed="rId1">
            <a:lum bright="20001" contrast="-39999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771" name="Group 3"/>
          <p:cNvGrpSpPr/>
          <p:nvPr/>
        </p:nvGrpSpPr>
        <p:grpSpPr>
          <a:xfrm>
            <a:off x="3792538" y="0"/>
            <a:ext cx="2438400" cy="1970088"/>
            <a:chOff x="480" y="-240"/>
            <a:chExt cx="1965" cy="1769"/>
          </a:xfrm>
        </p:grpSpPr>
        <p:pic>
          <p:nvPicPr>
            <p:cNvPr id="32773" name="Picture 4" descr="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4" y="-240"/>
              <a:ext cx="1821" cy="13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74" name="Picture 5" descr="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0" y="912"/>
              <a:ext cx="816" cy="61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2772" name="Text Box 6"/>
          <p:cNvSpPr txBox="1"/>
          <p:nvPr/>
        </p:nvSpPr>
        <p:spPr>
          <a:xfrm>
            <a:off x="5808663" y="1773238"/>
            <a:ext cx="59436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已经</a:t>
            </a:r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</a:rPr>
              <a:t>会飞啦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！</a:t>
            </a:r>
            <a:endParaRPr lang="zh-CN" altLang="en-US" sz="54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33795" name="Rectangle 3"/>
          <p:cNvSpPr>
            <a:spLocks noGrp="1"/>
          </p:cNvSpPr>
          <p:nvPr>
            <p:ph idx="1"/>
          </p:nvPr>
        </p:nvSpPr>
        <p:spPr>
          <a:xfrm>
            <a:off x="1981200" y="908050"/>
            <a:ext cx="8229600" cy="5218113"/>
          </a:xfrm>
        </p:spPr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3796" name="Picture 4" descr="大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61912"/>
            <a:ext cx="9144000" cy="69199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797" name="Group 5"/>
          <p:cNvGrpSpPr>
            <a:grpSpLocks noChangeAspect="1"/>
          </p:cNvGrpSpPr>
          <p:nvPr/>
        </p:nvGrpSpPr>
        <p:grpSpPr>
          <a:xfrm>
            <a:off x="3935413" y="1484313"/>
            <a:ext cx="4176712" cy="2298700"/>
            <a:chOff x="0" y="0"/>
            <a:chExt cx="2631" cy="1448"/>
          </a:xfrm>
        </p:grpSpPr>
        <p:pic>
          <p:nvPicPr>
            <p:cNvPr id="33811" name="Picture 6" descr="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6" y="0"/>
              <a:ext cx="1815" cy="12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12" name="Picture 7" descr="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771"/>
              <a:ext cx="998" cy="67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3672" name="Text Box 8"/>
          <p:cNvSpPr txBox="1"/>
          <p:nvPr/>
        </p:nvSpPr>
        <p:spPr>
          <a:xfrm>
            <a:off x="1847850" y="333375"/>
            <a:ext cx="88201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它高兴地喊起来：“我已经会飞啦！”</a:t>
            </a:r>
            <a:endParaRPr lang="zh-CN" altLang="en-US" sz="4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113673" name="Group 9"/>
          <p:cNvGrpSpPr/>
          <p:nvPr/>
        </p:nvGrpSpPr>
        <p:grpSpPr>
          <a:xfrm>
            <a:off x="2351088" y="300038"/>
            <a:ext cx="2320925" cy="709613"/>
            <a:chOff x="0" y="0"/>
            <a:chExt cx="1462" cy="447"/>
          </a:xfrm>
        </p:grpSpPr>
        <p:sp>
          <p:nvSpPr>
            <p:cNvPr id="33809" name="Text Box 10"/>
            <p:cNvSpPr txBox="1"/>
            <p:nvPr/>
          </p:nvSpPr>
          <p:spPr>
            <a:xfrm>
              <a:off x="0" y="2"/>
              <a:ext cx="771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高兴</a:t>
              </a:r>
              <a:endPara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3810" name="Text Box 11"/>
            <p:cNvSpPr txBox="1"/>
            <p:nvPr/>
          </p:nvSpPr>
          <p:spPr>
            <a:xfrm>
              <a:off x="963" y="0"/>
              <a:ext cx="49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喊</a:t>
              </a:r>
              <a:endPara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113676" name="Text Box 12"/>
          <p:cNvSpPr txBox="1"/>
          <p:nvPr/>
        </p:nvSpPr>
        <p:spPr>
          <a:xfrm>
            <a:off x="6673850" y="301625"/>
            <a:ext cx="1727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已经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3801" name="AutoShape 13"/>
          <p:cNvSpPr/>
          <p:nvPr/>
        </p:nvSpPr>
        <p:spPr>
          <a:xfrm>
            <a:off x="10199688" y="5653088"/>
            <a:ext cx="287337" cy="217487"/>
          </a:xfrm>
          <a:prstGeom prst="actionButtonInformation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3802" name="AutoShape 14"/>
          <p:cNvSpPr/>
          <p:nvPr/>
        </p:nvSpPr>
        <p:spPr>
          <a:xfrm>
            <a:off x="10199688" y="6029325"/>
            <a:ext cx="287337" cy="217488"/>
          </a:xfrm>
          <a:prstGeom prst="actionButtonInformation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3679" name="Text Box 15"/>
          <p:cNvSpPr txBox="1"/>
          <p:nvPr/>
        </p:nvSpPr>
        <p:spPr>
          <a:xfrm>
            <a:off x="1847850" y="1412875"/>
            <a:ext cx="8208963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老鹰摇摇头说：“飞得只比大树高，还不算会飞。”</a:t>
            </a:r>
            <a:endParaRPr lang="zh-CN" altLang="en-US" sz="4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113680" name="Group 16"/>
          <p:cNvGrpSpPr/>
          <p:nvPr/>
        </p:nvGrpSpPr>
        <p:grpSpPr>
          <a:xfrm>
            <a:off x="1855788" y="1373188"/>
            <a:ext cx="5537200" cy="1322388"/>
            <a:chOff x="0" y="0"/>
            <a:chExt cx="3488" cy="833"/>
          </a:xfrm>
        </p:grpSpPr>
        <p:sp>
          <p:nvSpPr>
            <p:cNvPr id="33807" name="Text Box 17"/>
            <p:cNvSpPr txBox="1"/>
            <p:nvPr/>
          </p:nvSpPr>
          <p:spPr>
            <a:xfrm>
              <a:off x="3034" y="0"/>
              <a:ext cx="454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只</a:t>
              </a:r>
              <a:endPara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3808" name="Text Box 18"/>
            <p:cNvSpPr txBox="1"/>
            <p:nvPr/>
          </p:nvSpPr>
          <p:spPr>
            <a:xfrm>
              <a:off x="0" y="388"/>
              <a:ext cx="454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还</a:t>
              </a:r>
              <a:endPara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33805" name="AutoShape 19"/>
          <p:cNvSpPr/>
          <p:nvPr/>
        </p:nvSpPr>
        <p:spPr>
          <a:xfrm>
            <a:off x="10199688" y="6381750"/>
            <a:ext cx="287337" cy="217488"/>
          </a:xfrm>
          <a:prstGeom prst="actionButtonInformation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3684" name="Text Box 20"/>
          <p:cNvSpPr txBox="1"/>
          <p:nvPr/>
        </p:nvSpPr>
        <p:spPr>
          <a:xfrm>
            <a:off x="2855913" y="1393825"/>
            <a:ext cx="171450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摇摇头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367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3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36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367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67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1368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3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3"/>
          <p:cNvSpPr>
            <a:spLocks noGrp="1"/>
          </p:cNvSpPr>
          <p:nvPr>
            <p:ph idx="1"/>
          </p:nvPr>
        </p:nvSpPr>
        <p:spPr>
          <a:xfrm>
            <a:off x="1774825" y="1125538"/>
            <a:ext cx="8229600" cy="392112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4800" dirty="0">
                <a:solidFill>
                  <a:srgbClr val="008000"/>
                </a:solidFill>
                <a:ea typeface="黑体" panose="02010609060101010101" pitchFamily="2" charset="-122"/>
              </a:rPr>
              <a:t>自学要求：</a:t>
            </a:r>
            <a:endParaRPr lang="zh-CN" altLang="en-US" sz="4800" dirty="0">
              <a:solidFill>
                <a:srgbClr val="008000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sz="36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（1）划一划：小鹰又飞到了哪儿？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（2）想一想：小鹰的心情如何？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（3）读一读：通过朗读读出你的理解。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3584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5844" name="Picture 4" descr="大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5" name="Text Box 5"/>
          <p:cNvSpPr txBox="1"/>
          <p:nvPr/>
        </p:nvSpPr>
        <p:spPr>
          <a:xfrm>
            <a:off x="2640013" y="620713"/>
            <a:ext cx="6985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grpSp>
        <p:nvGrpSpPr>
          <p:cNvPr id="115718" name="Group 6"/>
          <p:cNvGrpSpPr>
            <a:grpSpLocks noChangeAspect="1"/>
          </p:cNvGrpSpPr>
          <p:nvPr/>
        </p:nvGrpSpPr>
        <p:grpSpPr>
          <a:xfrm>
            <a:off x="3648075" y="1412875"/>
            <a:ext cx="4895850" cy="2228850"/>
            <a:chOff x="0" y="0"/>
            <a:chExt cx="3084" cy="1404"/>
          </a:xfrm>
        </p:grpSpPr>
        <p:pic>
          <p:nvPicPr>
            <p:cNvPr id="35850" name="Picture 7" descr="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6" y="0"/>
              <a:ext cx="1678" cy="113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851" name="Picture 8" descr="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35"/>
              <a:ext cx="1133" cy="76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5721" name="AutoShape 9"/>
          <p:cNvSpPr/>
          <p:nvPr/>
        </p:nvSpPr>
        <p:spPr>
          <a:xfrm>
            <a:off x="1774825" y="692150"/>
            <a:ext cx="3744913" cy="1657350"/>
          </a:xfrm>
          <a:prstGeom prst="cloudCallout">
            <a:avLst>
              <a:gd name="adj1" fmla="val 14898"/>
              <a:gd name="adj2" fmla="val 8017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en-US" altLang="zh-CN" sz="40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我真的会</a:t>
            </a:r>
            <a:endParaRPr lang="zh-CN" altLang="en-US" sz="4000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  飞啦！</a:t>
            </a:r>
            <a:endParaRPr lang="zh-CN" altLang="en-US" sz="4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5722" name="AutoShape 10"/>
          <p:cNvSpPr/>
          <p:nvPr/>
        </p:nvSpPr>
        <p:spPr>
          <a:xfrm>
            <a:off x="6816725" y="404813"/>
            <a:ext cx="3598863" cy="1844675"/>
          </a:xfrm>
          <a:prstGeom prst="wedgeRoundRectCallout">
            <a:avLst>
              <a:gd name="adj1" fmla="val -40162"/>
              <a:gd name="adj2" fmla="val 7117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3800" b="1" dirty="0">
                <a:latin typeface="Arial" panose="020B0604020202020204" pitchFamily="34" charset="0"/>
                <a:ea typeface="楷体_GB2312" pitchFamily="49" charset="-122"/>
              </a:rPr>
              <a:t>飞得</a:t>
            </a:r>
            <a:r>
              <a:rPr lang="zh-CN" altLang="en-US" sz="3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只</a:t>
            </a:r>
            <a:r>
              <a:rPr lang="zh-CN" altLang="en-US" sz="3800" b="1" dirty="0">
                <a:latin typeface="Arial" panose="020B0604020202020204" pitchFamily="34" charset="0"/>
                <a:ea typeface="楷体_GB2312" pitchFamily="49" charset="-122"/>
              </a:rPr>
              <a:t>比大山高，</a:t>
            </a:r>
            <a:r>
              <a:rPr lang="zh-CN" altLang="en-US" sz="3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还</a:t>
            </a:r>
            <a:r>
              <a:rPr lang="zh-CN" altLang="en-US" sz="3800" b="1" dirty="0">
                <a:latin typeface="Arial" panose="020B0604020202020204" pitchFamily="34" charset="0"/>
                <a:ea typeface="楷体_GB2312" pitchFamily="49" charset="-122"/>
              </a:rPr>
              <a:t>不算会飞。</a:t>
            </a:r>
            <a:endParaRPr lang="zh-CN" altLang="en-US" sz="3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5723" name="Text Box 11"/>
          <p:cNvSpPr txBox="1"/>
          <p:nvPr/>
        </p:nvSpPr>
        <p:spPr>
          <a:xfrm>
            <a:off x="2917825" y="909638"/>
            <a:ext cx="12969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真的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11572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21" grpId="0" bldLvl="0" animBg="1"/>
      <p:bldP spid="1157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3071813" y="188913"/>
            <a:ext cx="2305050" cy="1081087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小 鹰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67" name="Rectangle 3"/>
          <p:cNvSpPr>
            <a:spLocks noGrp="1"/>
          </p:cNvSpPr>
          <p:nvPr>
            <p:ph idx="1"/>
          </p:nvPr>
        </p:nvSpPr>
        <p:spPr>
          <a:xfrm>
            <a:off x="6959600" y="333375"/>
            <a:ext cx="2160588" cy="10795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老 鹰</a:t>
            </a:r>
            <a:endParaRPr lang="zh-CN" altLang="en-US" sz="4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68" name="Text Box 4"/>
          <p:cNvSpPr txBox="1"/>
          <p:nvPr/>
        </p:nvSpPr>
        <p:spPr>
          <a:xfrm>
            <a:off x="2063750" y="1341438"/>
            <a:ext cx="8145463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我已经会飞啦！</a:t>
            </a:r>
            <a:r>
              <a:rPr lang="zh-CN" altLang="en-US" sz="36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飞得只比大树高，  </a:t>
            </a:r>
            <a:endParaRPr lang="zh-CN" altLang="en-US" sz="36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          还不算会飞。</a:t>
            </a:r>
            <a:endParaRPr lang="zh-CN" altLang="en-US" sz="36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我真的会飞啦！</a:t>
            </a:r>
            <a:r>
              <a:rPr lang="zh-CN" altLang="en-US" sz="36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飞得只比大山高，</a:t>
            </a:r>
            <a:endParaRPr lang="zh-CN" altLang="en-US" sz="36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          还不算会飞。</a:t>
            </a:r>
            <a:endParaRPr lang="zh-CN" altLang="en-US" sz="36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6" descr="4"/>
          <p:cNvPicPr>
            <a:picLocks noChangeAspect="1"/>
          </p:cNvPicPr>
          <p:nvPr/>
        </p:nvPicPr>
        <p:blipFill>
          <a:blip r:embed="rId1">
            <a:lum bright="35999" contrast="24000"/>
          </a:blip>
          <a:srcRect l="4877" t="116" r="2747" b="2777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0" name="Text Box 4"/>
          <p:cNvSpPr txBox="1"/>
          <p:nvPr/>
        </p:nvSpPr>
        <p:spPr>
          <a:xfrm>
            <a:off x="1703388" y="2205038"/>
            <a:ext cx="8820150" cy="3138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按要求自由朗读课文：</a:t>
            </a:r>
            <a:b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）读通句子，读顺全文。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）对照课后生字表</a:t>
            </a: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认真读一读字音，记一记字形。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Text Box 2"/>
          <p:cNvSpPr txBox="1"/>
          <p:nvPr/>
        </p:nvSpPr>
        <p:spPr>
          <a:xfrm>
            <a:off x="2352675" y="981075"/>
            <a:ext cx="7775575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宋体" panose="02010600030101010101" pitchFamily="2" charset="-122"/>
              </a:rPr>
              <a:t>    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小鹰只好鼓起劲，跟着老鹰拼命向上飞。飞呀，飞呀，大树看不见了，大山也变得矮小了。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 Box 2"/>
          <p:cNvSpPr txBox="1"/>
          <p:nvPr/>
        </p:nvSpPr>
        <p:spPr>
          <a:xfrm>
            <a:off x="2352675" y="981075"/>
            <a:ext cx="7775575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小鹰只好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鼓起劲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，跟着老鹰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拼命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向上飞。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 Box 2"/>
          <p:cNvSpPr txBox="1"/>
          <p:nvPr/>
        </p:nvSpPr>
        <p:spPr>
          <a:xfrm>
            <a:off x="2352675" y="981075"/>
            <a:ext cx="7775575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宋体" panose="02010600030101010101" pitchFamily="2" charset="-122"/>
              </a:rPr>
              <a:t>    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小鹰只好鼓起劲，跟着老鹰拼命向上飞。飞呀，飞呀，大树看不见了，大山也变得矮小了。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 Box 2"/>
          <p:cNvSpPr txBox="1"/>
          <p:nvPr/>
        </p:nvSpPr>
        <p:spPr>
          <a:xfrm>
            <a:off x="2352675" y="981075"/>
            <a:ext cx="7775575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宋体" panose="02010600030101010101" pitchFamily="2" charset="-122"/>
              </a:rPr>
              <a:t>    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小鹰只好鼓起劲，跟着老鹰拼命向上飞。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飞呀，飞呀，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大树看不见了，大山也变得矮小了。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Picture 2" descr="白云"/>
          <p:cNvPicPr/>
          <p:nvPr/>
        </p:nvPicPr>
        <p:blipFill>
          <a:blip r:embed="rId1">
            <a:lum bright="20001" contrast="-39999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3907" name="Group 3"/>
          <p:cNvGrpSpPr/>
          <p:nvPr/>
        </p:nvGrpSpPr>
        <p:grpSpPr>
          <a:xfrm>
            <a:off x="2711450" y="1916113"/>
            <a:ext cx="2438400" cy="1970087"/>
            <a:chOff x="480" y="-240"/>
            <a:chExt cx="1965" cy="1769"/>
          </a:xfrm>
        </p:grpSpPr>
        <p:pic>
          <p:nvPicPr>
            <p:cNvPr id="41994" name="Picture 4" descr="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4" y="-240"/>
              <a:ext cx="1821" cy="13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995" name="Picture 5" descr="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0" y="912"/>
              <a:ext cx="816" cy="61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1988" name="Text Box 6"/>
          <p:cNvSpPr txBox="1"/>
          <p:nvPr/>
        </p:nvSpPr>
        <p:spPr>
          <a:xfrm>
            <a:off x="2387600" y="1892300"/>
            <a:ext cx="74168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latin typeface="Times New Roman" panose="02020603050405020304" charset="0"/>
                <a:ea typeface="隶书" pitchFamily="49" charset="-122"/>
              </a:rPr>
              <a:t>      </a:t>
            </a:r>
            <a:r>
              <a:rPr lang="zh-CN" altLang="en-US" sz="6000" b="1" dirty="0">
                <a:latin typeface="Times New Roman" panose="02020603050405020304" charset="0"/>
                <a:ea typeface="楷体_GB2312" pitchFamily="49" charset="-122"/>
              </a:rPr>
              <a:t>小鹰</a:t>
            </a: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急促</a:t>
            </a:r>
            <a:r>
              <a:rPr lang="zh-CN" altLang="en-US" sz="6000" b="1" dirty="0">
                <a:latin typeface="Times New Roman" panose="02020603050405020304" charset="0"/>
                <a:ea typeface="楷体_GB2312" pitchFamily="49" charset="-122"/>
              </a:rPr>
              <a:t>地</a:t>
            </a: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喘着气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pic>
        <p:nvPicPr>
          <p:cNvPr id="41989" name="Picture 7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063" y="404813"/>
            <a:ext cx="1066800" cy="750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0" name="Picture 8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725" y="981075"/>
            <a:ext cx="1066800" cy="750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1" name="Picture 9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981075"/>
            <a:ext cx="993775" cy="750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2" name="Picture 10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763" y="620713"/>
            <a:ext cx="1066800" cy="750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915" name="Rectangle 11"/>
          <p:cNvSpPr>
            <a:spLocks noGrp="1"/>
          </p:cNvSpPr>
          <p:nvPr>
            <p:ph type="title"/>
          </p:nvPr>
        </p:nvSpPr>
        <p:spPr>
          <a:xfrm>
            <a:off x="2135188" y="3851275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4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( </a:t>
            </a:r>
            <a:r>
              <a:rPr lang="zh-CN" altLang="en-US" sz="4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气喘吁吁 ）</a:t>
            </a:r>
            <a:endParaRPr lang="zh-CN" altLang="en-US" sz="4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43011" name="Picture 3" descr="高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207962"/>
            <a:ext cx="9144000" cy="706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2" name="Picture 4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725" y="1268413"/>
            <a:ext cx="2808288" cy="1906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Picture 5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213" y="3573463"/>
            <a:ext cx="2160587" cy="146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4934" name="AutoShape 6"/>
          <p:cNvSpPr/>
          <p:nvPr/>
        </p:nvSpPr>
        <p:spPr>
          <a:xfrm>
            <a:off x="1703388" y="836613"/>
            <a:ext cx="4572000" cy="2665412"/>
          </a:xfrm>
          <a:prstGeom prst="cloudCallout">
            <a:avLst>
              <a:gd name="adj1" fmla="val 22361"/>
              <a:gd name="adj2" fmla="val 7346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现在</a:t>
            </a:r>
            <a:r>
              <a:rPr lang="en-US" altLang="zh-CN" sz="4400" b="1" dirty="0"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我总算</a:t>
            </a:r>
            <a:r>
              <a:rPr lang="en-US" altLang="zh-CN" sz="4400" b="1" dirty="0"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会飞了吧？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24935" name="Group 7"/>
          <p:cNvGrpSpPr/>
          <p:nvPr/>
        </p:nvGrpSpPr>
        <p:grpSpPr>
          <a:xfrm>
            <a:off x="3432175" y="1268413"/>
            <a:ext cx="1368425" cy="1439862"/>
            <a:chOff x="0" y="0"/>
            <a:chExt cx="862" cy="907"/>
          </a:xfrm>
        </p:grpSpPr>
        <p:sp>
          <p:nvSpPr>
            <p:cNvPr id="43019" name="Text Box 8"/>
            <p:cNvSpPr txBox="1"/>
            <p:nvPr/>
          </p:nvSpPr>
          <p:spPr>
            <a:xfrm>
              <a:off x="0" y="0"/>
              <a:ext cx="862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4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……</a:t>
              </a:r>
              <a:endParaRPr lang="en-US" altLang="zh-CN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3020" name="Text Box 9"/>
            <p:cNvSpPr txBox="1"/>
            <p:nvPr/>
          </p:nvSpPr>
          <p:spPr>
            <a:xfrm>
              <a:off x="0" y="423"/>
              <a:ext cx="862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4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……</a:t>
              </a:r>
              <a:endParaRPr lang="en-US" altLang="zh-CN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24938" name="Group 10"/>
          <p:cNvGrpSpPr/>
          <p:nvPr/>
        </p:nvGrpSpPr>
        <p:grpSpPr>
          <a:xfrm>
            <a:off x="4008438" y="2565400"/>
            <a:ext cx="1368425" cy="1439863"/>
            <a:chOff x="0" y="0"/>
            <a:chExt cx="862" cy="907"/>
          </a:xfrm>
        </p:grpSpPr>
        <p:sp>
          <p:nvSpPr>
            <p:cNvPr id="43017" name="Text Box 11"/>
            <p:cNvSpPr txBox="1"/>
            <p:nvPr/>
          </p:nvSpPr>
          <p:spPr>
            <a:xfrm>
              <a:off x="0" y="0"/>
              <a:ext cx="862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？</a:t>
              </a:r>
              <a:endPara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3018" name="Text Box 12"/>
            <p:cNvSpPr txBox="1"/>
            <p:nvPr/>
          </p:nvSpPr>
          <p:spPr>
            <a:xfrm>
              <a:off x="0" y="423"/>
              <a:ext cx="862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endParaRPr lang="en-US" altLang="zh-CN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5954" name="Picture 2" descr="白云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0" y="2782888"/>
            <a:ext cx="304800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5955" name="Picture 3" descr="大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267200"/>
            <a:ext cx="304800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5956" name="Picture 4" descr="高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575050"/>
            <a:ext cx="3048000" cy="259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5957" name="Text Box 5"/>
          <p:cNvSpPr txBox="1"/>
          <p:nvPr/>
        </p:nvSpPr>
        <p:spPr>
          <a:xfrm>
            <a:off x="2063750" y="2895600"/>
            <a:ext cx="25146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anose="02010600030101010101" pitchFamily="2" charset="-122"/>
              </a:rPr>
              <a:t>我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已经</a:t>
            </a:r>
            <a:r>
              <a:rPr lang="zh-CN" altLang="en-US" sz="3600" b="1" dirty="0">
                <a:latin typeface="宋体" panose="02010600030101010101" pitchFamily="2" charset="-122"/>
              </a:rPr>
              <a:t>会飞啦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！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5958" name="Text Box 6"/>
          <p:cNvSpPr txBox="1"/>
          <p:nvPr/>
        </p:nvSpPr>
        <p:spPr>
          <a:xfrm>
            <a:off x="4572000" y="2166938"/>
            <a:ext cx="28194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anose="02010600030101010101" pitchFamily="2" charset="-122"/>
              </a:rPr>
              <a:t>我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真的</a:t>
            </a:r>
            <a:r>
              <a:rPr lang="zh-CN" altLang="en-US" sz="3600" b="1" dirty="0">
                <a:latin typeface="宋体" panose="02010600030101010101" pitchFamily="2" charset="-122"/>
              </a:rPr>
              <a:t>会飞啦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！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5959" name="Text Box 7"/>
          <p:cNvSpPr txBox="1"/>
          <p:nvPr/>
        </p:nvSpPr>
        <p:spPr>
          <a:xfrm>
            <a:off x="7464425" y="908050"/>
            <a:ext cx="2519363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anose="02010600030101010101" pitchFamily="2" charset="-122"/>
              </a:rPr>
              <a:t>现在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charset="0"/>
              </a:rPr>
              <a:t>······</a:t>
            </a:r>
            <a:r>
              <a:rPr lang="zh-CN" altLang="en-US" sz="3600" b="1" dirty="0">
                <a:latin typeface="宋体" panose="02010600030101010101" pitchFamily="2" charset="-122"/>
              </a:rPr>
              <a:t>我总算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charset="0"/>
              </a:rPr>
              <a:t>······</a:t>
            </a:r>
            <a:r>
              <a:rPr lang="zh-CN" altLang="en-US" sz="3600" b="1" dirty="0">
                <a:latin typeface="宋体" panose="02010600030101010101" pitchFamily="2" charset="-122"/>
              </a:rPr>
              <a:t>会飞了吧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？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7" grpId="0"/>
      <p:bldP spid="125958" grpId="0"/>
      <p:bldP spid="1259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4505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45060" name="Picture 4" descr="高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207962"/>
            <a:ext cx="9144000" cy="706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1" name="Picture 5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2565400"/>
            <a:ext cx="2808288" cy="1906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2" name="Picture 6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292600"/>
            <a:ext cx="2160588" cy="146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6983" name="AutoShape 7"/>
          <p:cNvSpPr/>
          <p:nvPr/>
        </p:nvSpPr>
        <p:spPr>
          <a:xfrm>
            <a:off x="1703388" y="1628775"/>
            <a:ext cx="4572000" cy="2665413"/>
          </a:xfrm>
          <a:prstGeom prst="cloudCallout">
            <a:avLst>
              <a:gd name="adj1" fmla="val 22361"/>
              <a:gd name="adj2" fmla="val 7346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现在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我总算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会飞了吧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45064" name="Group 8"/>
          <p:cNvGrpSpPr/>
          <p:nvPr/>
        </p:nvGrpSpPr>
        <p:grpSpPr>
          <a:xfrm>
            <a:off x="3432175" y="2060575"/>
            <a:ext cx="1368425" cy="1439863"/>
            <a:chOff x="0" y="0"/>
            <a:chExt cx="862" cy="907"/>
          </a:xfrm>
        </p:grpSpPr>
        <p:sp>
          <p:nvSpPr>
            <p:cNvPr id="45066" name="Text Box 9"/>
            <p:cNvSpPr txBox="1"/>
            <p:nvPr/>
          </p:nvSpPr>
          <p:spPr>
            <a:xfrm>
              <a:off x="0" y="0"/>
              <a:ext cx="862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endParaRPr lang="en-US" altLang="zh-CN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5067" name="Text Box 10"/>
            <p:cNvSpPr txBox="1"/>
            <p:nvPr/>
          </p:nvSpPr>
          <p:spPr>
            <a:xfrm>
              <a:off x="0" y="423"/>
              <a:ext cx="862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endParaRPr lang="en-US" altLang="zh-CN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6987" name="AutoShape 11"/>
          <p:cNvSpPr/>
          <p:nvPr/>
        </p:nvSpPr>
        <p:spPr>
          <a:xfrm>
            <a:off x="7069138" y="1125538"/>
            <a:ext cx="3598862" cy="1844675"/>
          </a:xfrm>
          <a:prstGeom prst="wedgeRoundRectCallout">
            <a:avLst>
              <a:gd name="adj1" fmla="val -47176"/>
              <a:gd name="adj2" fmla="val 7117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孩子，你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往上看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！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3" grpId="0" bldLvl="0" animBg="1"/>
      <p:bldP spid="12698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4608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46084" name="Picture 4" descr="高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207962"/>
            <a:ext cx="9144000" cy="706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5" name="Picture 5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3357563"/>
            <a:ext cx="2808288" cy="1906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6" name="Picture 6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613" y="4437063"/>
            <a:ext cx="2160587" cy="146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7" name="Text Box 7"/>
          <p:cNvSpPr txBox="1"/>
          <p:nvPr/>
        </p:nvSpPr>
        <p:spPr>
          <a:xfrm>
            <a:off x="2135188" y="1701800"/>
            <a:ext cx="7775575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latin typeface="Arial" panose="020B0604020202020204" pitchFamily="34" charset="0"/>
                <a:ea typeface="楷体_GB2312" pitchFamily="49" charset="-122"/>
              </a:rPr>
              <a:t>        </a:t>
            </a: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小鹰一抬头，只见白云上面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还有</a:t>
            </a: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几只鹰在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盘旋</a:t>
            </a: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呢！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46088" name="Group 8"/>
          <p:cNvGrpSpPr>
            <a:grpSpLocks noChangeAspect="1"/>
          </p:cNvGrpSpPr>
          <p:nvPr/>
        </p:nvGrpSpPr>
        <p:grpSpPr>
          <a:xfrm>
            <a:off x="3287713" y="-160337"/>
            <a:ext cx="4824412" cy="1712912"/>
            <a:chOff x="0" y="0"/>
            <a:chExt cx="3039" cy="1086"/>
          </a:xfrm>
        </p:grpSpPr>
        <p:pic>
          <p:nvPicPr>
            <p:cNvPr id="46090" name="Picture 9" descr="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8" cy="6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6091" name="Picture 10" descr="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41" y="0"/>
              <a:ext cx="998" cy="6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6092" name="Picture 11" descr="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3" y="408"/>
              <a:ext cx="998" cy="6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6089" name="Text Box 12"/>
          <p:cNvSpPr txBox="1"/>
          <p:nvPr/>
        </p:nvSpPr>
        <p:spPr>
          <a:xfrm>
            <a:off x="2784475" y="3502025"/>
            <a:ext cx="64484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4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blinds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Text Box 2"/>
          <p:cNvSpPr txBox="1"/>
          <p:nvPr/>
        </p:nvSpPr>
        <p:spPr>
          <a:xfrm>
            <a:off x="2063750" y="549275"/>
            <a:ext cx="8437563" cy="42183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彩云" pitchFamily="2" charset="-122"/>
              </a:rPr>
              <a:t>想一想：</a:t>
            </a:r>
            <a:r>
              <a:rPr lang="zh-CN" altLang="en-US" sz="5400" b="1" dirty="0">
                <a:latin typeface="宋体" panose="02010600030101010101" pitchFamily="2" charset="-122"/>
              </a:rPr>
              <a:t> </a:t>
            </a:r>
            <a:endParaRPr lang="zh-CN" altLang="en-US" sz="54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5400" b="1" dirty="0">
                <a:latin typeface="宋体" panose="02010600030101010101" pitchFamily="2" charset="-122"/>
              </a:rPr>
              <a:t>    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小鹰听了老鹰的话，看到了几只鹰在白云上面盘旋，心里想：</a:t>
            </a:r>
            <a:r>
              <a:rPr lang="zh-CN" altLang="en-US" sz="5400" b="1" dirty="0">
                <a:latin typeface="宋体" panose="02010600030101010101" pitchFamily="2" charset="-122"/>
              </a:rPr>
              <a:t>  </a:t>
            </a:r>
            <a:endParaRPr lang="zh-CN" altLang="en-US" sz="5400" b="1" dirty="0">
              <a:latin typeface="宋体" panose="02010600030101010101" pitchFamily="2" charset="-122"/>
            </a:endParaRPr>
          </a:p>
        </p:txBody>
      </p:sp>
      <p:sp>
        <p:nvSpPr>
          <p:cNvPr id="47107" name="Text Box 3"/>
          <p:cNvSpPr txBox="1"/>
          <p:nvPr/>
        </p:nvSpPr>
        <p:spPr>
          <a:xfrm>
            <a:off x="5548313" y="2627313"/>
            <a:ext cx="8382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dirty="0">
                <a:latin typeface="Times New Roman" panose="02020603050405020304" charset="0"/>
              </a:rPr>
              <a:t>   </a:t>
            </a:r>
            <a:endParaRPr lang="en-US" altLang="zh-CN" sz="5400" dirty="0">
              <a:latin typeface="Times New Roman" panose="02020603050405020304" charset="0"/>
            </a:endParaRPr>
          </a:p>
        </p:txBody>
      </p:sp>
      <p:sp>
        <p:nvSpPr>
          <p:cNvPr id="47108" name="Text Box 4"/>
          <p:cNvSpPr txBox="1"/>
          <p:nvPr/>
        </p:nvSpPr>
        <p:spPr>
          <a:xfrm>
            <a:off x="5016500" y="4941888"/>
            <a:ext cx="12192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latin typeface="Times New Roman" panose="02020603050405020304" charset="0"/>
              </a:rPr>
              <a:t>。</a:t>
            </a:r>
            <a:endParaRPr lang="zh-CN" altLang="en-US" sz="5400" dirty="0">
              <a:latin typeface="Times New Roman" panose="02020603050405020304" charset="0"/>
            </a:endParaRPr>
          </a:p>
        </p:txBody>
      </p:sp>
      <p:sp>
        <p:nvSpPr>
          <p:cNvPr id="47109" name="Line 5"/>
          <p:cNvSpPr/>
          <p:nvPr/>
        </p:nvSpPr>
        <p:spPr>
          <a:xfrm>
            <a:off x="3863975" y="4581525"/>
            <a:ext cx="611981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10" name="Line 6"/>
          <p:cNvSpPr/>
          <p:nvPr/>
        </p:nvSpPr>
        <p:spPr>
          <a:xfrm>
            <a:off x="2135188" y="5661025"/>
            <a:ext cx="2881312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11" name="Text Box 7"/>
          <p:cNvSpPr txBox="1"/>
          <p:nvPr/>
        </p:nvSpPr>
        <p:spPr>
          <a:xfrm>
            <a:off x="2063750" y="549275"/>
            <a:ext cx="2286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4" descr="4"/>
          <p:cNvPicPr>
            <a:picLocks noChangeAspect="1"/>
          </p:cNvPicPr>
          <p:nvPr/>
        </p:nvPicPr>
        <p:blipFill>
          <a:blip r:embed="rId1">
            <a:lum bright="35999" contrast="24000"/>
          </a:blip>
          <a:srcRect l="4877" t="116" r="2747" b="2777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5" name="Text Box 5"/>
          <p:cNvSpPr txBox="1"/>
          <p:nvPr/>
        </p:nvSpPr>
        <p:spPr>
          <a:xfrm>
            <a:off x="1828800" y="3008313"/>
            <a:ext cx="8785225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8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摇   算  鼓  命  促</a:t>
            </a:r>
            <a:endParaRPr lang="zh-CN" altLang="en-US" sz="8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1926" name="Text Box 6"/>
          <p:cNvSpPr txBox="1"/>
          <p:nvPr/>
        </p:nvSpPr>
        <p:spPr>
          <a:xfrm>
            <a:off x="1597025" y="5348288"/>
            <a:ext cx="882015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8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盘   顶  吧  总  旋</a:t>
            </a:r>
            <a:endParaRPr lang="zh-CN" altLang="en-US" sz="8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1927" name="Text Box 7"/>
          <p:cNvSpPr txBox="1"/>
          <p:nvPr/>
        </p:nvSpPr>
        <p:spPr>
          <a:xfrm>
            <a:off x="1884363" y="2205038"/>
            <a:ext cx="8532812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00FF"/>
                </a:solidFill>
                <a:latin typeface="Arial" panose="020B0604020202020204" pitchFamily="34" charset="0"/>
              </a:rPr>
              <a:t>y</a:t>
            </a:r>
            <a:r>
              <a:rPr lang="en-US" altLang="zh-CN" sz="6000" b="1" dirty="0">
                <a:solidFill>
                  <a:srgbClr val="FF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6000" b="1" dirty="0">
                <a:solidFill>
                  <a:srgbClr val="FF00FF"/>
                </a:solidFill>
                <a:latin typeface="Arial" panose="020B0604020202020204" pitchFamily="34" charset="0"/>
              </a:rPr>
              <a:t>o </a:t>
            </a:r>
            <a:r>
              <a:rPr lang="en-US" altLang="zh-CN" sz="1000" b="1" dirty="0">
                <a:solidFill>
                  <a:srgbClr val="FF00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6000" b="1" dirty="0">
                <a:solidFill>
                  <a:srgbClr val="FF00FF"/>
                </a:solidFill>
                <a:latin typeface="Arial" panose="020B0604020202020204" pitchFamily="34" charset="0"/>
              </a:rPr>
              <a:t>su</a:t>
            </a:r>
            <a:r>
              <a:rPr lang="en-US" altLang="zh-CN" sz="6000" b="1" dirty="0">
                <a:solidFill>
                  <a:srgbClr val="FF00FF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6000" b="1" dirty="0">
                <a:solidFill>
                  <a:srgbClr val="FF00FF"/>
                </a:solidFill>
                <a:latin typeface="Arial" panose="020B0604020202020204" pitchFamily="34" charset="0"/>
              </a:rPr>
              <a:t>n </a:t>
            </a:r>
            <a:r>
              <a:rPr lang="en-US" altLang="zh-CN" sz="1000" b="1" dirty="0">
                <a:solidFill>
                  <a:srgbClr val="FF00FF"/>
                </a:solidFill>
                <a:latin typeface="Arial" panose="020B0604020202020204" pitchFamily="34" charset="0"/>
              </a:rPr>
              <a:t>      </a:t>
            </a:r>
            <a:r>
              <a:rPr lang="en-US" altLang="zh-CN" sz="6000" b="1" dirty="0">
                <a:solidFill>
                  <a:srgbClr val="FF00FF"/>
                </a:solidFill>
                <a:latin typeface="Arial" panose="020B0604020202020204" pitchFamily="34" charset="0"/>
              </a:rPr>
              <a:t>gǔ  mìng  cù</a:t>
            </a:r>
            <a:endParaRPr lang="en-US" altLang="zh-CN" sz="60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81928" name="Text Box 8"/>
          <p:cNvSpPr txBox="1"/>
          <p:nvPr/>
        </p:nvSpPr>
        <p:spPr>
          <a:xfrm>
            <a:off x="1668463" y="4437063"/>
            <a:ext cx="9107487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00FF"/>
                </a:solidFill>
                <a:latin typeface="Arial" panose="020B0604020202020204" pitchFamily="34" charset="0"/>
              </a:rPr>
              <a:t>p</a:t>
            </a:r>
            <a:r>
              <a:rPr lang="en-US" altLang="zh-CN" sz="6000" b="1" dirty="0">
                <a:solidFill>
                  <a:srgbClr val="FF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6000" b="1" dirty="0">
                <a:solidFill>
                  <a:srgbClr val="FF00FF"/>
                </a:solidFill>
                <a:latin typeface="Arial" panose="020B0604020202020204" pitchFamily="34" charset="0"/>
              </a:rPr>
              <a:t>n  dǐng  ba zǒng xu</a:t>
            </a:r>
            <a:r>
              <a:rPr lang="en-US" altLang="zh-CN" sz="6000" b="1" dirty="0">
                <a:solidFill>
                  <a:srgbClr val="FF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6000" b="1" dirty="0">
                <a:solidFill>
                  <a:srgbClr val="FF00FF"/>
                </a:solidFill>
                <a:latin typeface="Arial" panose="020B0604020202020204" pitchFamily="34" charset="0"/>
              </a:rPr>
              <a:t>n</a:t>
            </a:r>
            <a:endParaRPr lang="en-US" altLang="zh-CN" sz="60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 Box 6"/>
          <p:cNvSpPr txBox="1"/>
          <p:nvPr/>
        </p:nvSpPr>
        <p:spPr>
          <a:xfrm>
            <a:off x="1758950" y="981075"/>
            <a:ext cx="882015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8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鹰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　 </a:t>
            </a:r>
            <a:r>
              <a:rPr lang="zh-CN" altLang="en-US" sz="8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拼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　 </a:t>
            </a:r>
            <a:r>
              <a:rPr lang="zh-CN" altLang="en-US" sz="8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矮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　 </a:t>
            </a:r>
            <a:r>
              <a:rPr lang="zh-CN" altLang="en-US" sz="8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急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　 </a:t>
            </a:r>
            <a:r>
              <a:rPr lang="zh-CN" altLang="en-US" sz="8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喘</a:t>
            </a:r>
            <a:endParaRPr lang="zh-CN" altLang="en-US" sz="8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" name="Text Box 8"/>
          <p:cNvSpPr txBox="1"/>
          <p:nvPr/>
        </p:nvSpPr>
        <p:spPr>
          <a:xfrm>
            <a:off x="1681163" y="-11112"/>
            <a:ext cx="889317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" panose="020B0604020202020204" pitchFamily="34" charset="0"/>
              </a:rPr>
              <a:t>yīng</a:t>
            </a:r>
            <a:r>
              <a:rPr lang="zh-CN" altLang="en-US" sz="4800" b="1" dirty="0">
                <a:solidFill>
                  <a:srgbClr val="FF00FF"/>
                </a:solidFill>
                <a:latin typeface="Arial" panose="020B0604020202020204" pitchFamily="34" charset="0"/>
              </a:rPr>
              <a:t>　</a:t>
            </a:r>
            <a:r>
              <a:rPr lang="en-US" altLang="zh-CN" sz="4800" b="1" dirty="0">
                <a:solidFill>
                  <a:srgbClr val="FF00FF"/>
                </a:solidFill>
                <a:latin typeface="Arial" panose="020B0604020202020204" pitchFamily="34" charset="0"/>
              </a:rPr>
              <a:t>pīn</a:t>
            </a:r>
            <a:r>
              <a:rPr lang="zh-CN" altLang="en-US" sz="4800" b="1" dirty="0">
                <a:solidFill>
                  <a:srgbClr val="FF00FF"/>
                </a:solidFill>
                <a:latin typeface="Arial" panose="020B0604020202020204" pitchFamily="34" charset="0"/>
              </a:rPr>
              <a:t>　  </a:t>
            </a:r>
            <a:r>
              <a:rPr lang="en-US" altLang="zh-CN" sz="4800" b="1" dirty="0">
                <a:solidFill>
                  <a:srgbClr val="FF00FF"/>
                </a:solidFill>
                <a:latin typeface="Arial" panose="020B0604020202020204" pitchFamily="34" charset="0"/>
              </a:rPr>
              <a:t>ǎi</a:t>
            </a:r>
            <a:r>
              <a:rPr lang="zh-CN" altLang="en-US" sz="4800" b="1" dirty="0">
                <a:solidFill>
                  <a:srgbClr val="FF00FF"/>
                </a:solidFill>
                <a:latin typeface="Arial" panose="020B0604020202020204" pitchFamily="34" charset="0"/>
              </a:rPr>
              <a:t>　　</a:t>
            </a:r>
            <a:r>
              <a:rPr lang="en-US" altLang="zh-CN" sz="4800" b="1" dirty="0">
                <a:solidFill>
                  <a:srgbClr val="FF00FF"/>
                </a:solidFill>
                <a:latin typeface="Arial" panose="020B0604020202020204" pitchFamily="34" charset="0"/>
              </a:rPr>
              <a:t>jí</a:t>
            </a:r>
            <a:r>
              <a:rPr lang="zh-CN" altLang="en-US" sz="4800" b="1" dirty="0">
                <a:solidFill>
                  <a:srgbClr val="FF00FF"/>
                </a:solidFill>
                <a:latin typeface="Arial" panose="020B0604020202020204" pitchFamily="34" charset="0"/>
              </a:rPr>
              <a:t>　</a:t>
            </a:r>
            <a:r>
              <a:rPr lang="en-US" altLang="zh-CN" sz="4800" b="1" dirty="0">
                <a:solidFill>
                  <a:srgbClr val="FF00FF"/>
                </a:solidFill>
                <a:latin typeface="Arial" panose="020B0604020202020204" pitchFamily="34" charset="0"/>
              </a:rPr>
              <a:t>chuǎn</a:t>
            </a:r>
            <a:endParaRPr lang="en-US" altLang="zh-CN" sz="48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10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10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/>
      <p:bldP spid="81926" grpId="0"/>
      <p:bldP spid="81927" grpId="0"/>
      <p:bldP spid="81927" grpId="1"/>
      <p:bldP spid="81928" grpId="0"/>
      <p:bldP spid="81928" grpId="1"/>
      <p:bldP spid="9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Picture 2" descr="白云">
            <a:hlinkClick r:id="rId1" action="ppaction://hlinksldjump"/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175500" y="2060575"/>
            <a:ext cx="3024188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1" name="Picture 3" descr="大树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4267200"/>
            <a:ext cx="2771775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2" name="Picture 4" descr="高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775" y="3213100"/>
            <a:ext cx="295275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3" name="Picture 5" descr="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4288" y="2276475"/>
            <a:ext cx="1412875" cy="93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4" name="Picture 6" descr="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59825" y="3068638"/>
            <a:ext cx="633413" cy="420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5" name="Text Box 7"/>
          <p:cNvSpPr txBox="1"/>
          <p:nvPr/>
        </p:nvSpPr>
        <p:spPr>
          <a:xfrm>
            <a:off x="1524000" y="2852738"/>
            <a:ext cx="25146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charset="0"/>
                <a:ea typeface="楷体_GB2312" pitchFamily="49" charset="-122"/>
              </a:rPr>
              <a:t>“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我已经会飞啦！</a:t>
            </a:r>
            <a:r>
              <a:rPr lang="zh-CN" altLang="en-US" sz="3600" b="1" dirty="0">
                <a:latin typeface="Times New Roman" panose="02020603050405020304" charset="0"/>
                <a:ea typeface="楷体_GB2312" pitchFamily="49" charset="-122"/>
              </a:rPr>
              <a:t>”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136" name="Text Box 8"/>
          <p:cNvSpPr txBox="1"/>
          <p:nvPr/>
        </p:nvSpPr>
        <p:spPr>
          <a:xfrm>
            <a:off x="4367213" y="1916113"/>
            <a:ext cx="28194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charset="0"/>
                <a:ea typeface="楷体_GB2312" pitchFamily="49" charset="-122"/>
              </a:rPr>
              <a:t>“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我真的会飞啦！</a:t>
            </a:r>
            <a:r>
              <a:rPr lang="zh-CN" altLang="en-US" sz="3600" b="1" dirty="0">
                <a:latin typeface="Times New Roman" panose="02020603050405020304" charset="0"/>
                <a:ea typeface="楷体_GB2312" pitchFamily="49" charset="-122"/>
              </a:rPr>
              <a:t>”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137" name="Text Box 9"/>
          <p:cNvSpPr txBox="1"/>
          <p:nvPr/>
        </p:nvSpPr>
        <p:spPr>
          <a:xfrm>
            <a:off x="7248525" y="404813"/>
            <a:ext cx="30480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charset="0"/>
                <a:ea typeface="楷体_GB2312" pitchFamily="49" charset="-122"/>
              </a:rPr>
              <a:t>“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现在</a:t>
            </a:r>
            <a:r>
              <a:rPr lang="en-US" altLang="zh-CN" sz="3600" b="1" dirty="0">
                <a:latin typeface="Times New Roman" panose="02020603050405020304" charset="0"/>
                <a:ea typeface="楷体_GB2312" pitchFamily="49" charset="-122"/>
              </a:rPr>
              <a:t>······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我总算</a:t>
            </a:r>
            <a:r>
              <a:rPr lang="en-US" altLang="zh-CN" sz="3600" b="1" dirty="0">
                <a:latin typeface="Times New Roman" panose="02020603050405020304" charset="0"/>
                <a:ea typeface="楷体_GB2312" pitchFamily="49" charset="-122"/>
              </a:rPr>
              <a:t>······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会飞了吧！</a:t>
            </a:r>
            <a:r>
              <a:rPr lang="zh-CN" altLang="en-US" sz="3600" b="1" dirty="0">
                <a:latin typeface="Times New Roman" panose="02020603050405020304" charset="0"/>
                <a:ea typeface="楷体_GB2312" pitchFamily="49" charset="-122"/>
              </a:rPr>
              <a:t>”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8138" name="Picture 10" descr="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82175" y="2144713"/>
            <a:ext cx="633413" cy="44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9" name="Picture 11" descr="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34588" y="1916113"/>
            <a:ext cx="633412" cy="446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0060" name="Text Box 12"/>
          <p:cNvSpPr txBox="1"/>
          <p:nvPr/>
        </p:nvSpPr>
        <p:spPr>
          <a:xfrm>
            <a:off x="4872038" y="5805488"/>
            <a:ext cx="26212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charset="0"/>
              </a:rPr>
              <a:t>人外有人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0061" name="Text Box 13"/>
          <p:cNvSpPr txBox="1"/>
          <p:nvPr/>
        </p:nvSpPr>
        <p:spPr>
          <a:xfrm>
            <a:off x="7680325" y="4868863"/>
            <a:ext cx="26212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charset="0"/>
              </a:rPr>
              <a:t>天外有天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0062" name="Text Box 14"/>
          <p:cNvSpPr txBox="1"/>
          <p:nvPr/>
        </p:nvSpPr>
        <p:spPr>
          <a:xfrm>
            <a:off x="10118725" y="48974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2400" dirty="0">
              <a:latin typeface="Times New Roman" panose="02020603050405020304" charset="0"/>
            </a:endParaRPr>
          </a:p>
        </p:txBody>
      </p:sp>
      <p:sp>
        <p:nvSpPr>
          <p:cNvPr id="130063" name="Text Box 15"/>
          <p:cNvSpPr txBox="1"/>
          <p:nvPr/>
        </p:nvSpPr>
        <p:spPr>
          <a:xfrm>
            <a:off x="4098925" y="10874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2400" dirty="0">
              <a:latin typeface="Times New Roman" panose="02020603050405020304" charset="0"/>
            </a:endParaRPr>
          </a:p>
        </p:txBody>
      </p:sp>
      <p:sp>
        <p:nvSpPr>
          <p:cNvPr id="130064" name="Text Box 16"/>
          <p:cNvSpPr txBox="1"/>
          <p:nvPr/>
        </p:nvSpPr>
        <p:spPr>
          <a:xfrm>
            <a:off x="7604125" y="64976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2400" dirty="0">
              <a:latin typeface="Times New Roman" panose="02020603050405020304" charset="0"/>
            </a:endParaRPr>
          </a:p>
        </p:txBody>
      </p:sp>
      <p:sp>
        <p:nvSpPr>
          <p:cNvPr id="130065" name="Text Box 17"/>
          <p:cNvSpPr txBox="1"/>
          <p:nvPr/>
        </p:nvSpPr>
        <p:spPr>
          <a:xfrm>
            <a:off x="1524000" y="981075"/>
            <a:ext cx="26212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charset="0"/>
              </a:rPr>
              <a:t>学无止境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0066" name="Text Box 18"/>
          <p:cNvSpPr txBox="1"/>
          <p:nvPr/>
        </p:nvSpPr>
        <p:spPr>
          <a:xfrm>
            <a:off x="4583113" y="333375"/>
            <a:ext cx="26212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charset="0"/>
              </a:rPr>
              <a:t>一往无前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0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0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0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0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0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0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0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0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0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0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60" grpId="0"/>
      <p:bldP spid="130061" grpId="0"/>
      <p:bldP spid="130062" grpId="0"/>
      <p:bldP spid="130063" grpId="0"/>
      <p:bldP spid="130064" grpId="0"/>
      <p:bldP spid="130065" grpId="0"/>
      <p:bldP spid="13006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Text Box 2"/>
          <p:cNvSpPr txBox="1"/>
          <p:nvPr/>
        </p:nvSpPr>
        <p:spPr>
          <a:xfrm>
            <a:off x="2424113" y="1125538"/>
            <a:ext cx="8077200" cy="2943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彩云" pitchFamily="2" charset="-122"/>
              </a:rPr>
              <a:t>说一说：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华文彩云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学了这篇课文，我明白了：</a:t>
            </a:r>
            <a:endParaRPr lang="zh-CN" altLang="en-US" sz="5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9155" name="Text Box 3"/>
          <p:cNvSpPr txBox="1"/>
          <p:nvPr/>
        </p:nvSpPr>
        <p:spPr>
          <a:xfrm>
            <a:off x="5548313" y="2627313"/>
            <a:ext cx="8382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dirty="0">
                <a:latin typeface="Times New Roman" panose="02020603050405020304" charset="0"/>
              </a:rPr>
              <a:t>   </a:t>
            </a:r>
            <a:endParaRPr lang="en-US" altLang="zh-CN" sz="5400" dirty="0">
              <a:latin typeface="Times New Roman" panose="02020603050405020304" charset="0"/>
            </a:endParaRPr>
          </a:p>
        </p:txBody>
      </p:sp>
      <p:sp>
        <p:nvSpPr>
          <p:cNvPr id="49156" name="Text Box 4"/>
          <p:cNvSpPr txBox="1"/>
          <p:nvPr/>
        </p:nvSpPr>
        <p:spPr>
          <a:xfrm>
            <a:off x="7535863" y="4365625"/>
            <a:ext cx="12192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latin typeface="Times New Roman" panose="02020603050405020304" charset="0"/>
              </a:rPr>
              <a:t>。</a:t>
            </a:r>
            <a:endParaRPr lang="zh-CN" altLang="en-US" sz="5400" dirty="0">
              <a:latin typeface="Times New Roman" panose="02020603050405020304" charset="0"/>
            </a:endParaRPr>
          </a:p>
        </p:txBody>
      </p:sp>
      <p:sp>
        <p:nvSpPr>
          <p:cNvPr id="49157" name="Line 5"/>
          <p:cNvSpPr/>
          <p:nvPr/>
        </p:nvSpPr>
        <p:spPr>
          <a:xfrm>
            <a:off x="3575050" y="4005263"/>
            <a:ext cx="63373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58" name="Line 6"/>
          <p:cNvSpPr/>
          <p:nvPr/>
        </p:nvSpPr>
        <p:spPr>
          <a:xfrm>
            <a:off x="2566988" y="5084763"/>
            <a:ext cx="48006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59" name="Text Box 7"/>
          <p:cNvSpPr txBox="1"/>
          <p:nvPr/>
        </p:nvSpPr>
        <p:spPr>
          <a:xfrm>
            <a:off x="2057400" y="533400"/>
            <a:ext cx="2286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Rectangle 2"/>
          <p:cNvSpPr/>
          <p:nvPr/>
        </p:nvSpPr>
        <p:spPr>
          <a:xfrm>
            <a:off x="3216275" y="2349500"/>
            <a:ext cx="6480175" cy="20875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</a:pPr>
            <a:endParaRPr lang="zh-CN" altLang="zh-CN" sz="8000" b="1" dirty="0">
              <a:solidFill>
                <a:srgbClr val="33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11" name="Rectangle 3"/>
          <p:cNvSpPr/>
          <p:nvPr/>
        </p:nvSpPr>
        <p:spPr>
          <a:xfrm>
            <a:off x="4583113" y="836613"/>
            <a:ext cx="4103687" cy="54721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</a:pPr>
            <a:endParaRPr lang="zh-CN" altLang="zh-CN" sz="8000" b="1" dirty="0">
              <a:solidFill>
                <a:srgbClr val="33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12" name="Rectangle 4"/>
          <p:cNvSpPr/>
          <p:nvPr/>
        </p:nvSpPr>
        <p:spPr>
          <a:xfrm>
            <a:off x="3000375" y="1052513"/>
            <a:ext cx="6911975" cy="54721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</a:pPr>
            <a:endParaRPr lang="zh-CN" altLang="zh-CN" sz="8000" b="1" dirty="0">
              <a:solidFill>
                <a:srgbClr val="33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9" name="Rectangle 5"/>
          <p:cNvSpPr>
            <a:spLocks noGrp="1" noRot="1"/>
          </p:cNvSpPr>
          <p:nvPr>
            <p:ph type="title"/>
          </p:nvPr>
        </p:nvSpPr>
        <p:spPr>
          <a:xfrm>
            <a:off x="1774825" y="476250"/>
            <a:ext cx="8540750" cy="5689600"/>
          </a:xfrm>
        </p:spPr>
        <p:txBody>
          <a:bodyPr vert="horz" wrap="square" lIns="91440" tIns="45720" rIns="91440" bIns="45720" anchor="ctr"/>
          <a:p>
            <a:pPr eaLnBrk="1" hangingPunct="1">
              <a:lnSpc>
                <a:spcPct val="150000"/>
              </a:lnSpc>
            </a:pPr>
            <a:r>
              <a:rPr lang="zh-CN" altLang="en-US" sz="5400" b="1" dirty="0">
                <a:solidFill>
                  <a:srgbClr val="000000"/>
                </a:solidFill>
                <a:latin typeface="Comic Sans MS" panose="030F0702030302020204" pitchFamily="66" charset="0"/>
              </a:rPr>
              <a:t>抬头    高兴    鼓起劲</a:t>
            </a:r>
            <a:br>
              <a:rPr lang="zh-CN" altLang="en-US" sz="5400" b="1" dirty="0">
                <a:solidFill>
                  <a:srgbClr val="000000"/>
                </a:solidFill>
                <a:latin typeface="Comic Sans MS" panose="030F0702030302020204" pitchFamily="66" charset="0"/>
              </a:rPr>
            </a:br>
            <a:r>
              <a:rPr lang="zh-CN" altLang="en-US" sz="5400" b="1" dirty="0">
                <a:solidFill>
                  <a:srgbClr val="000000"/>
                </a:solidFill>
                <a:latin typeface="Comic Sans MS" panose="030F0702030302020204" pitchFamily="66" charset="0"/>
              </a:rPr>
              <a:t>拼命    飞行    摇摇头</a:t>
            </a:r>
            <a:br>
              <a:rPr lang="zh-CN" altLang="en-US" sz="5400" b="1" dirty="0">
                <a:solidFill>
                  <a:srgbClr val="000000"/>
                </a:solidFill>
                <a:latin typeface="Comic Sans MS" panose="030F0702030302020204" pitchFamily="66" charset="0"/>
              </a:rPr>
            </a:br>
            <a:r>
              <a:rPr lang="zh-CN" altLang="en-US" sz="5400" b="1" dirty="0">
                <a:solidFill>
                  <a:srgbClr val="000000"/>
                </a:solidFill>
                <a:latin typeface="Comic Sans MS" panose="030F0702030302020204" pitchFamily="66" charset="0"/>
              </a:rPr>
              <a:t>矮小    急促    喘着气</a:t>
            </a:r>
            <a:br>
              <a:rPr lang="zh-CN" altLang="en-US" sz="5400" b="1" dirty="0">
                <a:solidFill>
                  <a:srgbClr val="000000"/>
                </a:solidFill>
                <a:latin typeface="Comic Sans MS" panose="030F0702030302020204" pitchFamily="66" charset="0"/>
              </a:rPr>
            </a:br>
            <a:r>
              <a:rPr lang="zh-CN" altLang="en-US" sz="5400" b="1" dirty="0">
                <a:solidFill>
                  <a:srgbClr val="000000"/>
                </a:solidFill>
                <a:latin typeface="Comic Sans MS" panose="030F0702030302020204" pitchFamily="66" charset="0"/>
              </a:rPr>
              <a:t>总算    盘旋    头顶上</a:t>
            </a:r>
            <a:endParaRPr lang="zh-CN" altLang="en-US" sz="5400" b="1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/>
      <p:bldP spid="94211" grpId="0"/>
      <p:bldP spid="94211" grpId="1"/>
      <p:bldP spid="94212" grpId="0"/>
      <p:bldP spid="942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7"/>
          <p:cNvSpPr txBox="1"/>
          <p:nvPr/>
        </p:nvSpPr>
        <p:spPr>
          <a:xfrm>
            <a:off x="2060575" y="1714500"/>
            <a:ext cx="8464550" cy="3681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7000"/>
              </a:lnSpc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                                                                               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飞行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7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三次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7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大树的上面      大山的上空  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7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白云的下面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1704975" y="1714500"/>
            <a:ext cx="8748713" cy="3681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7000"/>
              </a:lnSpc>
            </a:pPr>
            <a:r>
              <a:rPr lang="en-US" altLang="zh-CN" sz="4000" dirty="0">
                <a:latin typeface="Arial" panose="020B0604020202020204" pitchFamily="34" charset="0"/>
              </a:rPr>
              <a:t>        </a:t>
            </a:r>
            <a:r>
              <a:rPr lang="zh-CN" altLang="en-US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小鹰跟着老鹰学（        ），一共飞了（         ），分别飞到了</a:t>
            </a:r>
            <a:endParaRPr lang="zh-CN" altLang="en-US" sz="4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70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          </a:t>
            </a:r>
            <a:r>
              <a:rPr lang="zh-CN" altLang="en-US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），（           ）和</a:t>
            </a:r>
            <a:endParaRPr lang="zh-CN" altLang="en-US" sz="4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7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          ）。</a:t>
            </a:r>
            <a:endParaRPr lang="zh-CN" altLang="en-US" sz="4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6" name="Picture 8" descr="_20040904105248_679656336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5" name="Text Box 7"/>
          <p:cNvSpPr txBox="1"/>
          <p:nvPr/>
        </p:nvSpPr>
        <p:spPr>
          <a:xfrm>
            <a:off x="2495550" y="1412875"/>
            <a:ext cx="7200900" cy="449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ahoma" panose="020B0604030504040204" pitchFamily="34" charset="0"/>
              </a:rPr>
              <a:t>        </a:t>
            </a:r>
            <a:r>
              <a:rPr lang="zh-CN" altLang="en-US" sz="4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一只小鹰跟着老鹰学飞行。小鹰飞到大树的上面，它高兴地喊起来：</a:t>
            </a:r>
            <a:r>
              <a:rPr lang="zh-CN" altLang="en-US" sz="44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4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我已经会飞啦！</a:t>
            </a:r>
            <a:r>
              <a:rPr lang="zh-CN" altLang="en-US" sz="44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endParaRPr lang="zh-CN" altLang="en-US" sz="4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老鹰摇摇头说：</a:t>
            </a:r>
            <a:r>
              <a:rPr lang="zh-CN" altLang="en-US" sz="44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4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飞得只比大树高，还不算会飞。</a:t>
            </a:r>
            <a:r>
              <a:rPr lang="zh-CN" altLang="en-US" sz="44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endParaRPr lang="zh-CN" altLang="en-US" sz="4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59" name="Picture 11" descr="007g[1]"/>
          <p:cNvPicPr>
            <a:picLocks noChangeAspect="1"/>
          </p:cNvPicPr>
          <p:nvPr/>
        </p:nvPicPr>
        <p:blipFill>
          <a:blip r:embed="rId2">
            <a:lum contrast="-17999"/>
          </a:blip>
          <a:stretch>
            <a:fillRect/>
          </a:stretch>
        </p:blipFill>
        <p:spPr>
          <a:xfrm>
            <a:off x="3000375" y="115888"/>
            <a:ext cx="1177925" cy="1427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6" name="Picture 8" descr="2004731111422266[1]"/>
          <p:cNvPicPr>
            <a:picLocks noChangeAspect="1"/>
          </p:cNvPicPr>
          <p:nvPr/>
        </p:nvPicPr>
        <p:blipFill>
          <a:blip r:embed="rId1">
            <a:lum bright="23999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5" name="Text Box 7"/>
          <p:cNvSpPr txBox="1"/>
          <p:nvPr/>
        </p:nvSpPr>
        <p:spPr>
          <a:xfrm>
            <a:off x="2135188" y="955675"/>
            <a:ext cx="8208962" cy="4892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solidFill>
                  <a:srgbClr val="FF00FF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      </a:t>
            </a: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小鹰又跟着老鹰向上飞。小鹰飞到了大山的上空，它又高兴地喊起来：</a:t>
            </a:r>
            <a:r>
              <a:rPr lang="zh-CN" alt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“</a:t>
            </a: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我真的会飞啦！</a:t>
            </a:r>
            <a:r>
              <a:rPr lang="zh-CN" alt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”</a:t>
            </a:r>
            <a:endParaRPr lang="zh-CN" altLang="en-US" sz="4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老鹰又摇摇头说：</a:t>
            </a:r>
            <a:r>
              <a:rPr lang="zh-CN" alt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“</a:t>
            </a: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飞得只比大山高，还不算会飞。</a:t>
            </a:r>
            <a:r>
              <a:rPr lang="zh-CN" alt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”</a:t>
            </a:r>
            <a:endParaRPr lang="zh-CN" altLang="en-US" sz="4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3017" name="Picture 9" descr="007g[1]"/>
          <p:cNvPicPr>
            <a:picLocks noChangeAspect="1"/>
          </p:cNvPicPr>
          <p:nvPr/>
        </p:nvPicPr>
        <p:blipFill>
          <a:blip r:embed="rId2">
            <a:lum bright="42001" contrast="-53999"/>
          </a:blip>
          <a:stretch>
            <a:fillRect/>
          </a:stretch>
        </p:blipFill>
        <p:spPr>
          <a:xfrm>
            <a:off x="1919288" y="188913"/>
            <a:ext cx="1223962" cy="1155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8" name="Picture 6" descr="020[1]"/>
          <p:cNvPicPr>
            <a:picLocks noChangeAspect="1"/>
          </p:cNvPicPr>
          <p:nvPr/>
        </p:nvPicPr>
        <p:blipFill>
          <a:blip r:embed="rId1">
            <a:lum bright="54001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3" name="Picture 11" descr="007g[1]"/>
          <p:cNvPicPr>
            <a:picLocks noChangeAspect="1"/>
          </p:cNvPicPr>
          <p:nvPr/>
        </p:nvPicPr>
        <p:blipFill>
          <a:blip r:embed="rId2">
            <a:lum bright="23999" contrast="-30000"/>
          </a:blip>
          <a:stretch>
            <a:fillRect/>
          </a:stretch>
        </p:blipFill>
        <p:spPr>
          <a:xfrm>
            <a:off x="5519738" y="5373688"/>
            <a:ext cx="1368425" cy="1338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4" name="Picture 12" descr="007g[1]"/>
          <p:cNvPicPr>
            <a:picLocks noChangeAspect="1"/>
          </p:cNvPicPr>
          <p:nvPr/>
        </p:nvPicPr>
        <p:blipFill>
          <a:blip r:embed="rId2">
            <a:lum bright="23999" contrast="-30000"/>
          </a:blip>
          <a:stretch>
            <a:fillRect/>
          </a:stretch>
        </p:blipFill>
        <p:spPr>
          <a:xfrm>
            <a:off x="3503613" y="765175"/>
            <a:ext cx="1439862" cy="141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5" name="Picture 13" descr="007g[1]"/>
          <p:cNvPicPr>
            <a:picLocks noChangeAspect="1"/>
          </p:cNvPicPr>
          <p:nvPr/>
        </p:nvPicPr>
        <p:blipFill>
          <a:blip r:embed="rId2">
            <a:lum bright="23999" contrast="-30000"/>
          </a:blip>
          <a:stretch>
            <a:fillRect/>
          </a:stretch>
        </p:blipFill>
        <p:spPr>
          <a:xfrm>
            <a:off x="5159375" y="765175"/>
            <a:ext cx="1368425" cy="1341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7" name="Text Box 5"/>
          <p:cNvSpPr txBox="1"/>
          <p:nvPr/>
        </p:nvSpPr>
        <p:spPr>
          <a:xfrm>
            <a:off x="1919288" y="1557338"/>
            <a:ext cx="8569325" cy="4307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FF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小鹰只好鼓起劲，跟着老鹰拼命向上飞。飞呀，飞呀，大树看不见了，大山也变得矮小了。小鹰急促地喘着气，对老鹰说：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现在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我总算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会飞了吧？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endParaRPr lang="zh-CN" altLang="en-US" sz="3600" b="1" dirty="0">
              <a:solidFill>
                <a:srgbClr val="FF0000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       老鹰向头顶上指了指说：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孩子，你往上看！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小鹰一抬头，只见白云上面还有几只鹰在盘旋呢！</a:t>
            </a:r>
            <a:endParaRPr lang="zh-CN" altLang="en-US" sz="3600" b="1" dirty="0">
              <a:solidFill>
                <a:srgbClr val="FF0000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6" descr="4"/>
          <p:cNvPicPr>
            <a:picLocks noChangeAspect="1"/>
          </p:cNvPicPr>
          <p:nvPr/>
        </p:nvPicPr>
        <p:blipFill>
          <a:blip r:embed="rId1">
            <a:lum bright="35999" contrast="24000"/>
          </a:blip>
          <a:srcRect l="4877" t="116" r="2747" b="2777"/>
          <a:stretch>
            <a:fillRect/>
          </a:stretch>
        </p:blipFill>
        <p:spPr>
          <a:xfrm>
            <a:off x="1524000" y="0"/>
            <a:ext cx="9144000" cy="678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4"/>
          <p:cNvSpPr txBox="1"/>
          <p:nvPr/>
        </p:nvSpPr>
        <p:spPr>
          <a:xfrm>
            <a:off x="2855913" y="1773238"/>
            <a:ext cx="67691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ahoma" panose="020B0604030504040204" pitchFamily="34" charset="0"/>
            </a:endParaRPr>
          </a:p>
        </p:txBody>
      </p:sp>
      <p:sp>
        <p:nvSpPr>
          <p:cNvPr id="64517" name="Text Box 5"/>
          <p:cNvSpPr txBox="1"/>
          <p:nvPr/>
        </p:nvSpPr>
        <p:spPr>
          <a:xfrm>
            <a:off x="1703388" y="3213100"/>
            <a:ext cx="8640762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比一比，看谁说得好。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当小鹰看到白云上面还有几只鹰在盘旋时，小鹰会怎么想？怎么说？怎么做呢？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1741</Words>
  <Application>WPS 演示</Application>
  <PresentationFormat>宽屏</PresentationFormat>
  <Paragraphs>160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楷体_GB2312</vt:lpstr>
      <vt:lpstr>新宋体</vt:lpstr>
      <vt:lpstr>黑体</vt:lpstr>
      <vt:lpstr>Wingdings 2</vt:lpstr>
      <vt:lpstr>Comic Sans MS</vt:lpstr>
      <vt:lpstr>Tahoma</vt:lpstr>
      <vt:lpstr>Times New Roman</vt:lpstr>
      <vt:lpstr>隶书</vt:lpstr>
      <vt:lpstr>华文彩云</vt:lpstr>
      <vt:lpstr>Wingdings</vt:lpstr>
      <vt:lpstr>Office 主题​​</vt:lpstr>
      <vt:lpstr>PowerPoint 演示文稿</vt:lpstr>
      <vt:lpstr>PowerPoint 演示文稿</vt:lpstr>
      <vt:lpstr>PowerPoint 演示文稿</vt:lpstr>
      <vt:lpstr>抬头    高兴    鼓起劲 拼命    飞行    摇摇头 矮小    急促    喘着气 总算    盘旋    头顶上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 鹰</vt:lpstr>
      <vt:lpstr>PowerPoint 演示文稿</vt:lpstr>
      <vt:lpstr>PowerPoint 演示文稿</vt:lpstr>
      <vt:lpstr>PowerPoint 演示文稿</vt:lpstr>
      <vt:lpstr>PowerPoint 演示文稿</vt:lpstr>
      <vt:lpstr>( 气喘吁吁 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2019-09-26T00:46:29Z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