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25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tags" Target="../tags/tag61.xml"/><Relationship Id="rId36" Type="http://schemas.openxmlformats.org/officeDocument/2006/relationships/tags" Target="../tags/tag60.xml"/><Relationship Id="rId35" Type="http://schemas.openxmlformats.org/officeDocument/2006/relationships/tags" Target="../tags/tag59.xml"/><Relationship Id="rId34" Type="http://schemas.openxmlformats.org/officeDocument/2006/relationships/tags" Target="../tags/tag58.xml"/><Relationship Id="rId33" Type="http://schemas.openxmlformats.org/officeDocument/2006/relationships/tags" Target="../tags/tag57.xml"/><Relationship Id="rId32" Type="http://schemas.openxmlformats.org/officeDocument/2006/relationships/tags" Target="../tags/tag56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1524000" y="2155825"/>
            <a:ext cx="9144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6000" b="1" dirty="0">
                <a:latin typeface="微软雅黑" panose="020B0503020204020204" charset="-122"/>
                <a:ea typeface="微软雅黑" panose="020B0503020204020204" charset="-122"/>
              </a:rPr>
              <a:t>26 西门豹治邺 </a:t>
            </a:r>
            <a:endParaRPr sz="6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01591" y="3579366"/>
            <a:ext cx="238881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课时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2"/>
          <p:cNvGraphicFramePr>
            <a:graphicFrameLocks noGrp="1"/>
          </p:cNvGraphicFramePr>
          <p:nvPr/>
        </p:nvGraphicFramePr>
        <p:xfrm>
          <a:off x="2606597" y="2610242"/>
          <a:ext cx="1110615" cy="1528445"/>
        </p:xfrm>
        <a:graphic>
          <a:graphicData uri="http://schemas.openxmlformats.org/drawingml/2006/table">
            <a:tbl>
              <a:tblPr/>
              <a:tblGrid>
                <a:gridCol w="555625"/>
                <a:gridCol w="554990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3520" marR="43520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3520" marR="43520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3520" marR="43520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3520" marR="43520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2633721" y="2460646"/>
            <a:ext cx="1065609" cy="166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0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饶</a:t>
            </a:r>
            <a:endParaRPr lang="zh-CN" altLang="en-US" sz="10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2915743" y="1949053"/>
            <a:ext cx="934640" cy="745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 dirty="0" err="1" smtClean="0">
                <a:solidFill>
                  <a:srgbClr val="E04236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ráo</a:t>
            </a:r>
            <a:endParaRPr lang="zh-CN" altLang="en-US" sz="4400" dirty="0">
              <a:solidFill>
                <a:srgbClr val="E04236"/>
              </a:solidFill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965614" y="3257175"/>
            <a:ext cx="955861" cy="714375"/>
          </a:xfrm>
          <a:prstGeom prst="rect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求饶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线形标注 2 22"/>
          <p:cNvSpPr/>
          <p:nvPr/>
        </p:nvSpPr>
        <p:spPr>
          <a:xfrm>
            <a:off x="4617461" y="1582755"/>
            <a:ext cx="1946781" cy="642942"/>
          </a:xfrm>
          <a:prstGeom prst="borderCallout2">
            <a:avLst>
              <a:gd name="adj1" fmla="val 49901"/>
              <a:gd name="adj2" fmla="val -637"/>
              <a:gd name="adj3" fmla="val 49901"/>
              <a:gd name="adj4" fmla="val -15812"/>
              <a:gd name="adj5" fmla="val 197882"/>
              <a:gd name="adj6" fmla="val -51194"/>
            </a:avLst>
          </a:prstGeom>
          <a:grpFill/>
          <a:ln w="31750">
            <a:solidFill>
              <a:srgbClr val="E04236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400">
              <a:spcBef>
                <a:spcPct val="0"/>
              </a:spcBef>
            </a:pPr>
            <a:r>
              <a:rPr lang="zh-CN" altLang="en-US" sz="28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不要多一点</a:t>
            </a:r>
            <a:endParaRPr lang="zh-CN" altLang="en-US" sz="28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105904" y="2757108"/>
            <a:ext cx="594494" cy="500066"/>
          </a:xfrm>
          <a:prstGeom prst="ellipse">
            <a:avLst/>
          </a:prstGeom>
          <a:noFill/>
          <a:ln>
            <a:solidFill>
              <a:srgbClr val="E04236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55748" y="5106302"/>
            <a:ext cx="7701280" cy="583565"/>
          </a:xfrm>
          <a:prstGeom prst="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西门豹将计就计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把豪绅们吓得跪地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求饶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u=3199558184,2037273462&amp;fm=26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3367" y="1612219"/>
            <a:ext cx="3187307" cy="301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bldLvl="0" animBg="1"/>
      <p:bldP spid="23" grpId="0" bldLvl="0" animBg="1"/>
      <p:bldP spid="2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3.redocn.com/tupian/20151014/dahaihefanchuankatongbizhi_508735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47447" y="385114"/>
            <a:ext cx="8904547" cy="6343232"/>
          </a:xfrm>
          <a:prstGeom prst="rect">
            <a:avLst/>
          </a:prstGeom>
          <a:noFill/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7493" y="4094075"/>
            <a:ext cx="1276350" cy="198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矩形 48"/>
          <p:cNvSpPr>
            <a:spLocks noChangeArrowheads="1"/>
          </p:cNvSpPr>
          <p:nvPr/>
        </p:nvSpPr>
        <p:spPr bwMode="auto">
          <a:xfrm>
            <a:off x="4790404" y="4891612"/>
            <a:ext cx="111120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 smtClean="0">
                <a:latin typeface="+mn-ea"/>
              </a:rPr>
              <a:t>旱灾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8589" y="3719425"/>
            <a:ext cx="1277938" cy="198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矩形 48"/>
          <p:cNvSpPr>
            <a:spLocks noChangeArrowheads="1"/>
          </p:cNvSpPr>
          <p:nvPr/>
        </p:nvSpPr>
        <p:spPr bwMode="auto">
          <a:xfrm>
            <a:off x="3911722" y="4516962"/>
            <a:ext cx="111120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 smtClean="0">
                <a:latin typeface="+mn-ea"/>
              </a:rPr>
              <a:t>官绅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1550" y="3918213"/>
            <a:ext cx="1276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矩形 48"/>
          <p:cNvSpPr>
            <a:spLocks noChangeArrowheads="1"/>
          </p:cNvSpPr>
          <p:nvPr/>
        </p:nvSpPr>
        <p:spPr bwMode="auto">
          <a:xfrm>
            <a:off x="2954460" y="4713812"/>
            <a:ext cx="111120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 smtClean="0">
                <a:latin typeface="+mn-ea"/>
              </a:rPr>
              <a:t>巫婆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91906" y="3765813"/>
            <a:ext cx="1276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矩形 48"/>
          <p:cNvSpPr>
            <a:spLocks noChangeArrowheads="1"/>
          </p:cNvSpPr>
          <p:nvPr/>
        </p:nvSpPr>
        <p:spPr bwMode="auto">
          <a:xfrm>
            <a:off x="1994816" y="4561412"/>
            <a:ext cx="111120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 smtClean="0">
                <a:latin typeface="+mn-ea"/>
              </a:rPr>
              <a:t>荒芜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92093" y="4648463"/>
            <a:ext cx="1276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3397651" y="5536148"/>
            <a:ext cx="134706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 smtClean="0">
                <a:latin typeface="+mn-ea"/>
              </a:rPr>
              <a:t>娶媳妇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2392817" y="1460993"/>
            <a:ext cx="141577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送新娘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211220" y="112517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识字游戏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11111E-6 L 0.43971 -0.0048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79" y="-25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85185E-6 L 0.4342 0.0040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1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17 7.40741E-7 L 0.44896 -0.0159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49" y="-81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3 0.0071 L 0.47378 -0.0160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4" y="-1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0.41732 -0.0122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59" y="-62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8 -0.0037 L 0.41059 -0.003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7.40741E-7 L 0.46914 -0.0104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51" y="-53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17284E-7 L 0.46389 -0.0018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94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0.43684 -3.7037E-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36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08642E-6 L 0.43159 0.0086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80" y="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2" grpId="0"/>
      <p:bldP spid="42" grpId="1"/>
      <p:bldP spid="44" grpId="0"/>
      <p:bldP spid="44" grpId="1"/>
      <p:bldP spid="46" grpId="0"/>
      <p:bldP spid="46" grpId="1"/>
      <p:bldP spid="48" grpId="0"/>
      <p:bldP spid="48" grpId="1"/>
      <p:bldP spid="49" grpId="0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16679" y="2049976"/>
            <a:ext cx="3449668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荒芜：</a:t>
            </a:r>
            <a:r>
              <a:rPr lang="zh-CN" altLang="en-US" sz="2800" b="1" dirty="0" smtClean="0">
                <a:latin typeface="+mn-ea"/>
              </a:rPr>
              <a:t>因无人管理田地杂草丛生</a:t>
            </a:r>
            <a:r>
              <a:rPr lang="zh-CN" altLang="en-US" sz="2800" b="1" dirty="0" smtClean="0"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70C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37150" y="5025878"/>
            <a:ext cx="5332897" cy="1383665"/>
          </a:xfrm>
          <a:prstGeom prst="rect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 smtClean="0">
                <a:latin typeface="+mn-ea"/>
              </a:rPr>
              <a:t> 以前这个地方田地</a:t>
            </a: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荒芜</a:t>
            </a:r>
            <a:r>
              <a:rPr lang="zh-CN" altLang="en-US" sz="2800" dirty="0" smtClean="0">
                <a:latin typeface="+mn-ea"/>
              </a:rPr>
              <a:t>，人烟稀少。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9" name="Picture 2" descr="http://img1.imgtn.bdimg.com/it/u=912551131,1737078450&amp;fm=200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96733" y="1684218"/>
            <a:ext cx="3520641" cy="3124834"/>
          </a:xfrm>
          <a:prstGeom prst="rect">
            <a:avLst/>
          </a:prstGeom>
          <a:noFill/>
        </p:spPr>
      </p:pic>
      <p:sp>
        <p:nvSpPr>
          <p:cNvPr id="12" name="圆角矩形 11"/>
          <p:cNvSpPr/>
          <p:nvPr/>
        </p:nvSpPr>
        <p:spPr>
          <a:xfrm>
            <a:off x="2193985" y="733500"/>
            <a:ext cx="1551188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词语解释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18071" y="1945766"/>
            <a:ext cx="324356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提心吊胆：</a:t>
            </a:r>
            <a:r>
              <a:rPr lang="zh-CN" altLang="en-US" sz="3200" dirty="0" smtClean="0">
                <a:latin typeface="+mn-ea"/>
                <a:cs typeface="Times New Roman" panose="02020603050405020304" pitchFamily="18" charset="0"/>
              </a:rPr>
              <a:t>形容十分担心或害怕。</a:t>
            </a:r>
            <a:endParaRPr lang="zh-CN" altLang="en-US" sz="3200" dirty="0">
              <a:solidFill>
                <a:srgbClr val="0070C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601406" y="5155835"/>
            <a:ext cx="7293789" cy="1116965"/>
          </a:xfrm>
          <a:prstGeom prst="rect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  <a:spcBef>
                <a:spcPct val="0"/>
              </a:spcBef>
            </a:pPr>
            <a:r>
              <a:rPr lang="zh-CN" altLang="en-US" sz="2800" dirty="0" smtClean="0">
                <a:latin typeface="+mn-ea"/>
              </a:rPr>
              <a:t> 妈妈去学校参加家长会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我在家</a:t>
            </a: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提心吊胆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不知是福是祸。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7" name="图片 6" descr="u=1390529196,3827946543&amp;fm=26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68543" y="1405719"/>
            <a:ext cx="3826653" cy="3411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tpic.home.news.cn/xhCloudNewsPic/xhpic001/M04/12/28/wKhTglcusHEEAAAAAAAAAAAAAAA54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42060" y="3625012"/>
            <a:ext cx="3164668" cy="2407299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558716" y="1699471"/>
            <a:ext cx="353135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灌溉：</a:t>
            </a:r>
            <a:r>
              <a:rPr lang="zh-CN" altLang="en-US" sz="2800" dirty="0" smtClean="0">
                <a:latin typeface="+mn-ea"/>
              </a:rPr>
              <a:t>指把水输送到田地里。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5" name="图片 4" descr="5667827823215024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94632" y="3633572"/>
            <a:ext cx="3098584" cy="2398739"/>
          </a:xfrm>
          <a:prstGeom prst="rect">
            <a:avLst/>
          </a:prstGeom>
        </p:spPr>
      </p:pic>
      <p:pic>
        <p:nvPicPr>
          <p:cNvPr id="6" name="Picture 2" descr="http://p2.so.qhimgs1.com/bdr/_240_/t01e3d62002896862e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94632" y="998373"/>
            <a:ext cx="3092837" cy="22860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2"/>
          <p:cNvSpPr txBox="1"/>
          <p:nvPr/>
        </p:nvSpPr>
        <p:spPr>
          <a:xfrm>
            <a:off x="2729741" y="725823"/>
            <a:ext cx="764691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自由朗读课文，文中哪个句子给你的留下的印象最深刻？ 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0574" y="1968478"/>
            <a:ext cx="5461096" cy="1383665"/>
          </a:xfrm>
          <a:prstGeom prst="rect">
            <a:avLst/>
          </a:prstGeom>
          <a:noFill/>
          <a:ln>
            <a:solidFill>
              <a:srgbClr val="A1C4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 smtClean="0">
                <a:latin typeface="+mn-ea"/>
              </a:rPr>
              <a:t>河</a:t>
            </a:r>
            <a:r>
              <a:rPr lang="zh-CN" altLang="en-US" sz="2800" dirty="0">
                <a:latin typeface="+mn-ea"/>
              </a:rPr>
              <a:t>伯还真灵啊。下一回他娶媳妇，告诉我一声，我也去送送新娘。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" name="线形标注 3(带边框和强调线) 2"/>
          <p:cNvSpPr/>
          <p:nvPr/>
        </p:nvSpPr>
        <p:spPr>
          <a:xfrm>
            <a:off x="6798860" y="3645051"/>
            <a:ext cx="1634320" cy="1105883"/>
          </a:xfrm>
          <a:prstGeom prst="accentBorderCallout3">
            <a:avLst>
              <a:gd name="adj1" fmla="val 47733"/>
              <a:gd name="adj2" fmla="val 1106"/>
              <a:gd name="adj3" fmla="val 46206"/>
              <a:gd name="adj4" fmla="val -38230"/>
              <a:gd name="adj5" fmla="val 12350"/>
              <a:gd name="adj6" fmla="val -60347"/>
              <a:gd name="adj7" fmla="val -34319"/>
              <a:gd name="adj8" fmla="val -68237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话中有话，话外有意。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018430" y="5143500"/>
            <a:ext cx="6540689" cy="834219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引出下文：为他设计借神除魔、救民于水火作了铺垫。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bldLvl="0" animBg="1"/>
      <p:bldP spid="3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34994" y="681967"/>
            <a:ext cx="8467090" cy="52197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自由朗读课文，想一想，课文主要写了一件什么事？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750961" y="2096859"/>
            <a:ext cx="4595883" cy="2387600"/>
          </a:xfrm>
          <a:prstGeom prst="wedgeRoundRectCallout">
            <a:avLst>
              <a:gd name="adj1" fmla="val -59552"/>
              <a:gd name="adj2" fmla="val 45179"/>
              <a:gd name="adj3" fmla="val 16667"/>
            </a:avLst>
          </a:prstGeom>
          <a:solidFill>
            <a:srgbClr val="A1C450"/>
          </a:solidFill>
          <a:ln w="12700">
            <a:solidFill>
              <a:srgbClr val="A1C45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记述了西门豹在治理邺时，破除了河伯娶媳妇的迷信，惩治了巫婆及官员，兴修水利的事。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8622" y="697195"/>
            <a:ext cx="800441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课文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是按照怎样的顺序记叙的？西门豹先做了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什么？接着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做了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什么？最后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又做了什么？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29797" y="2483610"/>
            <a:ext cx="5380772" cy="267652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</a:rPr>
              <a:t>    按</a:t>
            </a:r>
            <a:r>
              <a:rPr lang="zh-CN" altLang="en-US" sz="2800" dirty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</a:rPr>
              <a:t>事情发展的顺序记叙的。西门豹先进行调查研究，接着将计就计惩治巫婆官绅，最后兴修水利。</a:t>
            </a:r>
            <a:endParaRPr lang="zh-CN" altLang="en-US" sz="2800" dirty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632421" y="3451483"/>
            <a:ext cx="736601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一部分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en-US" sz="2800" u="sng" dirty="0" smtClean="0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自然段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：摸清底细。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第二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部分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800" u="sng" dirty="0" smtClean="0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自然段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：惩治巫婆和官绅。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第三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部分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800" u="sng" dirty="0" smtClean="0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自然段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：兴修水利。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35804" y="2049284"/>
            <a:ext cx="8403609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课文分为哪几部分，根据每一部分的意思，小组讨论全文的层次划分。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55802" y="4074381"/>
            <a:ext cx="91083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</a:rPr>
              <a:t>10-15</a:t>
            </a:r>
            <a:endParaRPr lang="zh-CN" altLang="en-US" sz="2800" dirty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36329" y="4951740"/>
            <a:ext cx="30988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89822" y="3428626"/>
            <a:ext cx="75311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</a:rPr>
              <a:t>1-9</a:t>
            </a:r>
            <a:endParaRPr lang="zh-CN" altLang="en-US" sz="2800" dirty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48131" y="4714067"/>
            <a:ext cx="59944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</a:rPr>
              <a:t>16</a:t>
            </a:r>
            <a:endParaRPr lang="zh-CN" altLang="en-US" sz="2800" dirty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211220" y="1015994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写一写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876541" y="2282024"/>
            <a:ext cx="18902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（    ）稀少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53980" y="2282025"/>
            <a:ext cx="97210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人烟</a:t>
            </a:r>
            <a:endParaRPr lang="zh-CN" altLang="en-US" sz="28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999868" y="729500"/>
            <a:ext cx="5665459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一、在括号里填上恰当的词语。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Songti SC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90044" y="2286014"/>
            <a:ext cx="1711923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-100" dirty="0" smtClean="0">
                <a:latin typeface="+mn-ea"/>
              </a:rPr>
              <a:t>（    ）荒芜</a:t>
            </a:r>
            <a:endParaRPr lang="zh-CN" altLang="en-US" sz="2800" spc="-100" dirty="0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09604" y="2276356"/>
            <a:ext cx="803678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田地</a:t>
            </a:r>
            <a:endParaRPr lang="zh-CN" altLang="en-US" sz="2800" dirty="0" smtClean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86643" y="2282024"/>
            <a:ext cx="3031331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0" dirty="0" smtClean="0">
                <a:latin typeface="+mn-ea"/>
              </a:rPr>
              <a:t>提（  ）吊（  ）</a:t>
            </a:r>
            <a:endParaRPr lang="zh-CN" altLang="en-US" sz="2800" kern="0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92717" y="2286015"/>
            <a:ext cx="5384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心</a:t>
            </a:r>
            <a:endParaRPr lang="zh-CN" altLang="en-US" sz="28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90197" y="2272367"/>
            <a:ext cx="5384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胆</a:t>
            </a:r>
            <a:endParaRPr lang="zh-CN" altLang="en-US" sz="28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38896" y="3754159"/>
            <a:ext cx="156617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面如（    ）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26067" y="3750169"/>
            <a:ext cx="8940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土色</a:t>
            </a:r>
            <a:endParaRPr lang="zh-CN" altLang="en-US" sz="2800" dirty="0" smtClean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22804" y="3754159"/>
            <a:ext cx="1836204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磕头（    ）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35101" y="3750169"/>
            <a:ext cx="8940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求饶</a:t>
            </a:r>
            <a:endParaRPr lang="zh-CN" altLang="en-US" sz="2800" dirty="0" smtClean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72598" y="3754159"/>
            <a:ext cx="165238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满脸（    ）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665327" y="3750169"/>
            <a:ext cx="8940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泪水</a:t>
            </a:r>
            <a:endParaRPr lang="zh-CN" altLang="en-US" sz="2800" dirty="0" smtClean="0">
              <a:solidFill>
                <a:srgbClr val="E04236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17521" y="2127355"/>
            <a:ext cx="817191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学会认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个生字，会写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14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个生字，理解生字组成的词语。 </a:t>
            </a:r>
            <a:r>
              <a:rPr lang="en-US" altLang="zh-CN" sz="2800" b="1" dirty="0">
                <a:solidFill>
                  <a:srgbClr val="E04236"/>
                </a:solidFill>
                <a:latin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</a:rPr>
              <a:t>重点</a:t>
            </a:r>
            <a:r>
              <a:rPr lang="en-US" altLang="zh-CN" sz="2800" b="1" dirty="0">
                <a:solidFill>
                  <a:srgbClr val="E04236"/>
                </a:solidFill>
                <a:latin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E04236"/>
              </a:solidFill>
              <a:latin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朗读课文，理解西门豹是如何巧妙破除迷信的。 </a:t>
            </a:r>
            <a:r>
              <a:rPr lang="en-US" altLang="zh-CN" sz="2800" b="1" dirty="0">
                <a:solidFill>
                  <a:srgbClr val="E04236"/>
                </a:solidFill>
                <a:latin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</a:rPr>
              <a:t>重点</a:t>
            </a:r>
            <a:r>
              <a:rPr lang="en-US" altLang="zh-CN" sz="2800" b="1" dirty="0">
                <a:solidFill>
                  <a:srgbClr val="E04236"/>
                </a:solidFill>
                <a:latin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E04236"/>
              </a:solidFill>
              <a:latin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</a:rPr>
              <a:t>理解西门豹办法妙在哪里。</a:t>
            </a:r>
            <a:r>
              <a:rPr lang="en-US" altLang="zh-CN" sz="2800" b="1" dirty="0">
                <a:solidFill>
                  <a:srgbClr val="E04236"/>
                </a:solidFill>
                <a:latin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</a:rPr>
              <a:t>难点</a:t>
            </a:r>
            <a:r>
              <a:rPr lang="en-US" altLang="zh-CN" sz="2800" b="1" dirty="0">
                <a:solidFill>
                  <a:srgbClr val="E04236"/>
                </a:solidFill>
                <a:latin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E04236"/>
              </a:solidFill>
              <a:latin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3784" y="1439285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学习目标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0"/>
          <p:cNvSpPr>
            <a:spLocks noChangeArrowheads="1"/>
          </p:cNvSpPr>
          <p:nvPr/>
        </p:nvSpPr>
        <p:spPr bwMode="auto">
          <a:xfrm>
            <a:off x="1524000" y="1791996"/>
            <a:ext cx="9007523" cy="1176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差不多”的 “差”读“</a:t>
            </a:r>
            <a:r>
              <a:rPr lang="en-US" altLang="zh-CN" sz="2400" b="1" dirty="0" err="1" smtClean="0">
                <a:latin typeface="Pinyin Adjust" panose="02000500000000000000" pitchFamily="2" charset="0"/>
                <a:ea typeface="微软雅黑" panose="020B0503020204020204" charset="-122"/>
              </a:rPr>
              <a:t>chà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”，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读“</a:t>
            </a:r>
            <a:r>
              <a:rPr lang="en-US" altLang="zh-CN" sz="2400" b="1" dirty="0" err="1" smtClean="0">
                <a:latin typeface="Pinyin Adjust" panose="02000500000000000000" pitchFamily="2" charset="0"/>
                <a:ea typeface="微软雅黑" panose="020B0503020204020204" charset="-122"/>
              </a:rPr>
              <a:t>chā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”。（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　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发大水”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“发 ”读“</a:t>
            </a:r>
            <a:r>
              <a:rPr lang="en-US" altLang="zh-CN" sz="2400" b="1" dirty="0" err="1" smtClean="0">
                <a:latin typeface="Pinyin Adjust" panose="02000500000000000000" pitchFamily="2" charset="0"/>
                <a:ea typeface="微软雅黑" panose="020B0503020204020204" charset="-122"/>
              </a:rPr>
              <a:t>fà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”，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读“</a:t>
            </a:r>
            <a:r>
              <a:rPr lang="en-US" altLang="zh-CN" sz="2400" b="1" dirty="0" err="1" smtClean="0">
                <a:latin typeface="Pinyin Adjust" panose="02000500000000000000" pitchFamily="2" charset="0"/>
                <a:ea typeface="微软雅黑" panose="020B0503020204020204" charset="-122"/>
              </a:rPr>
              <a:t>fā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”。 （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195776" y="1518435"/>
            <a:ext cx="686856" cy="991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4000" dirty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4000" dirty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2005258" y="650463"/>
            <a:ext cx="26720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二、判断对错。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8082" y="2267482"/>
            <a:ext cx="80863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4000" dirty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1975263" y="690825"/>
            <a:ext cx="7647708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Songti SC"/>
              </a:rPr>
              <a:t>三、将下列搭配恰当的词语用线连起来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Songti SC"/>
              </a:rPr>
              <a:t>。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Songti SC"/>
            </a:endParaRPr>
          </a:p>
        </p:txBody>
      </p:sp>
      <p:sp>
        <p:nvSpPr>
          <p:cNvPr id="5" name="矩形 20"/>
          <p:cNvSpPr>
            <a:spLocks noChangeArrowheads="1"/>
          </p:cNvSpPr>
          <p:nvPr/>
        </p:nvSpPr>
        <p:spPr bwMode="auto">
          <a:xfrm>
            <a:off x="4327278" y="2602935"/>
            <a:ext cx="1044179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Kaiti SC"/>
              </a:rPr>
              <a:t>开凿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Kaiti SC"/>
            </a:endParaRPr>
          </a:p>
        </p:txBody>
      </p:sp>
      <p:sp>
        <p:nvSpPr>
          <p:cNvPr id="6" name="矩形 20"/>
          <p:cNvSpPr>
            <a:spLocks noChangeArrowheads="1"/>
          </p:cNvSpPr>
          <p:nvPr/>
        </p:nvSpPr>
        <p:spPr bwMode="auto">
          <a:xfrm>
            <a:off x="4327278" y="3298259"/>
            <a:ext cx="1044179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Kaiti SC"/>
              </a:rPr>
              <a:t>灌溉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Kaiti SC"/>
            </a:endParaRPr>
          </a:p>
        </p:txBody>
      </p:sp>
      <p:sp>
        <p:nvSpPr>
          <p:cNvPr id="7" name="矩形 20"/>
          <p:cNvSpPr>
            <a:spLocks noChangeArrowheads="1"/>
          </p:cNvSpPr>
          <p:nvPr/>
        </p:nvSpPr>
        <p:spPr bwMode="auto">
          <a:xfrm>
            <a:off x="4327278" y="3995173"/>
            <a:ext cx="1044179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Kaiti SC"/>
              </a:rPr>
              <a:t>管理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Kaiti SC"/>
            </a:endParaRPr>
          </a:p>
        </p:txBody>
      </p:sp>
      <p:sp>
        <p:nvSpPr>
          <p:cNvPr id="8" name="矩形 20"/>
          <p:cNvSpPr>
            <a:spLocks noChangeArrowheads="1"/>
          </p:cNvSpPr>
          <p:nvPr/>
        </p:nvSpPr>
        <p:spPr bwMode="auto">
          <a:xfrm>
            <a:off x="6953797" y="2602935"/>
            <a:ext cx="1045369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Kaiti SC"/>
              </a:rPr>
              <a:t>邺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Kaiti SC"/>
            </a:endParaRPr>
          </a:p>
        </p:txBody>
      </p:sp>
      <p:sp>
        <p:nvSpPr>
          <p:cNvPr id="9" name="矩形 20"/>
          <p:cNvSpPr>
            <a:spLocks noChangeArrowheads="1"/>
          </p:cNvSpPr>
          <p:nvPr/>
        </p:nvSpPr>
        <p:spPr bwMode="auto">
          <a:xfrm>
            <a:off x="6953797" y="3298259"/>
            <a:ext cx="1045369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Kaiti SC"/>
              </a:rPr>
              <a:t>渠道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Kaiti SC"/>
            </a:endParaRPr>
          </a:p>
        </p:txBody>
      </p:sp>
      <p:sp>
        <p:nvSpPr>
          <p:cNvPr id="10" name="矩形 20"/>
          <p:cNvSpPr>
            <a:spLocks noChangeArrowheads="1"/>
          </p:cNvSpPr>
          <p:nvPr/>
        </p:nvSpPr>
        <p:spPr bwMode="auto">
          <a:xfrm>
            <a:off x="6953797" y="3995173"/>
            <a:ext cx="1045369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Kaiti SC"/>
              </a:rPr>
              <a:t>庄稼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Kaiti SC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146346" y="2920184"/>
            <a:ext cx="1714512" cy="1357321"/>
          </a:xfrm>
          <a:prstGeom prst="line">
            <a:avLst/>
          </a:prstGeom>
          <a:ln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92767" y="3563124"/>
            <a:ext cx="1768091" cy="714380"/>
          </a:xfrm>
          <a:prstGeom prst="line">
            <a:avLst/>
          </a:prstGeom>
          <a:ln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92767" y="2920182"/>
            <a:ext cx="1768091" cy="642942"/>
          </a:xfrm>
          <a:prstGeom prst="line">
            <a:avLst/>
          </a:prstGeom>
          <a:ln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09160" y="3756849"/>
            <a:ext cx="8086938" cy="2676525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同学们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，距今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2000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多年的战国时期，有一位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地方官名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叫西门豹，虽然他官职很小，却一直被人称颂。这到底是为什么呢？让我们通过学习课文来寻找答案吧！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 descr="301_8268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84574" y="810890"/>
            <a:ext cx="3891517" cy="2918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297090" y="898759"/>
            <a:ext cx="5057693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rgbClr val="E04236"/>
                </a:solidFill>
                <a:latin typeface="+mn-ea"/>
              </a:rPr>
              <a:t>西门豹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    </a:t>
            </a:r>
            <a:endParaRPr lang="en-US" altLang="zh-CN" sz="2400" dirty="0" smtClean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 smtClean="0">
                <a:latin typeface="+mn-ea"/>
              </a:rPr>
              <a:t>    </a:t>
            </a:r>
            <a:r>
              <a:rPr lang="zh-CN" altLang="en-US" sz="2400" dirty="0" smtClean="0">
                <a:solidFill>
                  <a:srgbClr val="E04236"/>
                </a:solidFill>
                <a:latin typeface="+mn-ea"/>
              </a:rPr>
              <a:t>西门豹</a:t>
            </a:r>
            <a:r>
              <a:rPr lang="zh-CN" altLang="en-US" sz="2400" dirty="0" smtClean="0">
                <a:latin typeface="+mn-ea"/>
              </a:rPr>
              <a:t>，姓“</a:t>
            </a:r>
            <a:r>
              <a:rPr lang="zh-CN" altLang="en-US" sz="2400" dirty="0" smtClean="0">
                <a:solidFill>
                  <a:srgbClr val="E04236"/>
                </a:solidFill>
                <a:latin typeface="+mn-ea"/>
              </a:rPr>
              <a:t>西门</a:t>
            </a:r>
            <a:r>
              <a:rPr lang="zh-CN" altLang="en-US" sz="2400" dirty="0" smtClean="0">
                <a:latin typeface="+mn-ea"/>
              </a:rPr>
              <a:t>”，是个复姓，叫“</a:t>
            </a:r>
            <a:r>
              <a:rPr lang="zh-CN" altLang="en-US" sz="2400" dirty="0" smtClean="0">
                <a:solidFill>
                  <a:srgbClr val="E04236"/>
                </a:solidFill>
                <a:latin typeface="+mn-ea"/>
              </a:rPr>
              <a:t>豹</a:t>
            </a:r>
            <a:r>
              <a:rPr lang="zh-CN" altLang="en-US" sz="2400" dirty="0" smtClean="0">
                <a:latin typeface="+mn-ea"/>
              </a:rPr>
              <a:t>”，是战国时期魏国人。他是历史上著名的政治家、军事家，曾立下赫赫战功。他到邺这个地方后，经过细致调查，发现了此地</a:t>
            </a:r>
            <a:r>
              <a:rPr lang="zh-CN" altLang="en-US" sz="2400" dirty="0" smtClean="0">
                <a:solidFill>
                  <a:srgbClr val="E04236"/>
                </a:solidFill>
                <a:latin typeface="+mn-ea"/>
              </a:rPr>
              <a:t>人烟稀少、</a:t>
            </a:r>
            <a:r>
              <a:rPr lang="zh-CN" altLang="en-US" sz="2400" dirty="0" smtClean="0">
                <a:latin typeface="+mn-ea"/>
              </a:rPr>
              <a:t>田地荒芜的根本原因。于是他兴利除弊，很快使此地民富兵强，</a:t>
            </a:r>
            <a:r>
              <a:rPr lang="zh-CN" altLang="en-US" sz="2400" dirty="0" smtClean="0">
                <a:solidFill>
                  <a:srgbClr val="E04236"/>
                </a:solidFill>
                <a:latin typeface="+mn-ea"/>
              </a:rPr>
              <a:t>他因此</a:t>
            </a:r>
            <a:r>
              <a:rPr lang="zh-CN" altLang="en-US" sz="2400" dirty="0" smtClean="0">
                <a:latin typeface="+mn-ea"/>
              </a:rPr>
              <a:t>深受百姓爱戴。后人修祠建庙，以为祭祀。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6" name="图片 5" descr="u=2856514469,3991691103&amp;fm=26&amp;gp=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7633239" y="1790555"/>
            <a:ext cx="2535065" cy="377371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959309" y="492741"/>
            <a:ext cx="5562883" cy="6080078"/>
          </a:xfrm>
          <a:prstGeom prst="roundRect">
            <a:avLst/>
          </a:prstGeom>
          <a:noFill/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047191" y="2183867"/>
            <a:ext cx="6192563" cy="3770816"/>
          </a:xfrm>
          <a:prstGeom prst="rect">
            <a:avLst/>
          </a:prstGeom>
          <a:noFill/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>
              <a:latin typeface="+mn-ea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5765188" y="3065919"/>
            <a:ext cx="378284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3200" dirty="0" smtClean="0">
                <a:solidFill>
                  <a:srgbClr val="E04236"/>
                </a:solidFill>
                <a:latin typeface="+mn-ea"/>
              </a:rPr>
              <a:t>娶</a:t>
            </a:r>
            <a:endParaRPr kumimoji="1"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4057895" y="3022474"/>
            <a:ext cx="324036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3200" dirty="0" smtClean="0">
                <a:solidFill>
                  <a:srgbClr val="E04236"/>
                </a:solidFill>
                <a:latin typeface="+mn-ea"/>
              </a:rPr>
              <a:t>豹</a:t>
            </a:r>
            <a:endParaRPr kumimoji="1"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5084009" y="3063418"/>
            <a:ext cx="324036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3200" dirty="0" smtClean="0">
                <a:solidFill>
                  <a:srgbClr val="E04236"/>
                </a:solidFill>
                <a:latin typeface="+mn-ea"/>
              </a:rPr>
              <a:t>芜</a:t>
            </a:r>
            <a:endParaRPr kumimoji="1"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8054339" y="3090714"/>
            <a:ext cx="324036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1" lang="zh-CN" altLang="en-US" sz="3200" dirty="0" smtClean="0">
                <a:solidFill>
                  <a:srgbClr val="E04236"/>
                </a:solidFill>
                <a:latin typeface="+mn-ea"/>
              </a:rPr>
              <a:t>绅</a:t>
            </a:r>
            <a:endParaRPr kumimoji="1"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018204" y="2697024"/>
            <a:ext cx="642938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bào</a:t>
            </a:r>
            <a:endParaRPr lang="zh-CN" altLang="en-US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806131" y="2684631"/>
            <a:ext cx="569649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qǔ</a:t>
            </a:r>
            <a:endParaRPr lang="en-US" altLang="zh-CN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086070" y="2710849"/>
            <a:ext cx="535785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wú</a:t>
            </a:r>
            <a:endParaRPr lang="zh-CN" altLang="en-US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6970538" y="3064257"/>
            <a:ext cx="270030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E04236"/>
                </a:solidFill>
                <a:latin typeface="+mn-ea"/>
              </a:rPr>
              <a:t>巫</a:t>
            </a:r>
            <a:endParaRPr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012765" y="2684631"/>
            <a:ext cx="482207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wū</a:t>
            </a:r>
            <a:endParaRPr lang="en-US" altLang="zh-CN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165544" y="3041822"/>
            <a:ext cx="1058503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latin typeface="+mn-ea"/>
              </a:rPr>
              <a:t>西门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6043316" y="3065919"/>
            <a:ext cx="42862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solidFill>
                  <a:srgbClr val="E04236"/>
                </a:solidFill>
                <a:latin typeface="+mn-ea"/>
              </a:rPr>
              <a:t>媳</a:t>
            </a:r>
            <a:endParaRPr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4747197" y="3041821"/>
            <a:ext cx="58928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latin typeface="+mn-ea"/>
              </a:rPr>
              <a:t>荒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8029607" y="2730196"/>
            <a:ext cx="678138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shēn</a:t>
            </a:r>
            <a:endParaRPr lang="zh-CN" altLang="en-US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47" name="Text Box 33"/>
          <p:cNvSpPr txBox="1">
            <a:spLocks noChangeArrowheads="1"/>
          </p:cNvSpPr>
          <p:nvPr/>
        </p:nvSpPr>
        <p:spPr bwMode="auto">
          <a:xfrm>
            <a:off x="7765980" y="3064820"/>
            <a:ext cx="37815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latin typeface="+mn-ea"/>
              </a:rPr>
              <a:t>官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8" name="Text Box 34"/>
          <p:cNvSpPr txBox="1">
            <a:spLocks noChangeArrowheads="1"/>
          </p:cNvSpPr>
          <p:nvPr/>
        </p:nvSpPr>
        <p:spPr bwMode="auto">
          <a:xfrm>
            <a:off x="3517842" y="4400557"/>
            <a:ext cx="33932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latin typeface="+mn-ea"/>
              </a:rPr>
              <a:t>灾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9" name="Text Box 35"/>
          <p:cNvSpPr txBox="1">
            <a:spLocks noChangeArrowheads="1"/>
          </p:cNvSpPr>
          <p:nvPr/>
        </p:nvSpPr>
        <p:spPr bwMode="auto">
          <a:xfrm>
            <a:off x="3165544" y="4400557"/>
            <a:ext cx="58928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solidFill>
                  <a:srgbClr val="E04236"/>
                </a:solidFill>
                <a:latin typeface="+mn-ea"/>
              </a:rPr>
              <a:t>旱</a:t>
            </a:r>
            <a:endParaRPr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50" name="Text Box 36"/>
          <p:cNvSpPr txBox="1">
            <a:spLocks noChangeArrowheads="1"/>
          </p:cNvSpPr>
          <p:nvPr/>
        </p:nvSpPr>
        <p:spPr bwMode="auto">
          <a:xfrm>
            <a:off x="3505777" y="4070072"/>
            <a:ext cx="5721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hàn</a:t>
            </a:r>
            <a:endParaRPr lang="en-US" altLang="zh-CN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51" name="Text Box 37"/>
          <p:cNvSpPr txBox="1">
            <a:spLocks noChangeArrowheads="1"/>
          </p:cNvSpPr>
          <p:nvPr/>
        </p:nvSpPr>
        <p:spPr bwMode="auto">
          <a:xfrm>
            <a:off x="4319044" y="4067716"/>
            <a:ext cx="70207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tú</a:t>
            </a:r>
            <a:endParaRPr lang="en-US" altLang="zh-CN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52" name="Text Box 38"/>
          <p:cNvSpPr txBox="1">
            <a:spLocks noChangeArrowheads="1"/>
          </p:cNvSpPr>
          <p:nvPr/>
        </p:nvSpPr>
        <p:spPr bwMode="auto">
          <a:xfrm>
            <a:off x="4214992" y="4369785"/>
            <a:ext cx="361006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solidFill>
                  <a:srgbClr val="E04236"/>
                </a:solidFill>
                <a:latin typeface="+mn-ea"/>
              </a:rPr>
              <a:t>徒</a:t>
            </a:r>
            <a:endParaRPr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53" name="Text Box 39"/>
          <p:cNvSpPr txBox="1">
            <a:spLocks noChangeArrowheads="1"/>
          </p:cNvSpPr>
          <p:nvPr/>
        </p:nvSpPr>
        <p:spPr bwMode="auto">
          <a:xfrm>
            <a:off x="4528840" y="4383860"/>
            <a:ext cx="378042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弟</a:t>
            </a:r>
            <a:endParaRPr lang="zh-CN" altLang="en-US" sz="3200" dirty="0">
              <a:latin typeface="+mn-ea"/>
            </a:endParaRPr>
          </a:p>
        </p:txBody>
      </p:sp>
      <p:sp>
        <p:nvSpPr>
          <p:cNvPr id="54" name="Text Box 41"/>
          <p:cNvSpPr txBox="1">
            <a:spLocks noChangeArrowheads="1"/>
          </p:cNvSpPr>
          <p:nvPr/>
        </p:nvSpPr>
        <p:spPr bwMode="auto">
          <a:xfrm>
            <a:off x="5335859" y="4358613"/>
            <a:ext cx="3619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solidFill>
                  <a:srgbClr val="E04236"/>
                </a:solidFill>
                <a:latin typeface="+mn-ea"/>
              </a:rPr>
              <a:t>磕</a:t>
            </a:r>
            <a:endParaRPr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55" name="Text Box 44"/>
          <p:cNvSpPr txBox="1">
            <a:spLocks noChangeArrowheads="1"/>
          </p:cNvSpPr>
          <p:nvPr/>
        </p:nvSpPr>
        <p:spPr bwMode="auto">
          <a:xfrm>
            <a:off x="5670371" y="4367129"/>
            <a:ext cx="43204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latin typeface="+mn-ea"/>
              </a:rPr>
              <a:t>头</a:t>
            </a:r>
            <a:endParaRPr lang="zh-CN" altLang="en-US" sz="3200" dirty="0">
              <a:latin typeface="+mn-ea"/>
            </a:endParaRPr>
          </a:p>
        </p:txBody>
      </p:sp>
      <p:sp>
        <p:nvSpPr>
          <p:cNvPr id="56" name="Text Box 45"/>
          <p:cNvSpPr txBox="1">
            <a:spLocks noChangeArrowheads="1"/>
          </p:cNvSpPr>
          <p:nvPr/>
        </p:nvSpPr>
        <p:spPr bwMode="auto">
          <a:xfrm>
            <a:off x="5403824" y="4069276"/>
            <a:ext cx="4368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kē</a:t>
            </a:r>
            <a:endParaRPr lang="en-US" altLang="zh-CN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57" name="Text Box 46"/>
          <p:cNvSpPr txBox="1">
            <a:spLocks noChangeArrowheads="1"/>
          </p:cNvSpPr>
          <p:nvPr/>
        </p:nvSpPr>
        <p:spPr bwMode="auto">
          <a:xfrm>
            <a:off x="6226519" y="4057882"/>
            <a:ext cx="79341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tǎng</a:t>
            </a:r>
            <a:endParaRPr lang="en-US" altLang="zh-CN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58" name="Text Box 47"/>
          <p:cNvSpPr txBox="1">
            <a:spLocks noChangeArrowheads="1"/>
          </p:cNvSpPr>
          <p:nvPr/>
        </p:nvSpPr>
        <p:spPr bwMode="auto">
          <a:xfrm>
            <a:off x="6251074" y="4382295"/>
            <a:ext cx="3238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solidFill>
                  <a:srgbClr val="E04236"/>
                </a:solidFill>
                <a:latin typeface="+mn-ea"/>
              </a:rPr>
              <a:t>淌</a:t>
            </a:r>
            <a:endParaRPr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6623723" y="4383135"/>
            <a:ext cx="3238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latin typeface="+mn-ea"/>
              </a:rPr>
              <a:t>血</a:t>
            </a:r>
            <a:endParaRPr lang="zh-CN" altLang="en-US" sz="3200" dirty="0">
              <a:latin typeface="+mn-ea"/>
            </a:endParaRPr>
          </a:p>
        </p:txBody>
      </p:sp>
      <p:sp>
        <p:nvSpPr>
          <p:cNvPr id="60" name="Text Box 53"/>
          <p:cNvSpPr txBox="1">
            <a:spLocks noChangeArrowheads="1"/>
          </p:cNvSpPr>
          <p:nvPr/>
        </p:nvSpPr>
        <p:spPr bwMode="auto">
          <a:xfrm rot="10800000" flipV="1">
            <a:off x="7504588" y="4330760"/>
            <a:ext cx="378042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solidFill>
                  <a:srgbClr val="E04236"/>
                </a:solidFill>
                <a:latin typeface="+mn-ea"/>
              </a:rPr>
              <a:t>凿</a:t>
            </a:r>
            <a:endParaRPr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61" name="Text Box 56"/>
          <p:cNvSpPr txBox="1">
            <a:spLocks noChangeArrowheads="1"/>
          </p:cNvSpPr>
          <p:nvPr/>
        </p:nvSpPr>
        <p:spPr bwMode="auto">
          <a:xfrm>
            <a:off x="7504587" y="4043320"/>
            <a:ext cx="5861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záo</a:t>
            </a:r>
            <a:endParaRPr lang="en-US" altLang="zh-CN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220902" y="3069117"/>
            <a:ext cx="589364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婆</a:t>
            </a:r>
            <a:endParaRPr lang="zh-CN" altLang="en-US" sz="3200" dirty="0">
              <a:latin typeface="+mn-ea"/>
            </a:endParaRPr>
          </a:p>
        </p:txBody>
      </p:sp>
      <p:sp>
        <p:nvSpPr>
          <p:cNvPr id="63" name="Text Box 53"/>
          <p:cNvSpPr txBox="1">
            <a:spLocks noChangeArrowheads="1"/>
          </p:cNvSpPr>
          <p:nvPr/>
        </p:nvSpPr>
        <p:spPr bwMode="auto">
          <a:xfrm rot="10800000" flipV="1">
            <a:off x="7208247" y="4382295"/>
            <a:ext cx="378042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 smtClean="0">
                <a:latin typeface="+mn-ea"/>
              </a:rPr>
              <a:t>开</a:t>
            </a:r>
            <a:endParaRPr lang="zh-CN" altLang="en-US" sz="3200" dirty="0">
              <a:latin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127602" y="2684632"/>
            <a:ext cx="48360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xí</a:t>
            </a:r>
            <a:endParaRPr lang="zh-CN" altLang="en-US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138326" y="4369488"/>
            <a:ext cx="48220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灌</a:t>
            </a:r>
            <a:endParaRPr lang="zh-CN" altLang="en-US" sz="3200" dirty="0">
              <a:latin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476098" y="4371022"/>
            <a:ext cx="58936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E04236"/>
                </a:solidFill>
                <a:latin typeface="+mn-ea"/>
              </a:rPr>
              <a:t>溉</a:t>
            </a:r>
            <a:endParaRPr lang="zh-CN" altLang="en-US" sz="32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479578" y="3946985"/>
            <a:ext cx="76631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gài</a:t>
            </a:r>
            <a:endParaRPr lang="zh-CN" altLang="en-US" sz="2400" b="1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382860" y="3069117"/>
            <a:ext cx="589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+mn-ea"/>
              </a:rPr>
              <a:t>妇</a:t>
            </a:r>
            <a:endParaRPr lang="zh-CN" altLang="en-US" sz="3200" dirty="0">
              <a:latin typeface="+mn-ea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5148154" y="931240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en-US" altLang="zh-CN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8" grpId="1"/>
      <p:bldP spid="39" grpId="0"/>
      <p:bldP spid="39" grpId="1"/>
      <p:bldP spid="40" grpId="0"/>
      <p:bldP spid="40" grpId="1"/>
      <p:bldP spid="41" grpId="0"/>
      <p:bldP spid="42" grpId="0"/>
      <p:bldP spid="42" grpId="1"/>
      <p:bldP spid="43" grpId="0"/>
      <p:bldP spid="44" grpId="0"/>
      <p:bldP spid="45" grpId="0"/>
      <p:bldP spid="46" grpId="0"/>
      <p:bldP spid="46" grpId="1"/>
      <p:bldP spid="47" grpId="0"/>
      <p:bldP spid="48" grpId="0"/>
      <p:bldP spid="49" grpId="0"/>
      <p:bldP spid="50" grpId="0"/>
      <p:bldP spid="50" grpId="1"/>
      <p:bldP spid="51" grpId="0"/>
      <p:bldP spid="51" grpId="1"/>
      <p:bldP spid="52" grpId="0"/>
      <p:bldP spid="53" grpId="0"/>
      <p:bldP spid="54" grpId="0"/>
      <p:bldP spid="55" grpId="0"/>
      <p:bldP spid="56" grpId="0"/>
      <p:bldP spid="56" grpId="1"/>
      <p:bldP spid="57" grpId="0"/>
      <p:bldP spid="57" grpId="1"/>
      <p:bldP spid="58" grpId="0"/>
      <p:bldP spid="59" grpId="0"/>
      <p:bldP spid="60" grpId="0"/>
      <p:bldP spid="61" grpId="0"/>
      <p:bldP spid="61" grpId="1"/>
      <p:bldP spid="62" grpId="0"/>
      <p:bldP spid="63" grpId="0"/>
      <p:bldP spid="64" grpId="0"/>
      <p:bldP spid="64" grpId="1"/>
      <p:bldP spid="65" grpId="0"/>
      <p:bldP spid="66" grpId="0"/>
      <p:bldP spid="67" grpId="0"/>
      <p:bldP spid="67" grpId="1"/>
      <p:bldP spid="68" grpId="0"/>
      <p:bldP spid="6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71189" y="2505304"/>
            <a:ext cx="485998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fā</a:t>
            </a:r>
            <a:endParaRPr lang="zh-CN" altLang="en-US" sz="2800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93663" y="2998972"/>
            <a:ext cx="4104122" cy="930275"/>
          </a:xfrm>
          <a:prstGeom prst="rect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 smtClean="0">
                <a:latin typeface="+mn-ea"/>
              </a:rPr>
              <a:t>要不给他送去，漳河就要</a:t>
            </a: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发</a:t>
            </a:r>
            <a:r>
              <a:rPr lang="zh-CN" altLang="en-US" sz="2800" dirty="0" smtClean="0">
                <a:latin typeface="+mn-ea"/>
              </a:rPr>
              <a:t>大水。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010651" y="2505304"/>
            <a:ext cx="540544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fà</a:t>
            </a:r>
            <a:endParaRPr lang="en-US" altLang="zh-CN" sz="2800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93663" y="4570607"/>
            <a:ext cx="4500594" cy="930275"/>
          </a:xfrm>
          <a:prstGeom prst="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2800" dirty="0" smtClean="0">
                <a:latin typeface="+mn-ea"/>
              </a:rPr>
              <a:t>有女孩的人家</a:t>
            </a: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差</a:t>
            </a:r>
            <a:r>
              <a:rPr lang="zh-CN" altLang="en-US" sz="2800" dirty="0" smtClean="0">
                <a:latin typeface="+mn-ea"/>
              </a:rPr>
              <a:t>不多都逃到外地去了。</a:t>
            </a:r>
            <a:endParaRPr lang="en-US" altLang="zh-CN" sz="2800" dirty="0">
              <a:latin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257675" y="4063292"/>
            <a:ext cx="567761" cy="93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chà</a:t>
            </a:r>
            <a:endParaRPr lang="en-US" altLang="zh-CN" sz="2800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247836" y="4570608"/>
            <a:ext cx="702469" cy="930275"/>
          </a:xfrm>
          <a:prstGeom prst="rect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差</a:t>
            </a:r>
            <a:r>
              <a:rPr lang="zh-CN" altLang="en-US" sz="2800" dirty="0" smtClean="0">
                <a:latin typeface="+mn-ea"/>
              </a:rPr>
              <a:t>距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204493" y="4063292"/>
            <a:ext cx="701278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 err="1" smtClean="0">
                <a:latin typeface="Pinyin Adjust" panose="02000500000000000000" pitchFamily="2" charset="0"/>
                <a:cs typeface="汉语拼音" panose="000B0604020202020204" pitchFamily="34" charset="0"/>
              </a:rPr>
              <a:t>chā</a:t>
            </a:r>
            <a:endParaRPr lang="en-US" altLang="zh-CN" sz="2800" dirty="0">
              <a:latin typeface="Pinyin Adjust" panose="02000500000000000000" pitchFamily="2" charset="0"/>
              <a:cs typeface="汉语拼音" panose="000B0604020202020204" pitchFamily="34" charset="0"/>
            </a:endParaRPr>
          </a:p>
        </p:txBody>
      </p:sp>
      <p:sp>
        <p:nvSpPr>
          <p:cNvPr id="11" name="Text Box 51"/>
          <p:cNvSpPr txBox="1">
            <a:spLocks noChangeArrowheads="1"/>
          </p:cNvSpPr>
          <p:nvPr/>
        </p:nvSpPr>
        <p:spPr bwMode="auto">
          <a:xfrm>
            <a:off x="7979943" y="2998971"/>
            <a:ext cx="702078" cy="860425"/>
          </a:xfrm>
          <a:prstGeom prst="rect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ts val="3000"/>
              </a:lnSpc>
              <a:spcBef>
                <a:spcPct val="0"/>
              </a:spcBef>
            </a:pPr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发</a:t>
            </a:r>
            <a:r>
              <a:rPr lang="zh-CN" altLang="en-US" sz="2800" dirty="0" smtClean="0">
                <a:latin typeface="+mn-ea"/>
              </a:rPr>
              <a:t>卡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4" name="五角星 13"/>
          <p:cNvSpPr/>
          <p:nvPr/>
        </p:nvSpPr>
        <p:spPr>
          <a:xfrm>
            <a:off x="2676335" y="2791839"/>
            <a:ext cx="816869" cy="914400"/>
          </a:xfrm>
          <a:prstGeom prst="star5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发</a:t>
            </a:r>
            <a:endParaRPr lang="zh-CN" altLang="en-US" sz="28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2709216" y="4354971"/>
            <a:ext cx="783988" cy="914400"/>
          </a:xfrm>
          <a:prstGeom prst="star5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E04236"/>
                </a:solidFill>
                <a:latin typeface="+mn-ea"/>
              </a:rPr>
              <a:t>差</a:t>
            </a:r>
            <a:endParaRPr lang="zh-CN" altLang="en-US" sz="28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211220" y="112517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 bldLvl="0" animBg="1"/>
      <p:bldP spid="8" grpId="0"/>
      <p:bldP spid="9" grpId="0" bldLvl="0" animBg="1"/>
      <p:bldP spid="10" grpId="0"/>
      <p:bldP spid="11" grpId="0" bldLvl="0" animBg="1"/>
      <p:bldP spid="14" grpId="0" bldLvl="0" animBg="1"/>
      <p:bldP spid="15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文本框 64"/>
          <p:cNvSpPr txBox="1">
            <a:spLocks noChangeArrowheads="1"/>
          </p:cNvSpPr>
          <p:nvPr/>
        </p:nvSpPr>
        <p:spPr bwMode="auto">
          <a:xfrm>
            <a:off x="4203312" y="2739400"/>
            <a:ext cx="624091" cy="899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文本框 64"/>
          <p:cNvSpPr txBox="1">
            <a:spLocks noChangeArrowheads="1"/>
          </p:cNvSpPr>
          <p:nvPr/>
        </p:nvSpPr>
        <p:spPr bwMode="auto">
          <a:xfrm>
            <a:off x="4933605" y="2750229"/>
            <a:ext cx="590356" cy="899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派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文本框 64"/>
          <p:cNvSpPr txBox="1">
            <a:spLocks noChangeArrowheads="1"/>
          </p:cNvSpPr>
          <p:nvPr/>
        </p:nvSpPr>
        <p:spPr bwMode="auto">
          <a:xfrm>
            <a:off x="5717711" y="2728114"/>
            <a:ext cx="590356" cy="899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娶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文本框 64"/>
          <p:cNvSpPr txBox="1">
            <a:spLocks noChangeArrowheads="1"/>
          </p:cNvSpPr>
          <p:nvPr/>
        </p:nvSpPr>
        <p:spPr bwMode="auto">
          <a:xfrm>
            <a:off x="6473590" y="2721764"/>
            <a:ext cx="584402" cy="899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媳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文本框 64"/>
          <p:cNvSpPr txBox="1">
            <a:spLocks noChangeArrowheads="1"/>
          </p:cNvSpPr>
          <p:nvPr/>
        </p:nvSpPr>
        <p:spPr bwMode="auto">
          <a:xfrm>
            <a:off x="7230659" y="2721764"/>
            <a:ext cx="520903" cy="899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文本框 64"/>
          <p:cNvSpPr txBox="1">
            <a:spLocks noChangeArrowheads="1"/>
          </p:cNvSpPr>
          <p:nvPr/>
        </p:nvSpPr>
        <p:spPr bwMode="auto">
          <a:xfrm flipH="1">
            <a:off x="7974792" y="2750478"/>
            <a:ext cx="630044" cy="899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淹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文本框 64"/>
          <p:cNvSpPr txBox="1">
            <a:spLocks noChangeArrowheads="1"/>
          </p:cNvSpPr>
          <p:nvPr/>
        </p:nvSpPr>
        <p:spPr bwMode="auto">
          <a:xfrm>
            <a:off x="4987183" y="4550678"/>
            <a:ext cx="495059" cy="899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文本框 64"/>
          <p:cNvSpPr txBox="1">
            <a:spLocks noChangeArrowheads="1"/>
          </p:cNvSpPr>
          <p:nvPr/>
        </p:nvSpPr>
        <p:spPr bwMode="auto">
          <a:xfrm>
            <a:off x="6473701" y="4552267"/>
            <a:ext cx="533801" cy="899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1" name="组合 7"/>
          <p:cNvGrpSpPr/>
          <p:nvPr/>
        </p:nvGrpSpPr>
        <p:grpSpPr bwMode="auto">
          <a:xfrm>
            <a:off x="7177062" y="2739400"/>
            <a:ext cx="642942" cy="927337"/>
            <a:chOff x="2437" y="2032"/>
            <a:chExt cx="1244" cy="1264"/>
          </a:xfrm>
        </p:grpSpPr>
        <p:sp>
          <p:nvSpPr>
            <p:cNvPr id="14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4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45" name="组合 7"/>
          <p:cNvGrpSpPr/>
          <p:nvPr/>
        </p:nvGrpSpPr>
        <p:grpSpPr bwMode="auto">
          <a:xfrm>
            <a:off x="4169826" y="4550678"/>
            <a:ext cx="642942" cy="928694"/>
            <a:chOff x="2437" y="2032"/>
            <a:chExt cx="1244" cy="1264"/>
          </a:xfrm>
        </p:grpSpPr>
        <p:sp>
          <p:nvSpPr>
            <p:cNvPr id="14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54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4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49" name="组合 7"/>
          <p:cNvGrpSpPr/>
          <p:nvPr/>
        </p:nvGrpSpPr>
        <p:grpSpPr bwMode="auto">
          <a:xfrm>
            <a:off x="7920321" y="2750229"/>
            <a:ext cx="642942" cy="928694"/>
            <a:chOff x="2437" y="2032"/>
            <a:chExt cx="1244" cy="1264"/>
          </a:xfrm>
        </p:grpSpPr>
        <p:sp>
          <p:nvSpPr>
            <p:cNvPr id="15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5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53" name="组合 7"/>
          <p:cNvGrpSpPr/>
          <p:nvPr/>
        </p:nvGrpSpPr>
        <p:grpSpPr bwMode="auto">
          <a:xfrm>
            <a:off x="4919926" y="4550678"/>
            <a:ext cx="643934" cy="928694"/>
            <a:chOff x="2437" y="2032"/>
            <a:chExt cx="1244" cy="1264"/>
          </a:xfrm>
        </p:grpSpPr>
        <p:sp>
          <p:nvSpPr>
            <p:cNvPr id="15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54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5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57" name="组合 7"/>
          <p:cNvGrpSpPr/>
          <p:nvPr/>
        </p:nvGrpSpPr>
        <p:grpSpPr bwMode="auto">
          <a:xfrm>
            <a:off x="5663184" y="4550678"/>
            <a:ext cx="642942" cy="928694"/>
            <a:chOff x="2437" y="2032"/>
            <a:chExt cx="1244" cy="1264"/>
          </a:xfrm>
        </p:grpSpPr>
        <p:sp>
          <p:nvSpPr>
            <p:cNvPr id="15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6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61" name="组合 7"/>
          <p:cNvGrpSpPr/>
          <p:nvPr/>
        </p:nvGrpSpPr>
        <p:grpSpPr bwMode="auto">
          <a:xfrm>
            <a:off x="6420123" y="4550678"/>
            <a:ext cx="642942" cy="928694"/>
            <a:chOff x="2437" y="2032"/>
            <a:chExt cx="1244" cy="1264"/>
          </a:xfrm>
        </p:grpSpPr>
        <p:sp>
          <p:nvSpPr>
            <p:cNvPr id="16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6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65" name="组合 7"/>
          <p:cNvGrpSpPr/>
          <p:nvPr/>
        </p:nvGrpSpPr>
        <p:grpSpPr bwMode="auto">
          <a:xfrm>
            <a:off x="6412949" y="2737804"/>
            <a:ext cx="642942" cy="927337"/>
            <a:chOff x="2437" y="2032"/>
            <a:chExt cx="1244" cy="1264"/>
          </a:xfrm>
        </p:grpSpPr>
        <p:sp>
          <p:nvSpPr>
            <p:cNvPr id="16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6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69" name="组合 7"/>
          <p:cNvGrpSpPr/>
          <p:nvPr/>
        </p:nvGrpSpPr>
        <p:grpSpPr bwMode="auto">
          <a:xfrm>
            <a:off x="5663185" y="2739399"/>
            <a:ext cx="643934" cy="928694"/>
            <a:chOff x="2437" y="2032"/>
            <a:chExt cx="1244" cy="1264"/>
          </a:xfrm>
        </p:grpSpPr>
        <p:sp>
          <p:nvSpPr>
            <p:cNvPr id="17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3" name="组合 7"/>
          <p:cNvGrpSpPr/>
          <p:nvPr/>
        </p:nvGrpSpPr>
        <p:grpSpPr bwMode="auto">
          <a:xfrm>
            <a:off x="4919963" y="2750685"/>
            <a:ext cx="642942" cy="928694"/>
            <a:chOff x="2437" y="2032"/>
            <a:chExt cx="1244" cy="1264"/>
          </a:xfrm>
        </p:grpSpPr>
        <p:sp>
          <p:nvSpPr>
            <p:cNvPr id="17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7" name="组合 7"/>
          <p:cNvGrpSpPr/>
          <p:nvPr/>
        </p:nvGrpSpPr>
        <p:grpSpPr bwMode="auto">
          <a:xfrm>
            <a:off x="4149306" y="2739400"/>
            <a:ext cx="688424" cy="929429"/>
            <a:chOff x="2437" y="2032"/>
            <a:chExt cx="1332" cy="1265"/>
          </a:xfrm>
        </p:grpSpPr>
        <p:sp>
          <p:nvSpPr>
            <p:cNvPr id="17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9" name="直接连接符 4"/>
            <p:cNvCxnSpPr>
              <a:cxnSpLocks noChangeShapeType="1"/>
            </p:cNvCxnSpPr>
            <p:nvPr/>
          </p:nvCxnSpPr>
          <p:spPr bwMode="auto">
            <a:xfrm>
              <a:off x="2524" y="2702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81" name="组合 7"/>
          <p:cNvGrpSpPr/>
          <p:nvPr/>
        </p:nvGrpSpPr>
        <p:grpSpPr bwMode="auto">
          <a:xfrm>
            <a:off x="3392368" y="2739399"/>
            <a:ext cx="643934" cy="928694"/>
            <a:chOff x="2437" y="2032"/>
            <a:chExt cx="1244" cy="1264"/>
          </a:xfrm>
        </p:grpSpPr>
        <p:sp>
          <p:nvSpPr>
            <p:cNvPr id="18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85" name="Rectangle 77"/>
          <p:cNvSpPr>
            <a:spLocks noChangeArrowheads="1"/>
          </p:cNvSpPr>
          <p:nvPr/>
        </p:nvSpPr>
        <p:spPr bwMode="auto">
          <a:xfrm>
            <a:off x="3419727" y="4479240"/>
            <a:ext cx="598325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硬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6" name="组合 7"/>
          <p:cNvGrpSpPr/>
          <p:nvPr/>
        </p:nvGrpSpPr>
        <p:grpSpPr bwMode="auto">
          <a:xfrm>
            <a:off x="3419727" y="4550678"/>
            <a:ext cx="642942" cy="928694"/>
            <a:chOff x="2437" y="2032"/>
            <a:chExt cx="1244" cy="1264"/>
          </a:xfrm>
        </p:grpSpPr>
        <p:sp>
          <p:nvSpPr>
            <p:cNvPr id="18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54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8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90" name="Text Box 83"/>
          <p:cNvSpPr txBox="1">
            <a:spLocks noChangeArrowheads="1"/>
          </p:cNvSpPr>
          <p:nvPr/>
        </p:nvSpPr>
        <p:spPr bwMode="auto">
          <a:xfrm>
            <a:off x="4169827" y="4550678"/>
            <a:ext cx="384971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3446839" y="2739225"/>
            <a:ext cx="59832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豹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2" name="Text Box 66"/>
          <p:cNvSpPr txBox="1">
            <a:spLocks noChangeArrowheads="1"/>
          </p:cNvSpPr>
          <p:nvPr/>
        </p:nvSpPr>
        <p:spPr bwMode="auto">
          <a:xfrm>
            <a:off x="5716651" y="4550355"/>
            <a:ext cx="675420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/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旱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7920321" y="4550678"/>
            <a:ext cx="31254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饶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" name="组合 7"/>
          <p:cNvGrpSpPr/>
          <p:nvPr/>
        </p:nvGrpSpPr>
        <p:grpSpPr bwMode="auto">
          <a:xfrm>
            <a:off x="7170222" y="4550678"/>
            <a:ext cx="642942" cy="928694"/>
            <a:chOff x="2437" y="2032"/>
            <a:chExt cx="1244" cy="1264"/>
          </a:xfrm>
        </p:grpSpPr>
        <p:sp>
          <p:nvSpPr>
            <p:cNvPr id="19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9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98" name="组合 7"/>
          <p:cNvGrpSpPr/>
          <p:nvPr/>
        </p:nvGrpSpPr>
        <p:grpSpPr bwMode="auto">
          <a:xfrm>
            <a:off x="7920321" y="4550678"/>
            <a:ext cx="642942" cy="928694"/>
            <a:chOff x="2437" y="2032"/>
            <a:chExt cx="1244" cy="1264"/>
          </a:xfrm>
        </p:grpSpPr>
        <p:sp>
          <p:nvSpPr>
            <p:cNvPr id="19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0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202" name="矩形 201"/>
          <p:cNvSpPr/>
          <p:nvPr/>
        </p:nvSpPr>
        <p:spPr>
          <a:xfrm>
            <a:off x="7170222" y="4550678"/>
            <a:ext cx="40396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5400" b="1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</a:t>
            </a:r>
            <a:endParaRPr lang="zh-CN" altLang="en-US" sz="54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3" name="矩形 202"/>
          <p:cNvSpPr>
            <a:spLocks noChangeArrowheads="1"/>
          </p:cNvSpPr>
          <p:nvPr/>
        </p:nvSpPr>
        <p:spPr bwMode="auto">
          <a:xfrm>
            <a:off x="3506412" y="2294308"/>
            <a:ext cx="777568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bào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04" name="矩形 203"/>
          <p:cNvSpPr>
            <a:spLocks noChangeArrowheads="1"/>
          </p:cNvSpPr>
          <p:nvPr/>
        </p:nvSpPr>
        <p:spPr bwMode="auto">
          <a:xfrm>
            <a:off x="5006609" y="2294308"/>
            <a:ext cx="777568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pài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05" name="矩形 204"/>
          <p:cNvSpPr>
            <a:spLocks noChangeArrowheads="1"/>
          </p:cNvSpPr>
          <p:nvPr/>
        </p:nvSpPr>
        <p:spPr bwMode="auto">
          <a:xfrm>
            <a:off x="4202932" y="2294308"/>
            <a:ext cx="777568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wèi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06" name="矩形 205"/>
          <p:cNvSpPr>
            <a:spLocks noChangeArrowheads="1"/>
          </p:cNvSpPr>
          <p:nvPr/>
        </p:nvSpPr>
        <p:spPr bwMode="auto">
          <a:xfrm>
            <a:off x="5810287" y="2294308"/>
            <a:ext cx="453584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qǔ</a:t>
            </a:r>
            <a:endParaRPr lang="en-US" altLang="zh-CN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6560386" y="2294307"/>
            <a:ext cx="38878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xí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7310485" y="2294307"/>
            <a:ext cx="4535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fù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8007006" y="2294307"/>
            <a:ext cx="712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yān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10" name="矩形 209"/>
          <p:cNvSpPr>
            <a:spLocks noChangeArrowheads="1"/>
          </p:cNvSpPr>
          <p:nvPr/>
        </p:nvSpPr>
        <p:spPr bwMode="auto">
          <a:xfrm>
            <a:off x="3483541" y="4094757"/>
            <a:ext cx="642938" cy="93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yìng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11" name="矩形 210"/>
          <p:cNvSpPr>
            <a:spLocks noChangeArrowheads="1"/>
          </p:cNvSpPr>
          <p:nvPr/>
        </p:nvSpPr>
        <p:spPr bwMode="auto">
          <a:xfrm>
            <a:off x="4394376" y="4094757"/>
            <a:ext cx="375050" cy="93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bī</a:t>
            </a:r>
            <a:endParaRPr lang="en-US" altLang="zh-CN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5090896" y="4094756"/>
            <a:ext cx="375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fú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13" name="矩形 212"/>
          <p:cNvSpPr>
            <a:spLocks noChangeArrowheads="1"/>
          </p:cNvSpPr>
          <p:nvPr/>
        </p:nvSpPr>
        <p:spPr bwMode="auto">
          <a:xfrm>
            <a:off x="5840995" y="4094757"/>
            <a:ext cx="642938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hàn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6537516" y="4094756"/>
            <a:ext cx="375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tú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15" name="矩形 214"/>
          <p:cNvSpPr>
            <a:spLocks noChangeArrowheads="1"/>
          </p:cNvSpPr>
          <p:nvPr/>
        </p:nvSpPr>
        <p:spPr bwMode="auto">
          <a:xfrm>
            <a:off x="7234036" y="4094757"/>
            <a:ext cx="642938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dǎn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216" name="矩形 215"/>
          <p:cNvSpPr>
            <a:spLocks noChangeArrowheads="1"/>
          </p:cNvSpPr>
          <p:nvPr/>
        </p:nvSpPr>
        <p:spPr bwMode="auto">
          <a:xfrm>
            <a:off x="8037714" y="4094757"/>
            <a:ext cx="642938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 err="1" smtClean="0">
                <a:latin typeface="Pinyin Adjust" panose="02000500000000000000" pitchFamily="2" charset="0"/>
                <a:ea typeface="楷体_GB2312" pitchFamily="49" charset="-122"/>
                <a:cs typeface="汉语拼音" panose="000B0604020202020204" pitchFamily="34" charset="0"/>
              </a:rPr>
              <a:t>ráo</a:t>
            </a:r>
            <a:endParaRPr lang="zh-CN" altLang="en-US" sz="2800" b="1" dirty="0">
              <a:latin typeface="Pinyin Adjust" panose="02000500000000000000" pitchFamily="2" charset="0"/>
              <a:ea typeface="楷体_GB2312" pitchFamily="49" charset="-122"/>
              <a:cs typeface="汉语拼音" panose="000B0604020202020204" pitchFamily="34" charset="0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5211220" y="1125178"/>
            <a:ext cx="220841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85" grpId="0" bldLvl="0" animBg="1"/>
      <p:bldP spid="190" grpId="0" bldLvl="0" animBg="1"/>
      <p:bldP spid="191" grpId="0"/>
      <p:bldP spid="192" grpId="0" bldLvl="0" animBg="1"/>
      <p:bldP spid="193" grpId="0"/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  <p:bldP spid="9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460205" y="3397373"/>
            <a:ext cx="214314" cy="571504"/>
          </a:xfrm>
          <a:prstGeom prst="rect">
            <a:avLst/>
          </a:prstGeom>
        </p:spPr>
      </p:pic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2080142" y="637205"/>
            <a:ext cx="1630679" cy="1313699"/>
          </a:xfrm>
          <a:prstGeom prst="flowChartTerminator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识字方法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285797" y="3258456"/>
            <a:ext cx="1080119" cy="1360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换偏旁：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4" name="图片 43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9945" y="3388823"/>
            <a:ext cx="266023" cy="639522"/>
          </a:xfrm>
          <a:prstGeom prst="rect">
            <a:avLst/>
          </a:prstGeom>
        </p:spPr>
      </p:pic>
      <p:pic>
        <p:nvPicPr>
          <p:cNvPr id="45" name="图片 44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58216" y="3215323"/>
            <a:ext cx="321471" cy="710177"/>
          </a:xfrm>
          <a:prstGeom prst="rect">
            <a:avLst/>
          </a:prstGeom>
        </p:spPr>
      </p:pic>
      <p:pic>
        <p:nvPicPr>
          <p:cNvPr id="46" name="图片 45" descr="u=3879413989,4044112495&amp;fm=26&amp;gp=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38130" y="1573985"/>
            <a:ext cx="2781300" cy="2197289"/>
          </a:xfrm>
          <a:prstGeom prst="rect">
            <a:avLst/>
          </a:prstGeom>
        </p:spPr>
      </p:pic>
      <p:pic>
        <p:nvPicPr>
          <p:cNvPr id="1026" name="Picture 2" descr="C:\Documents and Settings\Administrator\桌面\下载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38130" y="4067034"/>
            <a:ext cx="2781300" cy="2075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2"/>
          <p:cNvGraphicFramePr>
            <a:graphicFrameLocks noGrp="1"/>
          </p:cNvGraphicFramePr>
          <p:nvPr/>
        </p:nvGraphicFramePr>
        <p:xfrm>
          <a:off x="2358606" y="1820770"/>
          <a:ext cx="1110615" cy="1528445"/>
        </p:xfrm>
        <a:graphic>
          <a:graphicData uri="http://schemas.openxmlformats.org/drawingml/2006/table">
            <a:tbl>
              <a:tblPr/>
              <a:tblGrid>
                <a:gridCol w="555625"/>
                <a:gridCol w="554990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3520" marR="43520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3520" marR="43520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3520" marR="43520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3520" marR="43520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2385990" y="1749333"/>
            <a:ext cx="1065610" cy="166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0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豹</a:t>
            </a:r>
            <a:endParaRPr lang="zh-CN" altLang="en-US" sz="10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2509393" y="1111520"/>
            <a:ext cx="934640" cy="745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 dirty="0" err="1" smtClean="0">
                <a:solidFill>
                  <a:srgbClr val="E04236"/>
                </a:solidFill>
                <a:latin typeface="Pinyin Adjust" panose="02000500000000000000" pitchFamily="2" charset="0"/>
                <a:ea typeface="楷体" panose="02010609060101010101" pitchFamily="49" charset="-122"/>
                <a:cs typeface="汉语拼音" panose="000B0604020202020204" pitchFamily="34" charset="0"/>
              </a:rPr>
              <a:t>bào</a:t>
            </a:r>
            <a:endParaRPr lang="en-US" altLang="zh-CN" sz="4400" dirty="0">
              <a:solidFill>
                <a:srgbClr val="E04236"/>
              </a:solidFill>
              <a:latin typeface="Pinyin Adjust" panose="02000500000000000000" pitchFamily="2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965515" y="2258187"/>
            <a:ext cx="2893239" cy="4592955"/>
          </a:xfrm>
          <a:prstGeom prst="rect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豹：哺乳动物，像虎而较小，身上有很多斑点或花纹。性凶猛，能上树，捕食其他兽类，伤害人畜。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AutoShape 56"/>
          <p:cNvSpPr>
            <a:spLocks noChangeArrowheads="1"/>
          </p:cNvSpPr>
          <p:nvPr/>
        </p:nvSpPr>
        <p:spPr bwMode="auto">
          <a:xfrm>
            <a:off x="4128805" y="1410070"/>
            <a:ext cx="2645569" cy="1944687"/>
          </a:xfrm>
          <a:prstGeom prst="wedgeRoundRectCallout">
            <a:avLst>
              <a:gd name="adj1" fmla="val -66204"/>
              <a:gd name="adj2" fmla="val 95880"/>
              <a:gd name="adj3" fmla="val 16667"/>
            </a:avLst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algn="ctr" defTabSz="914400"/>
            <a:endParaRPr lang="zh-CN" altLang="en-US"/>
          </a:p>
        </p:txBody>
      </p:sp>
      <p:sp>
        <p:nvSpPr>
          <p:cNvPr id="61" name="线形标注 2 60"/>
          <p:cNvSpPr/>
          <p:nvPr/>
        </p:nvSpPr>
        <p:spPr>
          <a:xfrm>
            <a:off x="4417747" y="1124317"/>
            <a:ext cx="2214246" cy="571504"/>
          </a:xfrm>
          <a:prstGeom prst="borderCallout2">
            <a:avLst>
              <a:gd name="adj1" fmla="val 49741"/>
              <a:gd name="adj2" fmla="val -459"/>
              <a:gd name="adj3" fmla="val 49740"/>
              <a:gd name="adj4" fmla="val -16921"/>
              <a:gd name="adj5" fmla="val 266201"/>
              <a:gd name="adj6" fmla="val -67449"/>
            </a:avLst>
          </a:prstGeom>
          <a:grpFill/>
          <a:ln w="31750">
            <a:solidFill>
              <a:srgbClr val="E04236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不要少写一撇</a:t>
            </a:r>
            <a:endParaRPr lang="zh-CN" altLang="en-US" sz="28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432588" y="2527773"/>
            <a:ext cx="540060" cy="792088"/>
          </a:xfrm>
          <a:prstGeom prst="ellipse">
            <a:avLst/>
          </a:prstGeom>
          <a:grpFill/>
          <a:ln>
            <a:solidFill>
              <a:srgbClr val="E04236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Documents and Settings\Administrator\桌面\u=1776431836,3649281545&amp;fm=27&amp;gp=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7022044" y="2258188"/>
            <a:ext cx="3066362" cy="273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bldLvl="0" animBg="1"/>
      <p:bldP spid="61" grpId="0" bldLvl="0" animBg="1"/>
      <p:bldP spid="6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1223</Words>
  <Application>WPS 演示</Application>
  <PresentationFormat>宽屏</PresentationFormat>
  <Paragraphs>296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楷体</vt:lpstr>
      <vt:lpstr>Pinyin Adjust</vt:lpstr>
      <vt:lpstr>汉语拼音</vt:lpstr>
      <vt:lpstr>楷体_GB2312</vt:lpstr>
      <vt:lpstr>新宋体</vt:lpstr>
      <vt:lpstr>华文楷体</vt:lpstr>
      <vt:lpstr>Times New Roman</vt:lpstr>
      <vt:lpstr>Songti SC</vt:lpstr>
      <vt:lpstr>Segoe Print</vt:lpstr>
      <vt:lpstr>Kaiti SC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2019-10-08T00:40:04Z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