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95" r:id="rId3"/>
    <p:sldId id="327" r:id="rId4"/>
    <p:sldId id="328" r:id="rId5"/>
    <p:sldId id="331" r:id="rId6"/>
    <p:sldId id="329" r:id="rId8"/>
    <p:sldId id="330" r:id="rId9"/>
    <p:sldId id="334" r:id="rId10"/>
    <p:sldId id="333" r:id="rId11"/>
    <p:sldId id="332" r:id="rId12"/>
    <p:sldId id="339" r:id="rId13"/>
    <p:sldId id="321" r:id="rId14"/>
    <p:sldId id="322" r:id="rId15"/>
    <p:sldId id="323" r:id="rId16"/>
    <p:sldId id="373" r:id="rId17"/>
    <p:sldId id="326" r:id="rId18"/>
    <p:sldId id="392" r:id="rId19"/>
    <p:sldId id="393" r:id="rId20"/>
    <p:sldId id="372" r:id="rId21"/>
    <p:sldId id="350" r:id="rId22"/>
    <p:sldId id="349" r:id="rId23"/>
    <p:sldId id="354" r:id="rId24"/>
    <p:sldId id="383" r:id="rId25"/>
    <p:sldId id="385" r:id="rId26"/>
    <p:sldId id="386" r:id="rId27"/>
    <p:sldId id="365" r:id="rId28"/>
    <p:sldId id="356" r:id="rId29"/>
    <p:sldId id="380" r:id="rId30"/>
    <p:sldId id="357" r:id="rId31"/>
    <p:sldId id="382" r:id="rId32"/>
    <p:sldId id="366" r:id="rId33"/>
    <p:sldId id="367" r:id="rId34"/>
    <p:sldId id="359" r:id="rId35"/>
    <p:sldId id="370" r:id="rId36"/>
    <p:sldId id="361" r:id="rId37"/>
    <p:sldId id="391" r:id="rId38"/>
    <p:sldId id="384" r:id="rId39"/>
    <p:sldId id="362" r:id="rId40"/>
    <p:sldId id="363" r:id="rId41"/>
    <p:sldId id="286" r:id="rId42"/>
    <p:sldId id="371" r:id="rId43"/>
    <p:sldId id="294" r:id="rId44"/>
    <p:sldId id="257" r:id="rId45"/>
    <p:sldId id="291" r:id="rId46"/>
    <p:sldId id="278" r:id="rId47"/>
    <p:sldId id="288" r:id="rId48"/>
    <p:sldId id="390" r:id="rId49"/>
    <p:sldId id="387" r:id="rId50"/>
    <p:sldId id="289" r:id="rId51"/>
    <p:sldId id="290" r:id="rId52"/>
    <p:sldId id="281" r:id="rId53"/>
    <p:sldId id="374" r:id="rId54"/>
    <p:sldId id="375" r:id="rId55"/>
    <p:sldId id="376" r:id="rId56"/>
    <p:sldId id="377" r:id="rId57"/>
    <p:sldId id="378" r:id="rId58"/>
    <p:sldId id="379" r:id="rId59"/>
    <p:sldId id="285" r:id="rId6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00CC"/>
    <a:srgbClr val="0000FF"/>
    <a:srgbClr val="FF0000"/>
    <a:srgbClr val="006600"/>
    <a:srgbClr val="3333CC"/>
    <a:srgbClr val="333399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936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96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3" Type="http://schemas.openxmlformats.org/officeDocument/2006/relationships/tableStyles" Target="tableStyles.xml"/><Relationship Id="rId62" Type="http://schemas.openxmlformats.org/officeDocument/2006/relationships/viewProps" Target="viewProps.xml"/><Relationship Id="rId61" Type="http://schemas.openxmlformats.org/officeDocument/2006/relationships/presProps" Target="presProps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6A1410-57E2-426C-BCD9-C44B3E0C27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BB7F0-A809-4614-A8B3-07BCAB07F7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7BB7F0-A809-4614-A8B3-07BCAB07F7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6240B-2529-48B0-AA41-3C42130A67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16D70-C86C-4B5C-893F-8652FA574CF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10E24-95F5-4374-A73C-94B53DAC44A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7BC85-695A-477F-B086-E6B167E5D69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B9FA2-D6A6-4C46-98C7-1B577E8519D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3C8866-E06C-446F-947D-BE66AD5166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BF2EE-5519-44BA-9DAC-A55868BDC29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6079F-5CF7-4062-BF49-15DA5479FC5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8B6DC-13D2-4A42-8B0C-B073C240199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083B8-DB2A-4BB9-AF75-267CEEB921D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00DDD-3351-475F-88D0-73AF25AD759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FB284-DE83-4F70-A453-362D36719B7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FF99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FDB0238-70C8-48B3-AC59-9E06E7CB2ABF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slide" Target="slide1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33.xml"/><Relationship Id="rId2" Type="http://schemas.openxmlformats.org/officeDocument/2006/relationships/image" Target="../media/image43.jpeg"/><Relationship Id="rId1" Type="http://schemas.openxmlformats.org/officeDocument/2006/relationships/image" Target="../media/image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5.jpeg"/><Relationship Id="rId1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1.png"/><Relationship Id="rId6" Type="http://schemas.openxmlformats.org/officeDocument/2006/relationships/slide" Target="slide35.xml"/><Relationship Id="rId5" Type="http://schemas.openxmlformats.org/officeDocument/2006/relationships/image" Target="../media/image50.png"/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image" Target="../media/image46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image" Target="../media/image56.png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slide" Target="slide1.xml"/><Relationship Id="rId6" Type="http://schemas.openxmlformats.org/officeDocument/2006/relationships/image" Target="../media/image10.jpeg"/><Relationship Id="rId5" Type="http://schemas.openxmlformats.org/officeDocument/2006/relationships/hyperlink" Target="http://www.aychina.com/sucai/hcsm/pt/200603/25172.html" TargetMode="External"/><Relationship Id="rId4" Type="http://schemas.openxmlformats.org/officeDocument/2006/relationships/image" Target="../media/image9.jpeg"/><Relationship Id="rId3" Type="http://schemas.openxmlformats.org/officeDocument/2006/relationships/hyperlink" Target="http://835.i0991.com/SmallC/zwzm/2006-3/4/063412590176325.html" TargetMode="External"/><Relationship Id="rId2" Type="http://schemas.openxmlformats.org/officeDocument/2006/relationships/image" Target="../media/image8.jpeg"/><Relationship Id="rId1" Type="http://schemas.openxmlformats.org/officeDocument/2006/relationships/hyperlink" Target="http://home.kaicn.com/info/html/20041012/41881-1.htm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image" Target="../media/image58.png"/><Relationship Id="rId4" Type="http://schemas.openxmlformats.org/officeDocument/2006/relationships/slide" Target="slide40.xml"/><Relationship Id="rId3" Type="http://schemas.openxmlformats.org/officeDocument/2006/relationships/image" Target="../media/image4.jpeg"/><Relationship Id="rId2" Type="http://schemas.openxmlformats.org/officeDocument/2006/relationships/image" Target="../media/image57.jpeg"/><Relationship Id="rId1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image" Target="../media/image59.jpeg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4.wav"/><Relationship Id="rId2" Type="http://schemas.openxmlformats.org/officeDocument/2006/relationships/image" Target="../media/image65.png"/><Relationship Id="rId1" Type="http://schemas.openxmlformats.org/officeDocument/2006/relationships/image" Target="../media/image20.jpe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5.wav"/><Relationship Id="rId2" Type="http://schemas.openxmlformats.org/officeDocument/2006/relationships/image" Target="../media/image66.jpeg"/><Relationship Id="rId1" Type="http://schemas.openxmlformats.org/officeDocument/2006/relationships/image" Target="../media/image2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8.GIF"/><Relationship Id="rId1" Type="http://schemas.openxmlformats.org/officeDocument/2006/relationships/image" Target="../media/image67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5.wav"/><Relationship Id="rId3" Type="http://schemas.openxmlformats.org/officeDocument/2006/relationships/audio" Target="../media/audio1.wav"/><Relationship Id="rId2" Type="http://schemas.openxmlformats.org/officeDocument/2006/relationships/image" Target="../media/image70.png"/><Relationship Id="rId1" Type="http://schemas.openxmlformats.org/officeDocument/2006/relationships/image" Target="../media/image69.GI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2.jpeg"/><Relationship Id="rId1" Type="http://schemas.openxmlformats.org/officeDocument/2006/relationships/image" Target="../media/image7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6.wav"/><Relationship Id="rId1" Type="http://schemas.openxmlformats.org/officeDocument/2006/relationships/image" Target="../media/image7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slide" Target="slide56.xml"/><Relationship Id="rId1" Type="http://schemas.openxmlformats.org/officeDocument/2006/relationships/image" Target="../media/image75.jpeg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slide" Target="slide56.xml"/><Relationship Id="rId1" Type="http://schemas.openxmlformats.org/officeDocument/2006/relationships/image" Target="../media/image76.jpe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slide" Target="slide56.xml"/><Relationship Id="rId1" Type="http://schemas.openxmlformats.org/officeDocument/2006/relationships/image" Target="../media/image77.jpeg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slide" Target="slide56.xml"/><Relationship Id="rId1" Type="http://schemas.openxmlformats.org/officeDocument/2006/relationships/image" Target="../media/image78.jpeg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slide" Target="slide56.xml"/><Relationship Id="rId1" Type="http://schemas.openxmlformats.org/officeDocument/2006/relationships/image" Target="../media/image79.jpeg"/></Relationships>
</file>

<file path=ppt/slides/_rels/slide56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hyperlink" Target="http://www.bamboo.hc.edu.tw/research_publish/textbook/bio01/chapter07/images/bio-m-ch07-04.jpg" TargetMode="External"/><Relationship Id="rId3" Type="http://schemas.openxmlformats.org/officeDocument/2006/relationships/image" Target="../media/image81.jpeg"/><Relationship Id="rId2" Type="http://schemas.openxmlformats.org/officeDocument/2006/relationships/image" Target="../media/image80.png"/><Relationship Id="rId1" Type="http://schemas.openxmlformats.org/officeDocument/2006/relationships/oleObject" Target="../embeddings/oleObject1.bin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www.aychina.com/sucai/hcsm/pt/200603/25172.html" TargetMode="External"/><Relationship Id="rId4" Type="http://schemas.openxmlformats.org/officeDocument/2006/relationships/image" Target="../media/image9.jpeg"/><Relationship Id="rId3" Type="http://schemas.openxmlformats.org/officeDocument/2006/relationships/hyperlink" Target="http://835.i0991.com/SmallC/zwzm/2006-3/4/063412590176325.html" TargetMode="External"/><Relationship Id="rId2" Type="http://schemas.openxmlformats.org/officeDocument/2006/relationships/image" Target="../media/image8.jpeg"/><Relationship Id="rId1" Type="http://schemas.openxmlformats.org/officeDocument/2006/relationships/hyperlink" Target="http://home.kaicn.com/info/html/20041012/41881-1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GIF"/><Relationship Id="rId1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3492500" y="530066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 altLang="zh-CN" sz="2400">
              <a:latin typeface="Times New Roman" panose="02020603050405020304" pitchFamily="18" charset="0"/>
            </a:endParaRPr>
          </a:p>
        </p:txBody>
      </p:sp>
      <p:pic>
        <p:nvPicPr>
          <p:cNvPr id="3" name="WordArt 4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76681" y="1828842"/>
            <a:ext cx="7192962" cy="1384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1187450" y="1989138"/>
            <a:ext cx="74168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 dirty="0">
                <a:solidFill>
                  <a:srgbClr val="FF33CC"/>
                </a:solidFill>
              </a:rPr>
              <a:t>这些植物靠什么办法传播种子呢？</a:t>
            </a:r>
            <a:endParaRPr lang="zh-CN" altLang="en-US" sz="6600" b="1" dirty="0">
              <a:solidFill>
                <a:srgbClr val="FF33CC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2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339975" y="4800600"/>
            <a:ext cx="504031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0" y="1574800"/>
            <a:ext cx="9144000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        </a:t>
            </a:r>
            <a:r>
              <a:rPr lang="zh-CN" altLang="en-US" sz="5400" b="1" dirty="0">
                <a:solidFill>
                  <a:srgbClr val="0000FF"/>
                </a:solidFill>
              </a:rPr>
              <a:t>旅   蒲   降       娃   纷    苍</a:t>
            </a:r>
            <a:endParaRPr lang="zh-CN" altLang="en-US" sz="5400" b="1" dirty="0">
              <a:solidFill>
                <a:srgbClr val="0000FF"/>
              </a:solidFill>
            </a:endParaRPr>
          </a:p>
          <a:p>
            <a:pPr eaLnBrk="1" hangingPunct="1"/>
            <a:endParaRPr lang="zh-CN" altLang="en-US" sz="5400" b="1" dirty="0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</a:rPr>
              <a:t>  </a:t>
            </a:r>
            <a:endParaRPr lang="zh-CN" altLang="en-US" b="1" dirty="0">
              <a:solidFill>
                <a:srgbClr val="0000FF"/>
              </a:solidFill>
            </a:endParaRP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28625" y="698500"/>
            <a:ext cx="954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lǚ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76413" y="676275"/>
            <a:ext cx="1152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pú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714625" y="698500"/>
            <a:ext cx="22288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jiànɡ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918075" y="754063"/>
            <a:ext cx="12969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wá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6156325" y="754063"/>
            <a:ext cx="15128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fēn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518400" y="769938"/>
            <a:ext cx="23399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cān</a:t>
            </a:r>
            <a:r>
              <a:rPr lang="en-US" altLang="zh-CN" sz="6000">
                <a:solidFill>
                  <a:srgbClr val="FF0000"/>
                </a:solidFill>
              </a:rPr>
              <a:t>ɡ</a:t>
            </a:r>
            <a:endParaRPr lang="en-US" altLang="zh-CN" sz="6000">
              <a:solidFill>
                <a:srgbClr val="FF0000"/>
              </a:solidFill>
            </a:endParaRP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419100" y="2859088"/>
            <a:ext cx="12239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wā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7" name="Text Box 12"/>
          <p:cNvSpPr txBox="1">
            <a:spLocks noChangeArrowheads="1"/>
          </p:cNvSpPr>
          <p:nvPr/>
        </p:nvSpPr>
        <p:spPr bwMode="auto">
          <a:xfrm>
            <a:off x="1835150" y="2859088"/>
            <a:ext cx="122396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pā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8" name="Text Box 14"/>
          <p:cNvSpPr txBox="1">
            <a:spLocks noChangeArrowheads="1"/>
          </p:cNvSpPr>
          <p:nvPr/>
        </p:nvSpPr>
        <p:spPr bwMode="auto">
          <a:xfrm>
            <a:off x="2930525" y="2857500"/>
            <a:ext cx="13557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zhà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89" name="Text Box 15"/>
          <p:cNvSpPr txBox="1">
            <a:spLocks noChangeArrowheads="1"/>
          </p:cNvSpPr>
          <p:nvPr/>
        </p:nvSpPr>
        <p:spPr bwMode="auto">
          <a:xfrm>
            <a:off x="4427538" y="2857500"/>
            <a:ext cx="20161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bènɡ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90" name="Text Box 17"/>
          <p:cNvSpPr txBox="1">
            <a:spLocks noChangeArrowheads="1"/>
          </p:cNvSpPr>
          <p:nvPr/>
        </p:nvSpPr>
        <p:spPr bwMode="auto">
          <a:xfrm>
            <a:off x="6227763" y="2857500"/>
            <a:ext cx="18002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chá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591" name="Text Box 18"/>
          <p:cNvSpPr txBox="1">
            <a:spLocks noChangeArrowheads="1"/>
          </p:cNvSpPr>
          <p:nvPr/>
        </p:nvSpPr>
        <p:spPr bwMode="auto">
          <a:xfrm>
            <a:off x="7740650" y="2857500"/>
            <a:ext cx="14033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>
                <a:solidFill>
                  <a:srgbClr val="FF0000"/>
                </a:solidFill>
                <a:latin typeface="宋体" panose="02010600030101010101" pitchFamily="2" charset="-122"/>
              </a:rPr>
              <a:t>shí</a:t>
            </a:r>
            <a:endParaRPr lang="en-US" altLang="zh-CN" sz="60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544" name="Text Box 16"/>
          <p:cNvSpPr txBox="1">
            <a:spLocks noChangeArrowheads="1"/>
          </p:cNvSpPr>
          <p:nvPr/>
        </p:nvSpPr>
        <p:spPr bwMode="auto">
          <a:xfrm>
            <a:off x="533400" y="4038600"/>
            <a:ext cx="82311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0000FF"/>
                </a:solidFill>
              </a:rPr>
              <a:t>洼   啪  炸    蹦    察   识</a:t>
            </a:r>
            <a:endParaRPr lang="zh-CN" altLang="en-US" sz="6000" b="1" dirty="0">
              <a:solidFill>
                <a:srgbClr val="0000FF"/>
              </a:solidFill>
            </a:endParaRPr>
          </a:p>
        </p:txBody>
      </p:sp>
      <p:sp>
        <p:nvSpPr>
          <p:cNvPr id="24593" name="Text Box 3"/>
          <p:cNvSpPr txBox="1">
            <a:spLocks noChangeArrowheads="1"/>
          </p:cNvSpPr>
          <p:nvPr/>
        </p:nvSpPr>
        <p:spPr bwMode="auto">
          <a:xfrm>
            <a:off x="0" y="1574800"/>
            <a:ext cx="9144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0000FF"/>
                </a:solidFill>
              </a:rPr>
              <a:t>  </a:t>
            </a:r>
            <a:endParaRPr lang="zh-CN" altLang="en-US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7 0 L 0.00399 -0.15255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-750000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77778E-7 0 L 0.00399 -0.15255 " pathEditMode="relative" rAng="0" ptsTypes="AA">
                                      <p:cBhvr>
                                        <p:cTn id="7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00" y="-750000"/>
                                    </p:animMotion>
                                    <p:animRot by="1500000">
                                      <p:cBhvr>
                                        <p:cTn id="7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7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499940">
                                      <p:cBhvr>
                                        <p:cTn id="7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7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utoUpdateAnimBg="0"/>
      <p:bldP spid="24581" grpId="0" autoUpdateAnimBg="0"/>
      <p:bldP spid="24582" grpId="0" autoUpdateAnimBg="0"/>
      <p:bldP spid="24583" grpId="0" autoUpdateAnimBg="0"/>
      <p:bldP spid="24584" grpId="0" autoUpdateAnimBg="0"/>
      <p:bldP spid="24585" grpId="0" autoUpdateAnimBg="0"/>
      <p:bldP spid="24586" grpId="0" autoUpdateAnimBg="0"/>
      <p:bldP spid="24587" grpId="0" autoUpdateAnimBg="0"/>
      <p:bldP spid="24588" grpId="0" autoUpdateAnimBg="0"/>
      <p:bldP spid="24589" grpId="0" autoUpdateAnimBg="0"/>
      <p:bldP spid="24590" grpId="0" autoUpdateAnimBg="0"/>
      <p:bldP spid="24591" grpId="0" autoUpdateAnimBg="0"/>
      <p:bldP spid="2459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TILYELL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81000" y="0"/>
            <a:ext cx="1371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英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2667000" y="0"/>
            <a:ext cx="1447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伞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029200" y="0"/>
            <a:ext cx="17526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纷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7239000" y="0"/>
            <a:ext cx="15240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洼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304800" y="1752600"/>
            <a:ext cx="16002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豆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2743200" y="1752600"/>
            <a:ext cx="1447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炸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953000" y="1720850"/>
            <a:ext cx="1447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粗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7239000" y="1752600"/>
            <a:ext cx="14478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9600" b="1">
                <a:solidFill>
                  <a:srgbClr val="FF3300"/>
                </a:solidFill>
              </a:rPr>
              <a:t>却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0" y="3429000"/>
            <a:ext cx="9144000" cy="3429000"/>
          </a:xfrm>
          <a:prstGeom prst="roundRect">
            <a:avLst/>
          </a:prstGeom>
          <a:solidFill>
            <a:schemeClr val="accent3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400" dirty="0">
                <a:solidFill>
                  <a:schemeClr val="accent2"/>
                </a:solidFill>
                <a:ea typeface="创艺简魏碑" pitchFamily="2" charset="-122"/>
              </a:rPr>
              <a:t>朗读课文，背诵课文。</a:t>
            </a:r>
            <a:endParaRPr lang="zh-CN" altLang="en-US" sz="5400" dirty="0">
              <a:solidFill>
                <a:schemeClr val="accent2"/>
              </a:solidFill>
              <a:ea typeface="创艺简魏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4" grpId="0" autoUpdateAnimBg="0"/>
      <p:bldP spid="25605" grpId="0" autoUpdateAnimBg="0"/>
      <p:bldP spid="25606" grpId="0" autoUpdateAnimBg="0"/>
      <p:bldP spid="25607" grpId="0" autoUpdateAnimBg="0"/>
      <p:bldP spid="25608" grpId="0" autoUpdateAnimBg="0"/>
      <p:bldP spid="25610" grpId="0" autoUpdateAnimBg="0"/>
      <p:bldP spid="2561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3"/>
          <p:cNvSpPr txBox="1">
            <a:spLocks noChangeArrowheads="1"/>
          </p:cNvSpPr>
          <p:nvPr/>
        </p:nvSpPr>
        <p:spPr bwMode="auto">
          <a:xfrm>
            <a:off x="1066800" y="838200"/>
            <a:ext cx="73914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</a:rPr>
              <a:t>旅</a:t>
            </a:r>
            <a:r>
              <a:rPr lang="zh-CN" altLang="en-US" sz="6000" b="1" dirty="0"/>
              <a:t>行   </a:t>
            </a:r>
            <a:r>
              <a:rPr lang="zh-CN" altLang="en-US" sz="6000" b="1" dirty="0">
                <a:solidFill>
                  <a:srgbClr val="FF3300"/>
                </a:solidFill>
              </a:rPr>
              <a:t>蒲</a:t>
            </a:r>
            <a:r>
              <a:rPr lang="zh-CN" altLang="en-US" sz="6000" b="1" dirty="0"/>
              <a:t>公英    </a:t>
            </a:r>
            <a:r>
              <a:rPr lang="zh-CN" altLang="en-US" sz="5400" b="1" dirty="0">
                <a:solidFill>
                  <a:srgbClr val="FF3300"/>
                </a:solidFill>
              </a:rPr>
              <a:t>娃</a:t>
            </a:r>
            <a:r>
              <a:rPr lang="zh-CN" altLang="en-US" sz="5400" b="1" dirty="0"/>
              <a:t>娃</a:t>
            </a:r>
            <a:r>
              <a:rPr lang="zh-CN" altLang="en-US" sz="6000" b="1" dirty="0"/>
              <a:t> </a:t>
            </a:r>
            <a:r>
              <a:rPr lang="zh-CN" altLang="en-US" sz="6000" b="1" dirty="0">
                <a:solidFill>
                  <a:srgbClr val="FF3300"/>
                </a:solidFill>
              </a:rPr>
              <a:t>降</a:t>
            </a:r>
            <a:r>
              <a:rPr lang="zh-CN" altLang="en-US" sz="6000" b="1" dirty="0"/>
              <a:t>落伞   </a:t>
            </a:r>
            <a:r>
              <a:rPr lang="zh-CN" altLang="en-US" sz="6000" b="1" dirty="0">
                <a:solidFill>
                  <a:srgbClr val="FF3300"/>
                </a:solidFill>
              </a:rPr>
              <a:t>纷</a:t>
            </a:r>
            <a:r>
              <a:rPr lang="zh-CN" altLang="en-US" sz="6000" b="1" dirty="0"/>
              <a:t>纷   </a:t>
            </a:r>
            <a:r>
              <a:rPr lang="zh-CN" altLang="en-US" sz="6000" b="1" dirty="0">
                <a:solidFill>
                  <a:srgbClr val="FF3300"/>
                </a:solidFill>
              </a:rPr>
              <a:t>苍</a:t>
            </a:r>
            <a:r>
              <a:rPr lang="zh-CN" altLang="en-US" sz="6000" b="1" dirty="0"/>
              <a:t>耳  山</a:t>
            </a:r>
            <a:r>
              <a:rPr lang="zh-CN" altLang="en-US" sz="6000" b="1" dirty="0">
                <a:solidFill>
                  <a:srgbClr val="FF3300"/>
                </a:solidFill>
              </a:rPr>
              <a:t>洼</a:t>
            </a:r>
            <a:r>
              <a:rPr lang="zh-CN" altLang="en-US" sz="6000" b="1" dirty="0"/>
              <a:t>        </a:t>
            </a:r>
            <a:r>
              <a:rPr lang="zh-CN" altLang="en-US" sz="6000" b="1" dirty="0">
                <a:solidFill>
                  <a:srgbClr val="FF3300"/>
                </a:solidFill>
              </a:rPr>
              <a:t>啪</a:t>
            </a:r>
            <a:r>
              <a:rPr lang="zh-CN" altLang="en-US" sz="6000" b="1" dirty="0"/>
              <a:t>      </a:t>
            </a:r>
            <a:r>
              <a:rPr lang="zh-CN" altLang="en-US" sz="6000" b="1" dirty="0">
                <a:solidFill>
                  <a:srgbClr val="FF3300"/>
                </a:solidFill>
              </a:rPr>
              <a:t>炸</a:t>
            </a:r>
            <a:r>
              <a:rPr lang="zh-CN" altLang="en-US" sz="6000" b="1" dirty="0"/>
              <a:t>开  观</a:t>
            </a:r>
            <a:r>
              <a:rPr lang="zh-CN" altLang="en-US" sz="6000" b="1" dirty="0">
                <a:solidFill>
                  <a:srgbClr val="FF3300"/>
                </a:solidFill>
              </a:rPr>
              <a:t>察      蹦</a:t>
            </a:r>
            <a:r>
              <a:rPr lang="zh-CN" altLang="en-US" sz="6000" b="1" dirty="0"/>
              <a:t>跳</a:t>
            </a:r>
            <a:r>
              <a:rPr lang="zh-CN" altLang="en-US" sz="6000" b="1" dirty="0">
                <a:solidFill>
                  <a:srgbClr val="FF3300"/>
                </a:solidFill>
              </a:rPr>
              <a:t> </a:t>
            </a:r>
            <a:r>
              <a:rPr lang="zh-CN" altLang="en-US" sz="6000" b="1" dirty="0"/>
              <a:t>   知</a:t>
            </a:r>
            <a:r>
              <a:rPr lang="zh-CN" altLang="en-US" sz="6000" b="1" dirty="0">
                <a:solidFill>
                  <a:srgbClr val="FF3300"/>
                </a:solidFill>
              </a:rPr>
              <a:t>识</a:t>
            </a:r>
            <a:r>
              <a:rPr lang="zh-CN" altLang="en-US" sz="6000" b="1" dirty="0"/>
              <a:t>铠</a:t>
            </a:r>
            <a:r>
              <a:rPr lang="zh-CN" altLang="en-US" sz="6000" b="1" dirty="0">
                <a:solidFill>
                  <a:srgbClr val="3366FF"/>
                </a:solidFill>
              </a:rPr>
              <a:t>甲 </a:t>
            </a:r>
            <a:r>
              <a:rPr lang="zh-CN" altLang="en-US" sz="6000" b="1" dirty="0"/>
              <a:t>     </a:t>
            </a:r>
            <a:r>
              <a:rPr lang="zh-CN" altLang="en-US" sz="6000" b="1" dirty="0">
                <a:solidFill>
                  <a:srgbClr val="3366FF"/>
                </a:solidFill>
              </a:rPr>
              <a:t>刺</a:t>
            </a:r>
            <a:r>
              <a:rPr lang="zh-CN" altLang="en-US" sz="6000" b="1" dirty="0"/>
              <a:t>刀</a:t>
            </a:r>
            <a:r>
              <a:rPr lang="zh-CN" altLang="en-US" sz="6000" b="1" dirty="0">
                <a:solidFill>
                  <a:srgbClr val="3366FF"/>
                </a:solidFill>
              </a:rPr>
              <a:t>   </a:t>
            </a:r>
            <a:r>
              <a:rPr lang="zh-CN" altLang="en-US" sz="5400" b="1" dirty="0">
                <a:solidFill>
                  <a:srgbClr val="3366FF"/>
                </a:solidFill>
              </a:rPr>
              <a:t>啥</a:t>
            </a:r>
            <a:r>
              <a:rPr lang="zh-CN" altLang="en-US" sz="5400" b="1" dirty="0"/>
              <a:t>办法</a:t>
            </a:r>
            <a:endParaRPr lang="zh-CN" altLang="en-US" sz="5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Text Box 1027"/>
          <p:cNvSpPr txBox="1">
            <a:spLocks noChangeArrowheads="1"/>
          </p:cNvSpPr>
          <p:nvPr/>
        </p:nvSpPr>
        <p:spPr bwMode="auto">
          <a:xfrm>
            <a:off x="304800" y="0"/>
            <a:ext cx="284321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chemeClr val="accent2"/>
                </a:solidFill>
              </a:rPr>
              <a:t>植物 </a:t>
            </a:r>
            <a:r>
              <a:rPr lang="zh-CN" altLang="en-US" b="1">
                <a:solidFill>
                  <a:schemeClr val="accent2"/>
                </a:solidFill>
              </a:rPr>
              <a:t>   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7652" name="Text Box 1028"/>
          <p:cNvSpPr txBox="1">
            <a:spLocks noChangeArrowheads="1"/>
          </p:cNvSpPr>
          <p:nvPr/>
        </p:nvSpPr>
        <p:spPr bwMode="auto">
          <a:xfrm>
            <a:off x="3200400" y="0"/>
            <a:ext cx="26146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b="1" dirty="0">
                <a:solidFill>
                  <a:schemeClr val="accent2"/>
                </a:solidFill>
              </a:rPr>
              <a:t>翅膀</a:t>
            </a:r>
            <a:r>
              <a:rPr lang="zh-CN" altLang="en-US" b="1" dirty="0">
                <a:solidFill>
                  <a:schemeClr val="accent2"/>
                </a:solidFill>
              </a:rPr>
              <a:t> </a:t>
            </a:r>
            <a:endParaRPr lang="zh-CN" altLang="en-US" b="1" dirty="0">
              <a:solidFill>
                <a:schemeClr val="accent2"/>
              </a:solidFill>
            </a:endParaRPr>
          </a:p>
        </p:txBody>
      </p:sp>
      <p:sp>
        <p:nvSpPr>
          <p:cNvPr id="27653" name="Text Box 1029"/>
          <p:cNvSpPr txBox="1">
            <a:spLocks noChangeArrowheads="1"/>
          </p:cNvSpPr>
          <p:nvPr/>
        </p:nvSpPr>
        <p:spPr bwMode="auto">
          <a:xfrm>
            <a:off x="5715000" y="0"/>
            <a:ext cx="261461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chemeClr val="accent2"/>
                </a:solidFill>
              </a:rPr>
              <a:t>准备</a:t>
            </a:r>
            <a:endParaRPr lang="zh-CN" altLang="en-US" sz="4400" b="1">
              <a:solidFill>
                <a:schemeClr val="accent2"/>
              </a:solidFill>
            </a:endParaRPr>
          </a:p>
        </p:txBody>
      </p:sp>
      <p:sp>
        <p:nvSpPr>
          <p:cNvPr id="27654" name="Text Box 1030"/>
          <p:cNvSpPr txBox="1">
            <a:spLocks noChangeArrowheads="1"/>
          </p:cNvSpPr>
          <p:nvPr/>
        </p:nvSpPr>
        <p:spPr bwMode="auto">
          <a:xfrm>
            <a:off x="5943600" y="1143000"/>
            <a:ext cx="223361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7200" b="1">
                <a:solidFill>
                  <a:srgbClr val="FF0000"/>
                </a:solidFill>
              </a:rPr>
              <a:t> </a:t>
            </a:r>
            <a:r>
              <a:rPr lang="zh-CN" altLang="en-US" b="1">
                <a:solidFill>
                  <a:schemeClr val="accent2"/>
                </a:solidFill>
              </a:rPr>
              <a:t> </a:t>
            </a:r>
            <a:endParaRPr lang="zh-CN" altLang="en-US" b="1">
              <a:solidFill>
                <a:schemeClr val="accent2"/>
              </a:solidFill>
            </a:endParaRPr>
          </a:p>
        </p:txBody>
      </p:sp>
      <p:sp>
        <p:nvSpPr>
          <p:cNvPr id="27655" name="Text Box 1031"/>
          <p:cNvSpPr txBox="1">
            <a:spLocks noChangeArrowheads="1"/>
          </p:cNvSpPr>
          <p:nvPr/>
        </p:nvSpPr>
        <p:spPr bwMode="auto">
          <a:xfrm>
            <a:off x="0" y="2239963"/>
            <a:ext cx="35290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chemeClr val="accent2"/>
                </a:solidFill>
              </a:rPr>
              <a:t>降落伞</a:t>
            </a:r>
            <a:endParaRPr lang="zh-CN" altLang="en-US" sz="4400" b="1">
              <a:solidFill>
                <a:schemeClr val="accent2"/>
              </a:solidFill>
            </a:endParaRPr>
          </a:p>
        </p:txBody>
      </p:sp>
      <p:sp>
        <p:nvSpPr>
          <p:cNvPr id="27656" name="Text Box 1032"/>
          <p:cNvSpPr txBox="1">
            <a:spLocks noChangeArrowheads="1"/>
          </p:cNvSpPr>
          <p:nvPr/>
        </p:nvSpPr>
        <p:spPr bwMode="auto">
          <a:xfrm>
            <a:off x="3962400" y="2239963"/>
            <a:ext cx="3986213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</a:rPr>
              <a:t> </a:t>
            </a:r>
            <a:r>
              <a:rPr lang="zh-CN" altLang="en-US" sz="4800" b="1">
                <a:solidFill>
                  <a:schemeClr val="accent2"/>
                </a:solidFill>
              </a:rPr>
              <a:t>落户安家</a:t>
            </a:r>
            <a:endParaRPr lang="zh-CN" altLang="en-US" sz="4800" b="1">
              <a:solidFill>
                <a:schemeClr val="accent2"/>
              </a:solidFill>
            </a:endParaRPr>
          </a:p>
        </p:txBody>
      </p:sp>
      <p:sp>
        <p:nvSpPr>
          <p:cNvPr id="27657" name="Text Box 1033"/>
          <p:cNvSpPr txBox="1">
            <a:spLocks noChangeArrowheads="1"/>
          </p:cNvSpPr>
          <p:nvPr/>
        </p:nvSpPr>
        <p:spPr bwMode="auto">
          <a:xfrm>
            <a:off x="381000" y="1219200"/>
            <a:ext cx="23098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solidFill>
                  <a:srgbClr val="FF0000"/>
                </a:solidFill>
              </a:rPr>
              <a:t> </a:t>
            </a:r>
            <a:r>
              <a:rPr lang="zh-CN" altLang="en-US" sz="4400" b="1">
                <a:solidFill>
                  <a:schemeClr val="accent2"/>
                </a:solidFill>
              </a:rPr>
              <a:t>田野</a:t>
            </a:r>
            <a:endParaRPr lang="zh-CN" altLang="en-US" sz="4400" b="1">
              <a:solidFill>
                <a:schemeClr val="accent2"/>
              </a:solidFill>
            </a:endParaRPr>
          </a:p>
        </p:txBody>
      </p:sp>
      <p:sp>
        <p:nvSpPr>
          <p:cNvPr id="27658" name="Text Box 1034"/>
          <p:cNvSpPr>
            <a:spLocks noGrp="1" noChangeArrowheads="1"/>
          </p:cNvSpPr>
          <p:nvPr>
            <p:ph type="title" idx="4294967295"/>
          </p:nvPr>
        </p:nvSpPr>
        <p:spPr>
          <a:xfrm>
            <a:off x="2683956" y="1189038"/>
            <a:ext cx="2362200" cy="914400"/>
          </a:xfrm>
        </p:spPr>
        <p:txBody>
          <a:bodyPr/>
          <a:lstStyle/>
          <a:p>
            <a:r>
              <a:rPr lang="en-US" altLang="zh-CN" sz="6000" b="1" dirty="0" smtClean="0">
                <a:solidFill>
                  <a:srgbClr val="FF0000"/>
                </a:solidFill>
              </a:rPr>
              <a:t> </a:t>
            </a:r>
            <a:r>
              <a:rPr lang="zh-CN" altLang="en-US" sz="6000" b="1" dirty="0" smtClean="0">
                <a:solidFill>
                  <a:schemeClr val="accent2"/>
                </a:solidFill>
              </a:rPr>
              <a:t>只要</a:t>
            </a:r>
            <a:endParaRPr lang="zh-CN" altLang="en-US" sz="6000" b="1" dirty="0" smtClean="0">
              <a:solidFill>
                <a:schemeClr val="accent2"/>
              </a:solidFill>
            </a:endParaRPr>
          </a:p>
        </p:txBody>
      </p:sp>
      <p:sp>
        <p:nvSpPr>
          <p:cNvPr id="27659" name="Text Box 1035"/>
          <p:cNvSpPr txBox="1">
            <a:spLocks noChangeArrowheads="1"/>
          </p:cNvSpPr>
          <p:nvPr/>
        </p:nvSpPr>
        <p:spPr bwMode="auto">
          <a:xfrm>
            <a:off x="1676400" y="3429000"/>
            <a:ext cx="6553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</a:rPr>
              <a:t>四海为家</a:t>
            </a:r>
            <a:endParaRPr lang="zh-CN" altLang="en-US" sz="4800" b="1">
              <a:solidFill>
                <a:schemeClr val="accent2"/>
              </a:solidFill>
            </a:endParaRPr>
          </a:p>
        </p:txBody>
      </p:sp>
      <p:sp>
        <p:nvSpPr>
          <p:cNvPr id="25611" name="Text Box 12"/>
          <p:cNvSpPr txBox="1">
            <a:spLocks noChangeArrowheads="1"/>
          </p:cNvSpPr>
          <p:nvPr/>
        </p:nvSpPr>
        <p:spPr bwMode="auto">
          <a:xfrm>
            <a:off x="7361238" y="2093913"/>
            <a:ext cx="14017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chemeClr val="accent2"/>
                </a:solidFill>
              </a:rPr>
              <a:t>知识</a:t>
            </a:r>
            <a:endParaRPr lang="zh-CN" altLang="en-US" sz="4800" b="1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autoUpdateAnimBg="0"/>
      <p:bldP spid="27652" grpId="0" autoUpdateAnimBg="0"/>
      <p:bldP spid="27653" grpId="0" autoUpdateAnimBg="0"/>
      <p:bldP spid="27654" grpId="0" autoUpdateAnimBg="0"/>
      <p:bldP spid="27655" grpId="0" autoUpdateAnimBg="0"/>
      <p:bldP spid="27656" grpId="0" autoUpdateAnimBg="0"/>
      <p:bldP spid="27657" grpId="0" autoUpdateAnimBg="0"/>
      <p:bldP spid="27658" grpId="0" autoUpdateAnimBg="0"/>
      <p:bldP spid="2765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675" name="Group 3"/>
          <p:cNvGraphicFramePr>
            <a:graphicFrameLocks noGrp="1"/>
          </p:cNvGraphicFramePr>
          <p:nvPr/>
        </p:nvGraphicFramePr>
        <p:xfrm>
          <a:off x="525463" y="6826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686" name="Group 14"/>
          <p:cNvGraphicFramePr>
            <a:graphicFrameLocks noGrp="1"/>
          </p:cNvGraphicFramePr>
          <p:nvPr/>
        </p:nvGraphicFramePr>
        <p:xfrm>
          <a:off x="2201863" y="6826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697" name="Group 25"/>
          <p:cNvGraphicFramePr>
            <a:graphicFrameLocks noGrp="1"/>
          </p:cNvGraphicFramePr>
          <p:nvPr/>
        </p:nvGraphicFramePr>
        <p:xfrm>
          <a:off x="3878263" y="6826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08" name="Group 36"/>
          <p:cNvGraphicFramePr>
            <a:graphicFrameLocks noGrp="1"/>
          </p:cNvGraphicFramePr>
          <p:nvPr/>
        </p:nvGraphicFramePr>
        <p:xfrm>
          <a:off x="5554663" y="6826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19" name="Group 47"/>
          <p:cNvGraphicFramePr>
            <a:graphicFrameLocks noGrp="1"/>
          </p:cNvGraphicFramePr>
          <p:nvPr/>
        </p:nvGraphicFramePr>
        <p:xfrm>
          <a:off x="7154863" y="6826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30" name="Group 58"/>
          <p:cNvGraphicFramePr>
            <a:graphicFrameLocks noGrp="1"/>
          </p:cNvGraphicFramePr>
          <p:nvPr/>
        </p:nvGraphicFramePr>
        <p:xfrm>
          <a:off x="525463" y="2435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41" name="Group 69"/>
          <p:cNvGraphicFramePr>
            <a:graphicFrameLocks noGrp="1"/>
          </p:cNvGraphicFramePr>
          <p:nvPr/>
        </p:nvGraphicFramePr>
        <p:xfrm>
          <a:off x="2201863" y="2435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52" name="Group 80"/>
          <p:cNvGraphicFramePr>
            <a:graphicFrameLocks noGrp="1"/>
          </p:cNvGraphicFramePr>
          <p:nvPr/>
        </p:nvGraphicFramePr>
        <p:xfrm>
          <a:off x="3860800" y="2417763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63" name="Group 91"/>
          <p:cNvGraphicFramePr>
            <a:graphicFrameLocks noGrp="1"/>
          </p:cNvGraphicFramePr>
          <p:nvPr/>
        </p:nvGraphicFramePr>
        <p:xfrm>
          <a:off x="5554663" y="2435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74" name="Group 102"/>
          <p:cNvGraphicFramePr>
            <a:graphicFrameLocks noGrp="1"/>
          </p:cNvGraphicFramePr>
          <p:nvPr/>
        </p:nvGraphicFramePr>
        <p:xfrm>
          <a:off x="7154863" y="2435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85" name="Group 113"/>
          <p:cNvGraphicFramePr>
            <a:graphicFrameLocks noGrp="1"/>
          </p:cNvGraphicFramePr>
          <p:nvPr/>
        </p:nvGraphicFramePr>
        <p:xfrm>
          <a:off x="525463" y="4340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796" name="Group 124"/>
          <p:cNvGraphicFramePr>
            <a:graphicFrameLocks noGrp="1"/>
          </p:cNvGraphicFramePr>
          <p:nvPr/>
        </p:nvGraphicFramePr>
        <p:xfrm>
          <a:off x="2201863" y="4340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807" name="Group 135"/>
          <p:cNvGraphicFramePr>
            <a:graphicFrameLocks noGrp="1"/>
          </p:cNvGraphicFramePr>
          <p:nvPr/>
        </p:nvGraphicFramePr>
        <p:xfrm>
          <a:off x="3878263" y="4340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818" name="Group 146"/>
          <p:cNvGraphicFramePr>
            <a:graphicFrameLocks noGrp="1"/>
          </p:cNvGraphicFramePr>
          <p:nvPr/>
        </p:nvGraphicFramePr>
        <p:xfrm>
          <a:off x="5554663" y="4340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8829" name="Group 157"/>
          <p:cNvGraphicFramePr>
            <a:graphicFrameLocks noGrp="1"/>
          </p:cNvGraphicFramePr>
          <p:nvPr/>
        </p:nvGraphicFramePr>
        <p:xfrm>
          <a:off x="7154863" y="4340225"/>
          <a:ext cx="1295400" cy="1295400"/>
        </p:xfrm>
        <a:graphic>
          <a:graphicData uri="http://schemas.openxmlformats.org/drawingml/2006/table">
            <a:tbl>
              <a:tblPr/>
              <a:tblGrid>
                <a:gridCol w="609600"/>
                <a:gridCol w="6858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6791" name="Text Box 169"/>
          <p:cNvSpPr txBox="1">
            <a:spLocks noChangeArrowheads="1"/>
          </p:cNvSpPr>
          <p:nvPr/>
        </p:nvSpPr>
        <p:spPr bwMode="auto">
          <a:xfrm>
            <a:off x="601663" y="682625"/>
            <a:ext cx="11430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已</a:t>
            </a:r>
            <a:endParaRPr lang="zh-CN" altLang="en-US" sz="7200" b="1"/>
          </a:p>
        </p:txBody>
      </p:sp>
      <p:sp>
        <p:nvSpPr>
          <p:cNvPr id="26792" name="Text Box 170"/>
          <p:cNvSpPr txBox="1">
            <a:spLocks noChangeArrowheads="1"/>
          </p:cNvSpPr>
          <p:nvPr/>
        </p:nvSpPr>
        <p:spPr bwMode="auto">
          <a:xfrm>
            <a:off x="2278063" y="682625"/>
            <a:ext cx="10668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甲</a:t>
            </a:r>
            <a:endParaRPr lang="zh-CN" altLang="en-US" sz="7200" b="1"/>
          </a:p>
        </p:txBody>
      </p:sp>
      <p:sp>
        <p:nvSpPr>
          <p:cNvPr id="26793" name="Text Box 171"/>
          <p:cNvSpPr txBox="1">
            <a:spLocks noChangeArrowheads="1"/>
          </p:cNvSpPr>
          <p:nvPr/>
        </p:nvSpPr>
        <p:spPr bwMode="auto">
          <a:xfrm>
            <a:off x="3933825" y="688975"/>
            <a:ext cx="12192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豆</a:t>
            </a:r>
            <a:endParaRPr lang="zh-CN" altLang="en-US" sz="7200" b="1"/>
          </a:p>
        </p:txBody>
      </p:sp>
      <p:sp>
        <p:nvSpPr>
          <p:cNvPr id="26794" name="Text Box 174"/>
          <p:cNvSpPr txBox="1">
            <a:spLocks noChangeArrowheads="1"/>
          </p:cNvSpPr>
          <p:nvPr/>
        </p:nvSpPr>
        <p:spPr bwMode="auto">
          <a:xfrm>
            <a:off x="620713" y="2452688"/>
            <a:ext cx="12192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识</a:t>
            </a:r>
            <a:endParaRPr lang="zh-CN" altLang="en-US" sz="7200" b="1"/>
          </a:p>
        </p:txBody>
      </p:sp>
      <p:sp>
        <p:nvSpPr>
          <p:cNvPr id="26795" name="Text Box 175"/>
          <p:cNvSpPr txBox="1">
            <a:spLocks noChangeArrowheads="1"/>
          </p:cNvSpPr>
          <p:nvPr/>
        </p:nvSpPr>
        <p:spPr bwMode="auto">
          <a:xfrm>
            <a:off x="2278063" y="2417763"/>
            <a:ext cx="1143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纷</a:t>
            </a:r>
            <a:endParaRPr lang="zh-CN" altLang="en-US" sz="7200" b="1"/>
          </a:p>
        </p:txBody>
      </p:sp>
      <p:sp>
        <p:nvSpPr>
          <p:cNvPr id="26796" name="Text Box 176"/>
          <p:cNvSpPr txBox="1">
            <a:spLocks noChangeArrowheads="1"/>
          </p:cNvSpPr>
          <p:nvPr/>
        </p:nvSpPr>
        <p:spPr bwMode="auto">
          <a:xfrm>
            <a:off x="3933825" y="2417763"/>
            <a:ext cx="1143000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经                                                                                                              </a:t>
            </a:r>
            <a:endParaRPr lang="zh-CN" altLang="en-US" sz="7200" b="1"/>
          </a:p>
        </p:txBody>
      </p:sp>
      <p:sp>
        <p:nvSpPr>
          <p:cNvPr id="26797" name="Text Box 178"/>
          <p:cNvSpPr txBox="1">
            <a:spLocks noChangeArrowheads="1"/>
          </p:cNvSpPr>
          <p:nvPr/>
        </p:nvSpPr>
        <p:spPr bwMode="auto">
          <a:xfrm>
            <a:off x="549275" y="4289425"/>
            <a:ext cx="1066800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7200" b="1"/>
              <a:t>如</a:t>
            </a:r>
            <a:endParaRPr lang="zh-CN" altLang="en-US" sz="7200" b="1"/>
          </a:p>
        </p:txBody>
      </p:sp>
      <p:sp>
        <p:nvSpPr>
          <p:cNvPr id="26798" name="Rectangle 193"/>
          <p:cNvSpPr>
            <a:spLocks noChangeArrowheads="1"/>
          </p:cNvSpPr>
          <p:nvPr/>
        </p:nvSpPr>
        <p:spPr bwMode="auto">
          <a:xfrm>
            <a:off x="2278063" y="4289425"/>
            <a:ext cx="11017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/>
              <a:t>好</a:t>
            </a:r>
            <a:endParaRPr lang="zh-CN" altLang="en-US" sz="7200" b="1"/>
          </a:p>
        </p:txBody>
      </p:sp>
      <p:sp>
        <p:nvSpPr>
          <p:cNvPr id="26799" name="Rectangle 194"/>
          <p:cNvSpPr>
            <a:spLocks noChangeArrowheads="1"/>
          </p:cNvSpPr>
          <p:nvPr/>
        </p:nvSpPr>
        <p:spPr bwMode="auto">
          <a:xfrm>
            <a:off x="4005263" y="4362450"/>
            <a:ext cx="11017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/>
              <a:t>娃</a:t>
            </a:r>
            <a:endParaRPr lang="zh-CN" altLang="en-US" sz="7200" b="1"/>
          </a:p>
        </p:txBody>
      </p:sp>
      <p:sp>
        <p:nvSpPr>
          <p:cNvPr id="26800" name="Rectangle 195"/>
          <p:cNvSpPr>
            <a:spLocks noChangeArrowheads="1"/>
          </p:cNvSpPr>
          <p:nvPr/>
        </p:nvSpPr>
        <p:spPr bwMode="auto">
          <a:xfrm>
            <a:off x="5661025" y="4362450"/>
            <a:ext cx="11017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 b="1"/>
              <a:t>洼</a:t>
            </a:r>
            <a:endParaRPr lang="zh-CN" altLang="en-US" sz="7200" b="1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82625" y="854075"/>
            <a:ext cx="83851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838200" y="228600"/>
            <a:ext cx="7800975" cy="612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 dirty="0">
                <a:solidFill>
                  <a:srgbClr val="FF0000"/>
                </a:solidFill>
              </a:rPr>
              <a:t>已</a:t>
            </a:r>
            <a:r>
              <a:rPr lang="zh-CN" altLang="en-US" sz="6600" dirty="0"/>
              <a:t>  已经  已知  已往</a:t>
            </a:r>
            <a:endParaRPr lang="zh-CN" altLang="en-US" sz="6600" dirty="0"/>
          </a:p>
          <a:p>
            <a:pPr eaLnBrk="1" hangingPunct="1"/>
            <a:r>
              <a:rPr lang="zh-CN" altLang="en-US" sz="6600" dirty="0">
                <a:solidFill>
                  <a:srgbClr val="FF0000"/>
                </a:solidFill>
              </a:rPr>
              <a:t>甲</a:t>
            </a:r>
            <a:r>
              <a:rPr lang="zh-CN" altLang="en-US" sz="6600" dirty="0"/>
              <a:t>  甲子  甲方  甲级</a:t>
            </a:r>
            <a:endParaRPr lang="zh-CN" altLang="en-US" sz="6600" dirty="0"/>
          </a:p>
          <a:p>
            <a:pPr eaLnBrk="1" hangingPunct="1"/>
            <a:r>
              <a:rPr lang="zh-CN" altLang="en-US" sz="6600" dirty="0">
                <a:solidFill>
                  <a:srgbClr val="FF0000"/>
                </a:solidFill>
              </a:rPr>
              <a:t>豆</a:t>
            </a:r>
            <a:r>
              <a:rPr lang="zh-CN" altLang="en-US" sz="6600" dirty="0"/>
              <a:t>  豆子  豆角  大豆</a:t>
            </a:r>
            <a:endParaRPr lang="zh-CN" altLang="en-US" sz="6600" dirty="0"/>
          </a:p>
          <a:p>
            <a:pPr eaLnBrk="1" hangingPunct="1"/>
            <a:r>
              <a:rPr lang="zh-CN" altLang="en-US" sz="6600" dirty="0">
                <a:solidFill>
                  <a:srgbClr val="FF0000"/>
                </a:solidFill>
              </a:rPr>
              <a:t>识 </a:t>
            </a:r>
            <a:r>
              <a:rPr lang="zh-CN" altLang="en-US" sz="6600" dirty="0"/>
              <a:t> 认识  知识  见识</a:t>
            </a:r>
            <a:endParaRPr lang="zh-CN" altLang="en-US" sz="6600" dirty="0"/>
          </a:p>
          <a:p>
            <a:pPr eaLnBrk="1" hangingPunct="1"/>
            <a:r>
              <a:rPr lang="zh-CN" altLang="en-US" sz="6600" dirty="0">
                <a:solidFill>
                  <a:srgbClr val="FF0000"/>
                </a:solidFill>
              </a:rPr>
              <a:t>纷 </a:t>
            </a:r>
            <a:r>
              <a:rPr lang="zh-CN" altLang="en-US" sz="6600" dirty="0"/>
              <a:t> 纷飞  纷纷  纷乱</a:t>
            </a:r>
            <a:endParaRPr lang="zh-CN" altLang="en-US" sz="6600" dirty="0"/>
          </a:p>
          <a:p>
            <a:pPr eaLnBrk="1" hangingPunct="1"/>
            <a:r>
              <a:rPr lang="zh-CN" altLang="en-US" sz="6600" dirty="0">
                <a:solidFill>
                  <a:srgbClr val="FF0000"/>
                </a:solidFill>
              </a:rPr>
              <a:t>经</a:t>
            </a:r>
            <a:r>
              <a:rPr lang="zh-CN" altLang="en-US" sz="6600" dirty="0"/>
              <a:t>  已经  经常  经过</a:t>
            </a:r>
            <a:endParaRPr lang="zh-CN" altLang="en-US" sz="6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82625" y="854075"/>
            <a:ext cx="83851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381000" y="457200"/>
            <a:ext cx="7696200" cy="676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600">
                <a:solidFill>
                  <a:srgbClr val="FF0000"/>
                </a:solidFill>
              </a:rPr>
              <a:t>如</a:t>
            </a:r>
            <a:r>
              <a:rPr lang="zh-CN" altLang="en-US" sz="6600"/>
              <a:t>  如果  如意  如来</a:t>
            </a:r>
            <a:endParaRPr lang="zh-CN" altLang="en-US" sz="6600"/>
          </a:p>
          <a:p>
            <a:pPr eaLnBrk="1" hangingPunct="1"/>
            <a:r>
              <a:rPr lang="zh-CN" altLang="en-US" sz="6600">
                <a:solidFill>
                  <a:srgbClr val="FF0000"/>
                </a:solidFill>
              </a:rPr>
              <a:t>好 </a:t>
            </a:r>
            <a:r>
              <a:rPr lang="zh-CN" altLang="en-US" sz="6600"/>
              <a:t> 好人  好友  友好</a:t>
            </a:r>
            <a:endParaRPr lang="zh-CN" altLang="en-US" sz="6600"/>
          </a:p>
          <a:p>
            <a:pPr eaLnBrk="1" hangingPunct="1"/>
            <a:r>
              <a:rPr lang="zh-CN" altLang="en-US" sz="6600">
                <a:solidFill>
                  <a:srgbClr val="FF0000"/>
                </a:solidFill>
              </a:rPr>
              <a:t>娃 </a:t>
            </a:r>
            <a:r>
              <a:rPr lang="zh-CN" altLang="en-US" sz="6600"/>
              <a:t> 娃娃  娃娃鱼</a:t>
            </a:r>
            <a:endParaRPr lang="zh-CN" altLang="en-US" sz="6600"/>
          </a:p>
          <a:p>
            <a:pPr eaLnBrk="1" hangingPunct="1"/>
            <a:r>
              <a:rPr lang="zh-CN" altLang="en-US" sz="6600">
                <a:solidFill>
                  <a:srgbClr val="FF0000"/>
                </a:solidFill>
              </a:rPr>
              <a:t>洼</a:t>
            </a:r>
            <a:r>
              <a:rPr lang="zh-CN" altLang="en-US" sz="6600"/>
              <a:t>  山洼  洼地  水洼</a:t>
            </a:r>
            <a:endParaRPr lang="zh-CN" altLang="en-US" sz="6600"/>
          </a:p>
          <a:p>
            <a:pPr eaLnBrk="1" hangingPunct="1"/>
            <a:endParaRPr lang="zh-CN" altLang="en-US" sz="6600"/>
          </a:p>
          <a:p>
            <a:pPr eaLnBrk="1" hangingPunct="1"/>
            <a:endParaRPr lang="zh-CN" altLang="en-US" sz="5400"/>
          </a:p>
          <a:p>
            <a:pPr eaLnBrk="1" hangingPunct="1"/>
            <a:endParaRPr lang="zh-CN" altLang="en-US" sz="5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>
              <a:solidFill>
                <a:srgbClr val="9900FF"/>
              </a:solidFill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1" cstate="email"/>
          <a:srcRect l="3041" t="3246" r="5743" b="501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1371600" y="1524000"/>
            <a:ext cx="15240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1600200" y="1004888"/>
            <a:ext cx="2133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蒲公英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962400" y="990600"/>
            <a:ext cx="2133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降落伞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6172200" y="990600"/>
            <a:ext cx="2133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翅膀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1295400" y="1828800"/>
            <a:ext cx="2743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四海为家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4267200" y="1828800"/>
            <a:ext cx="2133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苍耳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248400" y="1828800"/>
            <a:ext cx="1600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准备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1295400" y="2590800"/>
            <a:ext cx="2819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纷纷出发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4267200" y="2605088"/>
            <a:ext cx="2133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旅行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1" name="Text Box 13"/>
          <p:cNvSpPr txBox="1">
            <a:spLocks noChangeArrowheads="1"/>
          </p:cNvSpPr>
          <p:nvPr/>
        </p:nvSpPr>
        <p:spPr bwMode="auto">
          <a:xfrm>
            <a:off x="6324600" y="2590800"/>
            <a:ext cx="2133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铠甲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2" name="Text Box 14"/>
          <p:cNvSpPr txBox="1">
            <a:spLocks noChangeArrowheads="1"/>
          </p:cNvSpPr>
          <p:nvPr/>
        </p:nvSpPr>
        <p:spPr bwMode="auto">
          <a:xfrm>
            <a:off x="1219200" y="3429000"/>
            <a:ext cx="27432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仔细观察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3" name="Text Box 15"/>
          <p:cNvSpPr txBox="1">
            <a:spLocks noChangeArrowheads="1"/>
          </p:cNvSpPr>
          <p:nvPr/>
        </p:nvSpPr>
        <p:spPr bwMode="auto">
          <a:xfrm>
            <a:off x="4267200" y="3429000"/>
            <a:ext cx="21336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山洼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4" name="Text Box 16"/>
          <p:cNvSpPr txBox="1">
            <a:spLocks noChangeArrowheads="1"/>
          </p:cNvSpPr>
          <p:nvPr/>
        </p:nvSpPr>
        <p:spPr bwMode="auto">
          <a:xfrm>
            <a:off x="6324600" y="3367088"/>
            <a:ext cx="2133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豆荚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5" name="Text Box 17"/>
          <p:cNvSpPr txBox="1">
            <a:spLocks noChangeArrowheads="1"/>
          </p:cNvSpPr>
          <p:nvPr/>
        </p:nvSpPr>
        <p:spPr bwMode="auto">
          <a:xfrm>
            <a:off x="1295400" y="4267200"/>
            <a:ext cx="3200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许许多多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6" name="Text Box 18"/>
          <p:cNvSpPr txBox="1">
            <a:spLocks noChangeArrowheads="1"/>
          </p:cNvSpPr>
          <p:nvPr/>
        </p:nvSpPr>
        <p:spPr bwMode="auto">
          <a:xfrm>
            <a:off x="4267200" y="4205288"/>
            <a:ext cx="2133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知识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32787" name="Text Box 19"/>
          <p:cNvSpPr txBox="1">
            <a:spLocks noChangeArrowheads="1"/>
          </p:cNvSpPr>
          <p:nvPr/>
        </p:nvSpPr>
        <p:spPr bwMode="auto">
          <a:xfrm>
            <a:off x="6324600" y="4129088"/>
            <a:ext cx="21336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>
                <a:solidFill>
                  <a:srgbClr val="9900FF"/>
                </a:solidFill>
              </a:rPr>
              <a:t>告别</a:t>
            </a:r>
            <a:endParaRPr lang="zh-CN" altLang="en-US" sz="4800">
              <a:solidFill>
                <a:srgbClr val="9900FF"/>
              </a:solidFill>
            </a:endParaRPr>
          </a:p>
        </p:txBody>
      </p:sp>
      <p:sp>
        <p:nvSpPr>
          <p:cNvPr id="29716" name="AutoShape 20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533400" cy="304800"/>
          </a:xfrm>
          <a:prstGeom prst="actionButtonBlank">
            <a:avLst/>
          </a:prstGeom>
          <a:solidFill>
            <a:srgbClr val="FFFFFF">
              <a:alpha val="96861"/>
            </a:srgbClr>
          </a:solidFill>
          <a:ln w="9525">
            <a:solidFill>
              <a:srgbClr val="FFCC99"/>
            </a:solidFill>
            <a:miter lim="800000"/>
          </a:ln>
        </p:spPr>
        <p:txBody>
          <a:bodyPr wrap="none" lIns="53035" tIns="26518" rIns="53035" bIns="26518" anchor="ctr"/>
          <a:lstStyle/>
          <a:p>
            <a:pPr algn="ctr"/>
            <a:r>
              <a:rPr lang="zh-CN" altLang="en-US" sz="1200">
                <a:solidFill>
                  <a:srgbClr val="6600FF"/>
                </a:solidFill>
              </a:rPr>
              <a:t>目录</a:t>
            </a:r>
            <a:endParaRPr lang="zh-CN" altLang="en-US" sz="1200"/>
          </a:p>
        </p:txBody>
      </p:sp>
      <p:sp>
        <p:nvSpPr>
          <p:cNvPr id="29717" name="AutoShape 2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477000"/>
            <a:ext cx="304800" cy="304800"/>
          </a:xfrm>
          <a:prstGeom prst="actionButtonForwardNex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7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2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utoUpdateAnimBg="0"/>
      <p:bldP spid="32774" grpId="0" autoUpdateAnimBg="0"/>
      <p:bldP spid="32775" grpId="0" autoUpdateAnimBg="0"/>
      <p:bldP spid="32776" grpId="0" autoUpdateAnimBg="0"/>
      <p:bldP spid="32777" grpId="0" autoUpdateAnimBg="0"/>
      <p:bldP spid="32778" grpId="0" autoUpdateAnimBg="0"/>
      <p:bldP spid="32779" grpId="0" autoUpdateAnimBg="0"/>
      <p:bldP spid="32780" grpId="0" autoUpdateAnimBg="0"/>
      <p:bldP spid="32781" grpId="0" autoUpdateAnimBg="0"/>
      <p:bldP spid="32782" grpId="0" autoUpdateAnimBg="0"/>
      <p:bldP spid="32783" grpId="0" autoUpdateAnimBg="0"/>
      <p:bldP spid="32784" grpId="0" autoUpdateAnimBg="0"/>
      <p:bldP spid="32785" grpId="0" autoUpdateAnimBg="0"/>
      <p:bldP spid="32786" grpId="0" autoUpdateAnimBg="0"/>
      <p:bldP spid="3278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/>
            </a:gs>
            <a:gs pos="100000">
              <a:srgbClr val="00FFCC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24课-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5638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5867400" y="533400"/>
            <a:ext cx="2819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/>
              <a:t>蒲公英</a:t>
            </a:r>
            <a:endParaRPr lang="zh-CN" altLang="en-US" sz="5400" b="1"/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943600" y="2895600"/>
            <a:ext cx="190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/>
              <a:t>苍耳</a:t>
            </a:r>
            <a:endParaRPr lang="zh-CN" altLang="en-US" sz="5400" b="1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6096000" y="5181600"/>
            <a:ext cx="2057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000" b="1"/>
              <a:t>豌豆</a:t>
            </a:r>
            <a:endParaRPr lang="zh-CN" altLang="en-US" sz="6000" b="1"/>
          </a:p>
        </p:txBody>
      </p:sp>
      <p:pic>
        <p:nvPicPr>
          <p:cNvPr id="40966" name="Picture 9" descr="p3p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33600"/>
            <a:ext cx="57150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Picture 10" descr="p4p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8200"/>
            <a:ext cx="5715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utoUpdateAnimBg="0"/>
      <p:bldP spid="40964" grpId="0" autoUpdateAnimBg="0"/>
      <p:bldP spid="4096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84213" y="457200"/>
            <a:ext cx="7697787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孩子如果已经长大，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就得告别妈妈，四海为家。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牛马有脚，鸟有翅膀，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 dirty="0">
                <a:solidFill>
                  <a:srgbClr val="0000FF"/>
                </a:solidFill>
                <a:ea typeface="黑体" panose="02010609060101010101" pitchFamily="49" charset="-122"/>
              </a:rPr>
              <a:t>植物要旅行靠啥办法？</a:t>
            </a:r>
            <a:endParaRPr lang="zh-CN" altLang="en-US" sz="44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13315" name="Picture 3" descr="u=2579903781,1882176034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1400"/>
            <a:ext cx="2819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 descr="ct-2004092507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7913" y="3573463"/>
            <a:ext cx="2984500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u=1394935432,238659707&amp;gp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3573463"/>
            <a:ext cx="3313113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1263650" y="1989138"/>
            <a:ext cx="7194550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6600" b="1">
                <a:solidFill>
                  <a:srgbClr val="FF33CC"/>
                </a:solidFill>
                <a:latin typeface="Times New Roman" panose="02020603050405020304" pitchFamily="18" charset="0"/>
              </a:rPr>
              <a:t>它们靠的啥办法？</a:t>
            </a:r>
            <a:endParaRPr lang="zh-CN" altLang="en-US" sz="6600" b="1">
              <a:solidFill>
                <a:srgbClr val="FF33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750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304800" cy="304800"/>
          </a:xfrm>
          <a:prstGeom prst="actionButtonForwardNex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33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457200" y="304800"/>
            <a:ext cx="3994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>
                <a:solidFill>
                  <a:srgbClr val="FF0000"/>
                </a:solidFill>
              </a:rPr>
              <a:t>蒲公英妈妈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0825" y="1268413"/>
            <a:ext cx="7497763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0000FF"/>
                </a:solidFill>
              </a:rPr>
              <a:t>蒲公英妈妈准备了降落伞，</a:t>
            </a:r>
            <a:endParaRPr lang="zh-CN" altLang="en-US" sz="4800" b="1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sz="4800" b="1">
                <a:solidFill>
                  <a:srgbClr val="0000FF"/>
                </a:solidFill>
              </a:rPr>
              <a:t>把它送给自己的娃娃。</a:t>
            </a:r>
            <a:endParaRPr lang="zh-CN" altLang="en-US" sz="4800" b="1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sz="4800" b="1">
                <a:solidFill>
                  <a:srgbClr val="0000FF"/>
                </a:solidFill>
              </a:rPr>
              <a:t>只要有风轻轻吹过，</a:t>
            </a:r>
            <a:endParaRPr lang="zh-CN" altLang="en-US" sz="4800" b="1">
              <a:solidFill>
                <a:srgbClr val="0000FF"/>
              </a:solidFill>
            </a:endParaRPr>
          </a:p>
          <a:p>
            <a:pPr eaLnBrk="1" hangingPunct="1"/>
            <a:r>
              <a:rPr lang="zh-CN" altLang="en-US" sz="4800" b="1">
                <a:solidFill>
                  <a:srgbClr val="0000FF"/>
                </a:solidFill>
              </a:rPr>
              <a:t>孩子们就乘着风纷纷出发。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《植物妈妈有办法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42988" y="4005263"/>
            <a:ext cx="68897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蒲公英妈妈</a:t>
            </a:r>
            <a:r>
              <a:rPr lang="zh-CN" altLang="en-US" sz="4000">
                <a:solidFill>
                  <a:srgbClr val="FF0000"/>
                </a:solidFill>
              </a:rPr>
              <a:t>准备</a:t>
            </a:r>
            <a:r>
              <a:rPr lang="zh-CN" altLang="en-US" sz="4000"/>
              <a:t>了</a:t>
            </a:r>
            <a:r>
              <a:rPr lang="zh-CN" altLang="en-US" sz="4000">
                <a:solidFill>
                  <a:srgbClr val="FF0000"/>
                </a:solidFill>
              </a:rPr>
              <a:t>降落伞</a:t>
            </a:r>
            <a:r>
              <a:rPr lang="zh-CN" altLang="en-US" sz="4000"/>
              <a:t>，</a:t>
            </a:r>
            <a:endParaRPr lang="zh-CN" altLang="en-US" sz="4000"/>
          </a:p>
          <a:p>
            <a:pPr eaLnBrk="1" hangingPunct="1"/>
            <a:r>
              <a:rPr lang="zh-CN" altLang="en-US" sz="4000"/>
              <a:t>把它送给自己的娃娃。</a:t>
            </a:r>
            <a:endParaRPr lang="zh-CN" altLang="en-US" sz="4000"/>
          </a:p>
          <a:p>
            <a:pPr eaLnBrk="1" hangingPunct="1"/>
            <a:r>
              <a:rPr lang="zh-CN" altLang="en-US" sz="4000"/>
              <a:t>只要有风轻轻吹过，</a:t>
            </a:r>
            <a:endParaRPr lang="zh-CN" altLang="en-US" sz="4000"/>
          </a:p>
          <a:p>
            <a:pPr eaLnBrk="1" hangingPunct="1"/>
            <a:r>
              <a:rPr lang="zh-CN" altLang="en-US" sz="4000"/>
              <a:t>孩子们就</a:t>
            </a:r>
            <a:r>
              <a:rPr lang="zh-CN" altLang="en-US" sz="4000">
                <a:solidFill>
                  <a:srgbClr val="FF0000"/>
                </a:solidFill>
              </a:rPr>
              <a:t>乘着风纷纷</a:t>
            </a:r>
            <a:r>
              <a:rPr lang="zh-CN" altLang="en-US" sz="4000"/>
              <a:t>出发。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61bOOOPICe8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WordArt 3" descr="窄竖线"/>
          <p:cNvSpPr>
            <a:spLocks noChangeArrowheads="1" noChangeShapeType="1"/>
          </p:cNvSpPr>
          <p:nvPr/>
        </p:nvSpPr>
        <p:spPr bwMode="auto">
          <a:xfrm>
            <a:off x="5235575" y="0"/>
            <a:ext cx="3455988" cy="15748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降落伞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WordArt 3" descr="窄竖线"/>
          <p:cNvSpPr>
            <a:spLocks noChangeArrowheads="1" noChangeShapeType="1"/>
          </p:cNvSpPr>
          <p:nvPr/>
        </p:nvSpPr>
        <p:spPr bwMode="auto">
          <a:xfrm>
            <a:off x="3203575" y="3429000"/>
            <a:ext cx="3455988" cy="155733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0000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降落伞</a:t>
            </a:r>
            <a:endParaRPr lang="zh-CN" altLang="en-US" sz="3600" kern="10">
              <a:ln w="12700">
                <a:solidFill>
                  <a:srgbClr val="0000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007a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47164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3" descr="U1220P27T1D315592F3DT200508251452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0"/>
            <a:ext cx="442753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4" descr="蒲公英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5" descr="蒲公英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0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54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 Box 16"/>
          <p:cNvSpPr txBox="1">
            <a:spLocks noChangeArrowheads="1"/>
          </p:cNvSpPr>
          <p:nvPr/>
        </p:nvSpPr>
        <p:spPr bwMode="auto">
          <a:xfrm>
            <a:off x="1331913" y="693738"/>
            <a:ext cx="68532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2" eaLnBrk="1" hangingPunct="1"/>
            <a:r>
              <a:rPr lang="zh-CN" altLang="en-US" sz="3600" b="1">
                <a:solidFill>
                  <a:srgbClr val="FF0000"/>
                </a:solidFill>
              </a:rPr>
              <a:t>分析课文完成下表：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hangingPunct="1"/>
            <a:endParaRPr lang="zh-CN" altLang="en-US"/>
          </a:p>
        </p:txBody>
      </p:sp>
      <p:sp>
        <p:nvSpPr>
          <p:cNvPr id="37892" name="WordArt 17"/>
          <p:cNvSpPr>
            <a:spLocks noChangeArrowheads="1" noChangeShapeType="1"/>
          </p:cNvSpPr>
          <p:nvPr/>
        </p:nvSpPr>
        <p:spPr bwMode="auto">
          <a:xfrm>
            <a:off x="533400" y="990600"/>
            <a:ext cx="1597025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植物妈妈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3" name="WordArt 19"/>
          <p:cNvSpPr>
            <a:spLocks noChangeArrowheads="1" noChangeShapeType="1"/>
          </p:cNvSpPr>
          <p:nvPr/>
        </p:nvSpPr>
        <p:spPr bwMode="auto">
          <a:xfrm>
            <a:off x="457200" y="2971800"/>
            <a:ext cx="1447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苍耳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9173" name="Group 21"/>
          <p:cNvGraphicFramePr>
            <a:graphicFrameLocks noGrp="1"/>
          </p:cNvGraphicFramePr>
          <p:nvPr/>
        </p:nvGraphicFramePr>
        <p:xfrm>
          <a:off x="612775" y="1485900"/>
          <a:ext cx="7848600" cy="860425"/>
        </p:xfrm>
        <a:graphic>
          <a:graphicData uri="http://schemas.openxmlformats.org/drawingml/2006/table">
            <a:tbl>
              <a:tblPr/>
              <a:tblGrid>
                <a:gridCol w="2305050"/>
                <a:gridCol w="554355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植物妈妈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使孩子四海为家的办法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183" name="Group 31"/>
          <p:cNvGraphicFramePr>
            <a:graphicFrameLocks noGrp="1"/>
          </p:cNvGraphicFramePr>
          <p:nvPr/>
        </p:nvGraphicFramePr>
        <p:xfrm>
          <a:off x="615950" y="2349500"/>
          <a:ext cx="2301875" cy="863600"/>
        </p:xfrm>
        <a:graphic>
          <a:graphicData uri="http://schemas.openxmlformats.org/drawingml/2006/table">
            <a:tbl>
              <a:tblPr/>
              <a:tblGrid>
                <a:gridCol w="2301875"/>
              </a:tblGrid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蒲公英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189" name="Group 37"/>
          <p:cNvGraphicFramePr>
            <a:graphicFrameLocks noGrp="1"/>
          </p:cNvGraphicFramePr>
          <p:nvPr/>
        </p:nvGraphicFramePr>
        <p:xfrm>
          <a:off x="2917825" y="2349500"/>
          <a:ext cx="2735263" cy="863600"/>
        </p:xfrm>
        <a:graphic>
          <a:graphicData uri="http://schemas.openxmlformats.org/drawingml/2006/table">
            <a:tbl>
              <a:tblPr/>
              <a:tblGrid>
                <a:gridCol w="273526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降落伞</a:t>
                      </a:r>
                      <a:endParaRPr kumimoji="0" lang="zh-CN" altLang="en-US" sz="3600" b="1" i="0" u="none" strike="noStrike" cap="none" normalizeH="0" baseline="0" dirty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37914" name="Picture 43" descr="k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9213" y="5086350"/>
            <a:ext cx="1668462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9196" name="Group 44"/>
          <p:cNvGraphicFramePr>
            <a:graphicFrameLocks noGrp="1"/>
          </p:cNvGraphicFramePr>
          <p:nvPr>
            <p:ph sz="half" idx="1"/>
          </p:nvPr>
        </p:nvGraphicFramePr>
        <p:xfrm>
          <a:off x="5653088" y="2349500"/>
          <a:ext cx="2808287" cy="865188"/>
        </p:xfrm>
        <a:graphic>
          <a:graphicData uri="http://schemas.openxmlformats.org/drawingml/2006/table">
            <a:tbl>
              <a:tblPr/>
              <a:tblGrid>
                <a:gridCol w="2808287"/>
              </a:tblGrid>
              <a:tr h="865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风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9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3419475" y="692150"/>
            <a:ext cx="626427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蒲公英妈妈准备了降落伞，</a:t>
            </a:r>
            <a:endParaRPr lang="zh-CN" altLang="en-US" sz="3600" b="1" dirty="0"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把它送给自己的娃娃。</a:t>
            </a:r>
            <a:endParaRPr lang="zh-CN" altLang="en-US" sz="3600" b="1" dirty="0"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只要微风轻轻一吹，</a:t>
            </a:r>
            <a:endParaRPr lang="zh-CN" altLang="en-US" sz="3600" b="1" dirty="0"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ea typeface="楷体_GB2312" pitchFamily="49" charset="-122"/>
              </a:rPr>
              <a:t>孩子们就纷纷出发。</a:t>
            </a:r>
            <a:endParaRPr lang="zh-CN" altLang="en-US" sz="3600" b="1" dirty="0">
              <a:ea typeface="楷体_GB2312" pitchFamily="49" charset="-122"/>
            </a:endParaRPr>
          </a:p>
        </p:txBody>
      </p:sp>
      <p:pic>
        <p:nvPicPr>
          <p:cNvPr id="38915" name="Picture 3" descr="56f50709ba0601c863d986ff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765175"/>
            <a:ext cx="2874963" cy="21574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</p:pic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50825" y="3357563"/>
            <a:ext cx="91455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有的孩子飞到了（      ），有的孩子飞到了（      ），</a:t>
            </a:r>
            <a:endParaRPr lang="zh-CN" altLang="en-US" sz="32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2987675" y="3860800"/>
            <a:ext cx="59039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还有的孩子飞到了（      ）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 autoUpdateAnimBg="0"/>
      <p:bldP spid="50181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34-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80963" y="76200"/>
            <a:ext cx="323215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00"/>
                </a:solidFill>
              </a:rPr>
              <a:t>苍耳妈妈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0" y="884238"/>
            <a:ext cx="9037638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苍耳妈妈有个好办法，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她给孩子穿上带刺的铠甲。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只要挂住动物的皮毛，</a:t>
            </a:r>
            <a:endParaRPr lang="zh-CN" altLang="en-US" sz="4000" b="1"/>
          </a:p>
          <a:p>
            <a:pPr eaLnBrk="1" hangingPunct="1"/>
            <a:r>
              <a:rPr lang="zh-CN" altLang="en-US" sz="4000" b="1"/>
              <a:t>孩子们就能去田野、山洼。</a:t>
            </a:r>
            <a:endParaRPr lang="zh-CN" altLang="en-US" sz="4000" b="1"/>
          </a:p>
        </p:txBody>
      </p:sp>
      <p:sp>
        <p:nvSpPr>
          <p:cNvPr id="39941" name="Rectangle 5"/>
          <p:cNvSpPr>
            <a:spLocks noChangeArrowheads="1"/>
          </p:cNvSpPr>
          <p:nvPr/>
        </p:nvSpPr>
        <p:spPr bwMode="auto">
          <a:xfrm>
            <a:off x="0" y="1066800"/>
            <a:ext cx="6400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《植物妈妈有办法》图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755650" y="4149725"/>
            <a:ext cx="6788150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/>
              <a:t>苍耳妈妈有个好办法，</a:t>
            </a:r>
            <a:endParaRPr lang="zh-CN" altLang="en-US" sz="4000"/>
          </a:p>
          <a:p>
            <a:pPr eaLnBrk="1" hangingPunct="1"/>
            <a:r>
              <a:rPr lang="zh-CN" altLang="en-US" sz="4000"/>
              <a:t>她给孩子们穿上</a:t>
            </a:r>
            <a:r>
              <a:rPr lang="zh-CN" altLang="en-US" sz="4000">
                <a:solidFill>
                  <a:srgbClr val="FF0000"/>
                </a:solidFill>
              </a:rPr>
              <a:t>带刺的铠甲</a:t>
            </a:r>
            <a:r>
              <a:rPr lang="zh-CN" altLang="en-US" sz="4000"/>
              <a:t>。</a:t>
            </a:r>
            <a:endParaRPr lang="zh-CN" altLang="en-US" sz="4000"/>
          </a:p>
          <a:p>
            <a:pPr eaLnBrk="1" hangingPunct="1"/>
            <a:r>
              <a:rPr lang="zh-CN" altLang="en-US" sz="4000"/>
              <a:t>只要挂住动物的皮毛，</a:t>
            </a:r>
            <a:endParaRPr lang="zh-CN" altLang="en-US" sz="4000"/>
          </a:p>
          <a:p>
            <a:pPr eaLnBrk="1" hangingPunct="1"/>
            <a:r>
              <a:rPr lang="zh-CN" altLang="en-US" sz="4000"/>
              <a:t>孩子们就能去田野、</a:t>
            </a:r>
            <a:r>
              <a:rPr lang="zh-CN" altLang="en-US" sz="4000">
                <a:solidFill>
                  <a:srgbClr val="FF0000"/>
                </a:solidFill>
              </a:rPr>
              <a:t>山洼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4479925" y="3048000"/>
            <a:ext cx="3836988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39" name="Picture 3" descr="《植物妈妈有办法》图1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971800"/>
            <a:ext cx="91440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304800" y="0"/>
            <a:ext cx="878522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rgbClr val="0000FF"/>
                </a:solidFill>
                <a:ea typeface="黑体" panose="02010609060101010101" pitchFamily="49" charset="-122"/>
              </a:rPr>
              <a:t>蒲公英妈妈准备了降落伞，</a:t>
            </a:r>
            <a:endParaRPr lang="zh-CN" altLang="en-US" sz="48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FF"/>
                </a:solidFill>
                <a:ea typeface="黑体" panose="02010609060101010101" pitchFamily="49" charset="-122"/>
              </a:rPr>
              <a:t>把它送给自己的娃娃。</a:t>
            </a:r>
            <a:endParaRPr lang="zh-CN" altLang="en-US" sz="48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FF"/>
                </a:solidFill>
                <a:ea typeface="黑体" panose="02010609060101010101" pitchFamily="49" charset="-122"/>
              </a:rPr>
              <a:t>只要有风轻轻吹过，</a:t>
            </a:r>
            <a:endParaRPr lang="zh-CN" altLang="en-US" sz="4800" b="1" dirty="0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800" b="1" dirty="0">
                <a:solidFill>
                  <a:srgbClr val="0000FF"/>
                </a:solidFill>
                <a:ea typeface="黑体" panose="02010609060101010101" pitchFamily="49" charset="-122"/>
              </a:rPr>
              <a:t>孩子们就乘着风纷纷出发。</a:t>
            </a:r>
            <a:endParaRPr lang="zh-CN" altLang="en-US" sz="4800" b="1" dirty="0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图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1828800"/>
            <a:ext cx="2271713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3" descr="图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19400" y="2247900"/>
            <a:ext cx="23463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4" descr="图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15200" y="0"/>
            <a:ext cx="18288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1" name="Picture 5" descr="图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24600" y="457200"/>
            <a:ext cx="18288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2" name="Picture 6" descr="图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10200" y="838200"/>
            <a:ext cx="18288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3" name="Picture 7" descr="图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1447800"/>
            <a:ext cx="1828800" cy="187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8" descr="图8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7800" y="0"/>
            <a:ext cx="7696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5" name="Picture 9" descr="图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3000" y="3200400"/>
            <a:ext cx="2589213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6" name="Picture 10" descr="图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34950" y="3810000"/>
            <a:ext cx="30543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9" name="AutoShape 11" descr="纸莎草纸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5308" name="Picture 12" descr="图1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7400" y="2743200"/>
            <a:ext cx="2346325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ChangeArrowheads="1"/>
          </p:cNvSpPr>
          <p:nvPr/>
        </p:nvSpPr>
        <p:spPr bwMode="auto">
          <a:xfrm>
            <a:off x="228600" y="-58738"/>
            <a:ext cx="7772400" cy="272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marL="457200" indent="-457200">
              <a:lnSpc>
                <a:spcPct val="180000"/>
              </a:lnSpc>
            </a:pPr>
            <a:r>
              <a:rPr lang="zh-CN" altLang="en-US" sz="3200" b="1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　　        </a:t>
            </a:r>
            <a:r>
              <a:rPr lang="zh-CN" altLang="en-US" sz="4800" b="1">
                <a:solidFill>
                  <a:srgbClr val="CC0066"/>
                </a:solidFill>
                <a:latin typeface="Times New Roman" panose="02020603050405020304" pitchFamily="18" charset="0"/>
                <a:ea typeface="楷体_GB2312" pitchFamily="49" charset="-122"/>
              </a:rPr>
              <a:t>小兔带着苍耳的种子走到田野、山洼。</a:t>
            </a:r>
            <a:endParaRPr lang="zh-CN" altLang="en-US" sz="4800" b="1">
              <a:solidFill>
                <a:srgbClr val="CC0066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6323" name="Picture 3" descr="苍耳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2787650"/>
            <a:ext cx="4248150" cy="3308350"/>
          </a:xfrm>
          <a:prstGeom prst="rect">
            <a:avLst/>
          </a:prstGeom>
          <a:solidFill>
            <a:schemeClr val="bg1"/>
          </a:solidFill>
          <a:ln w="57150">
            <a:solidFill>
              <a:schemeClr val="bg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4036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6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7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Text Box 16"/>
          <p:cNvSpPr txBox="1">
            <a:spLocks noChangeArrowheads="1"/>
          </p:cNvSpPr>
          <p:nvPr/>
        </p:nvSpPr>
        <p:spPr bwMode="auto">
          <a:xfrm>
            <a:off x="1331913" y="693738"/>
            <a:ext cx="68532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2" eaLnBrk="1" hangingPunct="1"/>
            <a:r>
              <a:rPr lang="zh-CN" altLang="en-US" sz="3600" b="1">
                <a:solidFill>
                  <a:srgbClr val="FF0000"/>
                </a:solidFill>
              </a:rPr>
              <a:t>分析课文完成下表：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hangingPunct="1"/>
            <a:endParaRPr lang="zh-CN" altLang="en-US"/>
          </a:p>
        </p:txBody>
      </p:sp>
      <p:sp>
        <p:nvSpPr>
          <p:cNvPr id="45060" name="WordArt 17"/>
          <p:cNvSpPr>
            <a:spLocks noChangeArrowheads="1" noChangeShapeType="1"/>
          </p:cNvSpPr>
          <p:nvPr/>
        </p:nvSpPr>
        <p:spPr bwMode="auto">
          <a:xfrm>
            <a:off x="533400" y="990600"/>
            <a:ext cx="1597025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植物妈妈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1" name="WordArt 18"/>
          <p:cNvSpPr>
            <a:spLocks noChangeArrowheads="1" noChangeShapeType="1"/>
          </p:cNvSpPr>
          <p:nvPr/>
        </p:nvSpPr>
        <p:spPr bwMode="auto">
          <a:xfrm>
            <a:off x="457200" y="1341438"/>
            <a:ext cx="7356475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蒲公英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2" name="WordArt 19"/>
          <p:cNvSpPr>
            <a:spLocks noChangeArrowheads="1" noChangeShapeType="1"/>
          </p:cNvSpPr>
          <p:nvPr/>
        </p:nvSpPr>
        <p:spPr bwMode="auto">
          <a:xfrm>
            <a:off x="457200" y="2971800"/>
            <a:ext cx="1447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苍耳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3" name="WordArt 20"/>
          <p:cNvSpPr>
            <a:spLocks noChangeArrowheads="1" noChangeShapeType="1"/>
          </p:cNvSpPr>
          <p:nvPr/>
        </p:nvSpPr>
        <p:spPr bwMode="auto">
          <a:xfrm>
            <a:off x="609600" y="4800600"/>
            <a:ext cx="1295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豌豆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7365" name="Group 21"/>
          <p:cNvGraphicFramePr>
            <a:graphicFrameLocks noGrp="1"/>
          </p:cNvGraphicFramePr>
          <p:nvPr/>
        </p:nvGraphicFramePr>
        <p:xfrm>
          <a:off x="612775" y="1485900"/>
          <a:ext cx="7848600" cy="860425"/>
        </p:xfrm>
        <a:graphic>
          <a:graphicData uri="http://schemas.openxmlformats.org/drawingml/2006/table">
            <a:tbl>
              <a:tblPr/>
              <a:tblGrid>
                <a:gridCol w="2305050"/>
                <a:gridCol w="554355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植物妈妈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使孩子四海为家的办法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375" name="Group 31"/>
          <p:cNvGraphicFramePr>
            <a:graphicFrameLocks noGrp="1"/>
          </p:cNvGraphicFramePr>
          <p:nvPr/>
        </p:nvGraphicFramePr>
        <p:xfrm>
          <a:off x="615950" y="2349500"/>
          <a:ext cx="2301875" cy="863600"/>
        </p:xfrm>
        <a:graphic>
          <a:graphicData uri="http://schemas.openxmlformats.org/drawingml/2006/table">
            <a:tbl>
              <a:tblPr/>
              <a:tblGrid>
                <a:gridCol w="2301875"/>
              </a:tblGrid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蒲公英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381" name="Group 37"/>
          <p:cNvGraphicFramePr>
            <a:graphicFrameLocks noGrp="1"/>
          </p:cNvGraphicFramePr>
          <p:nvPr/>
        </p:nvGraphicFramePr>
        <p:xfrm>
          <a:off x="2917825" y="2349500"/>
          <a:ext cx="2735263" cy="863600"/>
        </p:xfrm>
        <a:graphic>
          <a:graphicData uri="http://schemas.openxmlformats.org/drawingml/2006/table">
            <a:tbl>
              <a:tblPr/>
              <a:tblGrid>
                <a:gridCol w="273526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降落伞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45084" name="Picture 43" descr="k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9213" y="5086350"/>
            <a:ext cx="1668462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7388" name="Group 44"/>
          <p:cNvGraphicFramePr>
            <a:graphicFrameLocks noGrp="1"/>
          </p:cNvGraphicFramePr>
          <p:nvPr>
            <p:ph sz="half" idx="1"/>
          </p:nvPr>
        </p:nvGraphicFramePr>
        <p:xfrm>
          <a:off x="5653088" y="2349500"/>
          <a:ext cx="2808287" cy="863600"/>
        </p:xfrm>
        <a:graphic>
          <a:graphicData uri="http://schemas.openxmlformats.org/drawingml/2006/table">
            <a:tbl>
              <a:tblPr/>
              <a:tblGrid>
                <a:gridCol w="2808287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风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394" name="Group 50"/>
          <p:cNvGraphicFramePr>
            <a:graphicFrameLocks noGrp="1"/>
          </p:cNvGraphicFramePr>
          <p:nvPr/>
        </p:nvGraphicFramePr>
        <p:xfrm>
          <a:off x="612775" y="3214688"/>
          <a:ext cx="2303463" cy="1298575"/>
        </p:xfrm>
        <a:graphic>
          <a:graphicData uri="http://schemas.openxmlformats.org/drawingml/2006/table">
            <a:tbl>
              <a:tblPr/>
              <a:tblGrid>
                <a:gridCol w="2303463"/>
              </a:tblGrid>
              <a:tr h="1298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苍  耳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400" name="Group 56"/>
          <p:cNvGraphicFramePr>
            <a:graphicFrameLocks noGrp="1"/>
          </p:cNvGraphicFramePr>
          <p:nvPr/>
        </p:nvGraphicFramePr>
        <p:xfrm>
          <a:off x="2917825" y="3214688"/>
          <a:ext cx="2736850" cy="1293812"/>
        </p:xfrm>
        <a:graphic>
          <a:graphicData uri="http://schemas.openxmlformats.org/drawingml/2006/table">
            <a:tbl>
              <a:tblPr/>
              <a:tblGrid>
                <a:gridCol w="2736850"/>
              </a:tblGrid>
              <a:tr h="1293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带刺的铠甲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406" name="Group 62"/>
          <p:cNvGraphicFramePr>
            <a:graphicFrameLocks noGrp="1"/>
          </p:cNvGraphicFramePr>
          <p:nvPr/>
        </p:nvGraphicFramePr>
        <p:xfrm>
          <a:off x="5653088" y="3213100"/>
          <a:ext cx="2808287" cy="1295400"/>
        </p:xfrm>
        <a:graphic>
          <a:graphicData uri="http://schemas.openxmlformats.org/drawingml/2006/table">
            <a:tbl>
              <a:tblPr/>
              <a:tblGrid>
                <a:gridCol w="2808287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动物皮毛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《植物妈妈有办法》图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213100"/>
            <a:ext cx="9144000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533400" y="365125"/>
            <a:ext cx="81375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豌豆妈妈更有办法，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她让豆荚晒在太阳底下。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啪的一声，豆荚炸开，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孩子们就蹦着跳着离开妈妈。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sp>
        <p:nvSpPr>
          <p:cNvPr id="46084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8200" y="6553200"/>
            <a:ext cx="304800" cy="304800"/>
          </a:xfrm>
          <a:prstGeom prst="actionButtonForwardNex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085" name="AutoShape 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Blank">
            <a:avLst/>
          </a:prstGeom>
          <a:solidFill>
            <a:srgbClr val="FFCC00"/>
          </a:solidFill>
          <a:ln w="9525">
            <a:solidFill>
              <a:srgbClr val="993366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200">
                <a:solidFill>
                  <a:srgbClr val="6600CC"/>
                </a:solidFill>
              </a:rPr>
              <a:t>表</a:t>
            </a:r>
            <a:endParaRPr lang="zh-CN" altLang="en-US" sz="1200">
              <a:solidFill>
                <a:srgbClr val="6600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U0502t0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3" descr="豆荚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6c5061321bc8afdd1a4cff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19" name="Picture 3" descr="65bf9bb57ead7f568ad4b2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4" descr="3cf595cff43cbe14f9dc618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1" name="Picture 5" descr="9c30305551ed5e75574e007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4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135" name="AutoShape 7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553200"/>
            <a:ext cx="304800" cy="304800"/>
          </a:xfrm>
          <a:prstGeom prst="actionButtonBackPrevious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10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2" descr="豆荚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700338" y="1484313"/>
            <a:ext cx="6443662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7" name="Picture 3" descr="太阳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3663" y="260350"/>
            <a:ext cx="203200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8" name="Picture 4" descr="豆荚开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5157788"/>
            <a:ext cx="11811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469" name="Picture 5" descr="豆荚开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4663" y="5373688"/>
            <a:ext cx="14478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33400" y="1676400"/>
            <a:ext cx="7416800" cy="15700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chemeClr val="tx2"/>
                </a:solidFill>
              </a:rPr>
              <a:t>    豌豆妈妈为孩子准备了（             ）， 让孩子（                    ），豆荚炸开，孩子（               ）离开妈妈。</a:t>
            </a:r>
            <a:endParaRPr lang="zh-CN" altLang="en-US" sz="3200">
              <a:solidFill>
                <a:schemeClr val="tx2"/>
              </a:solidFill>
            </a:endParaRPr>
          </a:p>
        </p:txBody>
      </p:sp>
      <p:sp>
        <p:nvSpPr>
          <p:cNvPr id="62474" name="Text Box 10"/>
          <p:cNvSpPr txBox="1">
            <a:spLocks noChangeArrowheads="1"/>
          </p:cNvSpPr>
          <p:nvPr/>
        </p:nvSpPr>
        <p:spPr bwMode="auto">
          <a:xfrm>
            <a:off x="5791200" y="1676400"/>
            <a:ext cx="1004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66"/>
                </a:solidFill>
              </a:rPr>
              <a:t>豆荚</a:t>
            </a:r>
            <a:endParaRPr lang="zh-CN" altLang="en-US" sz="3200">
              <a:solidFill>
                <a:srgbClr val="FF0066"/>
              </a:solidFill>
            </a:endParaRPr>
          </a:p>
        </p:txBody>
      </p:sp>
      <p:sp>
        <p:nvSpPr>
          <p:cNvPr id="62475" name="Text Box 11"/>
          <p:cNvSpPr txBox="1">
            <a:spLocks noChangeArrowheads="1"/>
          </p:cNvSpPr>
          <p:nvPr/>
        </p:nvSpPr>
        <p:spPr bwMode="auto">
          <a:xfrm>
            <a:off x="2514600" y="2209800"/>
            <a:ext cx="26463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66"/>
                </a:solidFill>
              </a:rPr>
              <a:t>晒在太阳底下</a:t>
            </a:r>
            <a:endParaRPr lang="zh-CN" altLang="en-US" sz="3200">
              <a:solidFill>
                <a:srgbClr val="FF0066"/>
              </a:solidFill>
            </a:endParaRPr>
          </a:p>
        </p:txBody>
      </p:sp>
      <p:sp>
        <p:nvSpPr>
          <p:cNvPr id="62476" name="Text Box 12"/>
          <p:cNvSpPr txBox="1">
            <a:spLocks noChangeArrowheads="1"/>
          </p:cNvSpPr>
          <p:nvPr/>
        </p:nvSpPr>
        <p:spPr bwMode="auto">
          <a:xfrm>
            <a:off x="2286000" y="2667000"/>
            <a:ext cx="1825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FF0066"/>
                </a:solidFill>
              </a:rPr>
              <a:t>蹦着跳着</a:t>
            </a:r>
            <a:endParaRPr lang="zh-CN" altLang="en-US" sz="3200">
              <a:solidFill>
                <a:srgbClr val="FF0066"/>
              </a:solidFill>
            </a:endParaRPr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5445125"/>
            <a:ext cx="37147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5876925"/>
            <a:ext cx="37147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27313" y="5589588"/>
            <a:ext cx="371475" cy="390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ZR5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ZR52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 animBg="1" autoUpdateAnimBg="0"/>
      <p:bldP spid="62474" grpId="0" autoUpdateAnimBg="0"/>
      <p:bldP spid="62475" grpId="0" autoUpdateAnimBg="0"/>
      <p:bldP spid="62476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图片 8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5" name="Text Box 16"/>
          <p:cNvSpPr txBox="1">
            <a:spLocks noChangeArrowheads="1"/>
          </p:cNvSpPr>
          <p:nvPr/>
        </p:nvSpPr>
        <p:spPr bwMode="auto">
          <a:xfrm>
            <a:off x="1331913" y="693738"/>
            <a:ext cx="685323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2" eaLnBrk="1" hangingPunct="1"/>
            <a:r>
              <a:rPr lang="zh-CN" altLang="en-US" sz="3600" b="1">
                <a:solidFill>
                  <a:srgbClr val="FF0000"/>
                </a:solidFill>
              </a:rPr>
              <a:t>分析课文完成下表：</a:t>
            </a:r>
            <a:endParaRPr lang="zh-CN" altLang="en-US" sz="3600" b="1">
              <a:solidFill>
                <a:srgbClr val="FF0000"/>
              </a:solidFill>
            </a:endParaRPr>
          </a:p>
          <a:p>
            <a:pPr eaLnBrk="1" hangingPunct="1"/>
            <a:endParaRPr lang="zh-CN" altLang="en-US"/>
          </a:p>
        </p:txBody>
      </p:sp>
      <p:sp>
        <p:nvSpPr>
          <p:cNvPr id="49156" name="WordArt 17"/>
          <p:cNvSpPr>
            <a:spLocks noChangeArrowheads="1" noChangeShapeType="1"/>
          </p:cNvSpPr>
          <p:nvPr/>
        </p:nvSpPr>
        <p:spPr bwMode="auto">
          <a:xfrm>
            <a:off x="533400" y="990600"/>
            <a:ext cx="1597025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植物妈妈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7" name="WordArt 18"/>
          <p:cNvSpPr>
            <a:spLocks noChangeArrowheads="1" noChangeShapeType="1"/>
          </p:cNvSpPr>
          <p:nvPr/>
        </p:nvSpPr>
        <p:spPr bwMode="auto">
          <a:xfrm>
            <a:off x="457200" y="1341438"/>
            <a:ext cx="7356475" cy="273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蒲公英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8" name="WordArt 19"/>
          <p:cNvSpPr>
            <a:spLocks noChangeArrowheads="1" noChangeShapeType="1"/>
          </p:cNvSpPr>
          <p:nvPr/>
        </p:nvSpPr>
        <p:spPr bwMode="auto">
          <a:xfrm>
            <a:off x="457200" y="2971800"/>
            <a:ext cx="1447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苍耳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9" name="WordArt 20"/>
          <p:cNvSpPr>
            <a:spLocks noChangeArrowheads="1" noChangeShapeType="1"/>
          </p:cNvSpPr>
          <p:nvPr/>
        </p:nvSpPr>
        <p:spPr bwMode="auto">
          <a:xfrm>
            <a:off x="609600" y="4800600"/>
            <a:ext cx="1295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豌豆</a:t>
            </a:r>
            <a:endParaRPr lang="zh-CN" altLang="en-US" sz="3600" kern="10">
              <a:ln w="9525">
                <a:solidFill>
                  <a:schemeClr val="bg1"/>
                </a:solidFill>
                <a:round/>
              </a:ln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3509" name="Group 21"/>
          <p:cNvGraphicFramePr>
            <a:graphicFrameLocks noGrp="1"/>
          </p:cNvGraphicFramePr>
          <p:nvPr/>
        </p:nvGraphicFramePr>
        <p:xfrm>
          <a:off x="612775" y="1485900"/>
          <a:ext cx="7848600" cy="860425"/>
        </p:xfrm>
        <a:graphic>
          <a:graphicData uri="http://schemas.openxmlformats.org/drawingml/2006/table">
            <a:tbl>
              <a:tblPr/>
              <a:tblGrid>
                <a:gridCol w="2305050"/>
                <a:gridCol w="5543550"/>
              </a:tblGrid>
              <a:tr h="8604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植物妈妈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使孩子四海为家的办法</a:t>
                      </a:r>
                      <a:endParaRPr kumimoji="0" lang="zh-CN" altLang="en-US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19" name="Group 31"/>
          <p:cNvGraphicFramePr>
            <a:graphicFrameLocks noGrp="1"/>
          </p:cNvGraphicFramePr>
          <p:nvPr/>
        </p:nvGraphicFramePr>
        <p:xfrm>
          <a:off x="615950" y="2349500"/>
          <a:ext cx="2301875" cy="863600"/>
        </p:xfrm>
        <a:graphic>
          <a:graphicData uri="http://schemas.openxmlformats.org/drawingml/2006/table">
            <a:tbl>
              <a:tblPr/>
              <a:tblGrid>
                <a:gridCol w="2301875"/>
              </a:tblGrid>
              <a:tr h="863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蒲公英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25" name="Group 37"/>
          <p:cNvGraphicFramePr>
            <a:graphicFrameLocks noGrp="1"/>
          </p:cNvGraphicFramePr>
          <p:nvPr/>
        </p:nvGraphicFramePr>
        <p:xfrm>
          <a:off x="2917825" y="2349500"/>
          <a:ext cx="2735263" cy="863600"/>
        </p:xfrm>
        <a:graphic>
          <a:graphicData uri="http://schemas.openxmlformats.org/drawingml/2006/table">
            <a:tbl>
              <a:tblPr/>
              <a:tblGrid>
                <a:gridCol w="273526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降落伞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pic>
        <p:nvPicPr>
          <p:cNvPr id="49180" name="Picture 43" descr="k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69213" y="5086350"/>
            <a:ext cx="1668462" cy="171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3532" name="Group 44"/>
          <p:cNvGraphicFramePr>
            <a:graphicFrameLocks noGrp="1"/>
          </p:cNvGraphicFramePr>
          <p:nvPr>
            <p:ph sz="half" idx="1"/>
          </p:nvPr>
        </p:nvGraphicFramePr>
        <p:xfrm>
          <a:off x="5653088" y="2349500"/>
          <a:ext cx="2808287" cy="958850"/>
        </p:xfrm>
        <a:graphic>
          <a:graphicData uri="http://schemas.openxmlformats.org/drawingml/2006/table">
            <a:tbl>
              <a:tblPr/>
              <a:tblGrid>
                <a:gridCol w="2808287"/>
              </a:tblGrid>
              <a:tr h="958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风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38" name="Group 50"/>
          <p:cNvGraphicFramePr>
            <a:graphicFrameLocks noGrp="1"/>
          </p:cNvGraphicFramePr>
          <p:nvPr/>
        </p:nvGraphicFramePr>
        <p:xfrm>
          <a:off x="612775" y="3214688"/>
          <a:ext cx="2303463" cy="1298575"/>
        </p:xfrm>
        <a:graphic>
          <a:graphicData uri="http://schemas.openxmlformats.org/drawingml/2006/table">
            <a:tbl>
              <a:tblPr/>
              <a:tblGrid>
                <a:gridCol w="2303463"/>
              </a:tblGrid>
              <a:tr h="1298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苍  耳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44" name="Group 56"/>
          <p:cNvGraphicFramePr>
            <a:graphicFrameLocks noGrp="1"/>
          </p:cNvGraphicFramePr>
          <p:nvPr/>
        </p:nvGraphicFramePr>
        <p:xfrm>
          <a:off x="2917825" y="3214688"/>
          <a:ext cx="2736850" cy="1293812"/>
        </p:xfrm>
        <a:graphic>
          <a:graphicData uri="http://schemas.openxmlformats.org/drawingml/2006/table">
            <a:tbl>
              <a:tblPr/>
              <a:tblGrid>
                <a:gridCol w="2736850"/>
              </a:tblGrid>
              <a:tr h="129381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带刺的铠甲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50" name="Group 62"/>
          <p:cNvGraphicFramePr>
            <a:graphicFrameLocks noGrp="1"/>
          </p:cNvGraphicFramePr>
          <p:nvPr/>
        </p:nvGraphicFramePr>
        <p:xfrm>
          <a:off x="5653088" y="3213100"/>
          <a:ext cx="2808287" cy="1295400"/>
        </p:xfrm>
        <a:graphic>
          <a:graphicData uri="http://schemas.openxmlformats.org/drawingml/2006/table">
            <a:tbl>
              <a:tblPr/>
              <a:tblGrid>
                <a:gridCol w="2808287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effectLst/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动物皮毛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56" name="Group 68"/>
          <p:cNvGraphicFramePr>
            <a:graphicFrameLocks noGrp="1"/>
          </p:cNvGraphicFramePr>
          <p:nvPr/>
        </p:nvGraphicFramePr>
        <p:xfrm>
          <a:off x="612775" y="4508500"/>
          <a:ext cx="2303463" cy="1149350"/>
        </p:xfrm>
        <a:graphic>
          <a:graphicData uri="http://schemas.openxmlformats.org/drawingml/2006/table">
            <a:tbl>
              <a:tblPr/>
              <a:tblGrid>
                <a:gridCol w="2303463"/>
              </a:tblGrid>
              <a:tr h="1149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豌 豆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62" name="Group 74"/>
          <p:cNvGraphicFramePr>
            <a:graphicFrameLocks noGrp="1"/>
          </p:cNvGraphicFramePr>
          <p:nvPr/>
        </p:nvGraphicFramePr>
        <p:xfrm>
          <a:off x="2916238" y="4508500"/>
          <a:ext cx="2736850" cy="1149350"/>
        </p:xfrm>
        <a:graphic>
          <a:graphicData uri="http://schemas.openxmlformats.org/drawingml/2006/table">
            <a:tbl>
              <a:tblPr/>
              <a:tblGrid>
                <a:gridCol w="2736850"/>
              </a:tblGrid>
              <a:tr h="1149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太阳晒豆荚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568" name="Group 80"/>
          <p:cNvGraphicFramePr>
            <a:graphicFrameLocks noGrp="1"/>
          </p:cNvGraphicFramePr>
          <p:nvPr/>
        </p:nvGraphicFramePr>
        <p:xfrm>
          <a:off x="5646738" y="4510088"/>
          <a:ext cx="2814637" cy="1150937"/>
        </p:xfrm>
        <a:graphic>
          <a:graphicData uri="http://schemas.openxmlformats.org/drawingml/2006/table">
            <a:tbl>
              <a:tblPr/>
              <a:tblGrid>
                <a:gridCol w="2814637"/>
              </a:tblGrid>
              <a:tr h="11509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炸开</a:t>
                      </a:r>
                      <a:endParaRPr kumimoji="0" lang="zh-CN" altLang="en-US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79" name="Text Box 5"/>
          <p:cNvSpPr txBox="1">
            <a:spLocks noChangeArrowheads="1"/>
          </p:cNvSpPr>
          <p:nvPr/>
        </p:nvSpPr>
        <p:spPr bwMode="auto">
          <a:xfrm>
            <a:off x="-571500" y="1127125"/>
            <a:ext cx="10285413" cy="351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/>
              <a:t>   （      ）借助风的帮助；</a:t>
            </a:r>
            <a:endParaRPr lang="zh-CN" altLang="en-US" sz="6000" b="1"/>
          </a:p>
          <a:p>
            <a:pPr eaLnBrk="1" hangingPunct="1"/>
            <a:r>
              <a:rPr lang="zh-CN" altLang="en-US" sz="6000" b="1"/>
              <a:t>   （      ）借助动物的帮助；</a:t>
            </a:r>
            <a:endParaRPr lang="zh-CN" altLang="en-US" sz="6000" b="1"/>
          </a:p>
          <a:p>
            <a:pPr eaLnBrk="1" hangingPunct="1"/>
            <a:r>
              <a:rPr lang="zh-CN" altLang="en-US" sz="6000" b="1"/>
              <a:t>   （      ）借助太阳的帮助。</a:t>
            </a:r>
            <a:endParaRPr lang="zh-CN" altLang="en-US" sz="6000" b="1"/>
          </a:p>
          <a:p>
            <a:pPr eaLnBrk="1" hangingPunct="1"/>
            <a:r>
              <a:rPr lang="zh-CN" altLang="en-US" b="1"/>
              <a:t> </a:t>
            </a:r>
            <a:endParaRPr lang="zh-CN" altLang="en-US" b="1"/>
          </a:p>
          <a:p>
            <a:pPr eaLnBrk="1" hangingPunct="1">
              <a:spcBef>
                <a:spcPct val="50000"/>
              </a:spcBef>
            </a:pPr>
            <a:endParaRPr lang="zh-CN" altLang="en-US"/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722313" y="1066800"/>
            <a:ext cx="66929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蒲公英                </a:t>
            </a:r>
            <a:endParaRPr lang="zh-CN" altLang="en-US" sz="4400" b="1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  苍耳</a:t>
            </a:r>
            <a:endParaRPr lang="zh-CN" altLang="en-US" sz="4400" b="1">
              <a:solidFill>
                <a:srgbClr val="FF0000"/>
              </a:solidFill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950913" y="2133600"/>
            <a:ext cx="15113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</a:rPr>
              <a:t> </a:t>
            </a:r>
            <a:r>
              <a:rPr lang="zh-CN" altLang="en-US" sz="4800" b="1">
                <a:solidFill>
                  <a:srgbClr val="FF0000"/>
                </a:solidFill>
              </a:rPr>
              <a:t>                  </a:t>
            </a:r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豌豆</a:t>
            </a:r>
            <a:endParaRPr lang="zh-CN" altLang="en-US" sz="4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5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ChangeArrowheads="1"/>
          </p:cNvSpPr>
          <p:nvPr/>
        </p:nvSpPr>
        <p:spPr bwMode="auto">
          <a:xfrm>
            <a:off x="304800" y="0"/>
            <a:ext cx="85693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植物妈妈的办法很多很多，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不信你就仔仔细细地观察。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那里有许许多多的知识，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粗心的小朋友却</a:t>
            </a: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得</a:t>
            </a:r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不到它。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65539" name="Picture 3" descr="IMG_0027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 t="-70"/>
          <a:stretch>
            <a:fillRect/>
          </a:stretch>
        </p:blipFill>
        <p:spPr bwMode="auto">
          <a:xfrm>
            <a:off x="3124200" y="2895600"/>
            <a:ext cx="2971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0" name="Picture 4" descr="TXT-200492916385837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895600"/>
            <a:ext cx="304800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41" name="Picture 5" descr="20063109214011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95600"/>
            <a:ext cx="31242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AutoShape 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553200"/>
            <a:ext cx="457200" cy="304800"/>
          </a:xfrm>
          <a:prstGeom prst="actionButtonBlank">
            <a:avLst/>
          </a:prstGeom>
          <a:solidFill>
            <a:srgbClr val="FFFFFF">
              <a:alpha val="96861"/>
            </a:srgbClr>
          </a:solidFill>
          <a:ln w="9525">
            <a:solidFill>
              <a:srgbClr val="FF99CC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200">
                <a:solidFill>
                  <a:srgbClr val="FF0000"/>
                </a:solidFill>
              </a:rPr>
              <a:t>目录</a:t>
            </a:r>
            <a:endParaRPr lang="zh-CN" altLang="en-US" sz="1200">
              <a:solidFill>
                <a:srgbClr val="FF0000"/>
              </a:solidFill>
            </a:endParaRPr>
          </a:p>
        </p:txBody>
      </p:sp>
      <p:sp>
        <p:nvSpPr>
          <p:cNvPr id="51207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5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286060" y="358139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362" name="Picture 2" descr="《植物妈妈有办法》图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2895600"/>
            <a:ext cx="9144000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620713" y="228600"/>
            <a:ext cx="7761287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苍耳妈妈有个好办法，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她给孩子穿上带刺的铠甲。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只要挂住动物的皮毛，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孩子们就能走到田野、山洼。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99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684213" y="457200"/>
            <a:ext cx="7697787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孩子如果已经长大，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就</a:t>
            </a:r>
            <a:r>
              <a:rPr lang="zh-CN" altLang="en-US" sz="4400" b="1">
                <a:solidFill>
                  <a:srgbClr val="FF0000"/>
                </a:solidFill>
                <a:ea typeface="黑体" panose="02010609060101010101" pitchFamily="49" charset="-122"/>
              </a:rPr>
              <a:t>得</a:t>
            </a:r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告别妈妈，四海为家。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牛马有脚，鸟有翅膀，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植物要旅行靠啥办法？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52227" name="Picture 3" descr="u=2579903781,1882176034&amp;gp=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1400"/>
            <a:ext cx="28194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8" name="Picture 4" descr="ct-2004092507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3573463"/>
            <a:ext cx="2987675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5" descr="u=1394935432,238659707&amp;gp=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3573463"/>
            <a:ext cx="3313113" cy="3284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30" name="AutoShape 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6477000"/>
            <a:ext cx="304800" cy="304800"/>
          </a:xfrm>
          <a:prstGeom prst="actionButtonBlank">
            <a:avLst/>
          </a:prstGeom>
          <a:solidFill>
            <a:srgbClr val="FFFF99"/>
          </a:solidFill>
          <a:ln w="952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1200">
                <a:solidFill>
                  <a:srgbClr val="6600CC"/>
                </a:solidFill>
              </a:rPr>
              <a:t>表</a:t>
            </a:r>
            <a:endParaRPr lang="zh-CN" altLang="en-US" sz="1200">
              <a:solidFill>
                <a:srgbClr val="6600CC"/>
              </a:solidFill>
            </a:endParaRPr>
          </a:p>
        </p:txBody>
      </p:sp>
      <p:sp>
        <p:nvSpPr>
          <p:cNvPr id="52231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477000"/>
            <a:ext cx="304800" cy="304800"/>
          </a:xfrm>
          <a:prstGeom prst="actionButtonForwardNex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草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2625" y="4473575"/>
            <a:ext cx="7993063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250825" y="2565400"/>
            <a:ext cx="8569325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　　粗心的小朋友得（     ）不到知识。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　　孩子长大了，得（     ）离开自己的妈妈。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楷体_GB2312" pitchFamily="49" charset="-122"/>
              </a:rPr>
              <a:t>　　蒲公英的种子找到了新家，看，它们长得（     ）多好啊！</a:t>
            </a:r>
            <a:endParaRPr lang="zh-CN" altLang="en-US" sz="32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53252" name="Picture 4" descr="蒲公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476250"/>
            <a:ext cx="12573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3" name="Picture 5" descr="蒲公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71775" y="692150"/>
            <a:ext cx="12573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4" name="Picture 6" descr="蒲公英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1341438"/>
            <a:ext cx="12573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1" name="Picture 7" descr="得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258888" y="765175"/>
            <a:ext cx="1836737" cy="549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</p:pic>
      <p:pic>
        <p:nvPicPr>
          <p:cNvPr id="67592" name="Picture 8" descr="得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14538" y="1628775"/>
            <a:ext cx="1836737" cy="549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</p:pic>
      <p:pic>
        <p:nvPicPr>
          <p:cNvPr id="67593" name="Picture 9" descr="得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132138" y="981075"/>
            <a:ext cx="1836737" cy="5492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/>
            </a:outerShdw>
          </a:effectLst>
        </p:spPr>
      </p:pic>
      <p:sp>
        <p:nvSpPr>
          <p:cNvPr id="67594" name="Rectangle 10"/>
          <p:cNvSpPr>
            <a:spLocks noChangeArrowheads="1"/>
          </p:cNvSpPr>
          <p:nvPr/>
        </p:nvSpPr>
        <p:spPr bwMode="auto">
          <a:xfrm>
            <a:off x="4140200" y="2636838"/>
            <a:ext cx="1008063" cy="7207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5" name="Rectangle 11"/>
          <p:cNvSpPr>
            <a:spLocks noChangeArrowheads="1"/>
          </p:cNvSpPr>
          <p:nvPr/>
        </p:nvSpPr>
        <p:spPr bwMode="auto">
          <a:xfrm>
            <a:off x="4140200" y="3429000"/>
            <a:ext cx="1008063" cy="7207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6" name="Rectangle 12"/>
          <p:cNvSpPr>
            <a:spLocks noChangeArrowheads="1"/>
          </p:cNvSpPr>
          <p:nvPr/>
        </p:nvSpPr>
        <p:spPr bwMode="auto">
          <a:xfrm>
            <a:off x="468313" y="4868863"/>
            <a:ext cx="1008062" cy="720725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261" name="AutoShape 1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75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91329E-6 L -0.07656 0.6205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0000" y="310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75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7341E-7 L 0.12014 0.36902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675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00" y="185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75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56647E-6 L 0.24236 0.16971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10000" y="850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94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 txBox="1">
            <a:spLocks noChangeArrowheads="1"/>
          </p:cNvSpPr>
          <p:nvPr/>
        </p:nvSpPr>
        <p:spPr bwMode="auto">
          <a:xfrm>
            <a:off x="457200" y="420688"/>
            <a:ext cx="8758238" cy="521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植物妈妈的办法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/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很多</a:t>
            </a:r>
            <a:r>
              <a:rPr lang="en-US" altLang="zh-CN" sz="4800" b="1" dirty="0">
                <a:latin typeface="Times New Roman" panose="02020603050405020304" pitchFamily="18" charset="0"/>
                <a:ea typeface="楷体_GB2312" pitchFamily="49" charset="-122"/>
              </a:rPr>
              <a:t>/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很多，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不信你就仔仔细细地观察，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那里有许许多多的知识，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粗心</a:t>
            </a:r>
            <a:r>
              <a:rPr lang="zh-CN" altLang="en-US" sz="4800" b="1" dirty="0">
                <a:latin typeface="Times New Roman" panose="02020603050405020304" pitchFamily="18" charset="0"/>
                <a:ea typeface="楷体_GB2312" pitchFamily="49" charset="-122"/>
              </a:rPr>
              <a:t>的小朋友却得不到它。</a:t>
            </a: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609600" y="5272088"/>
            <a:ext cx="70104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的小朋友</a:t>
            </a: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能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得到它。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68612" name="Picture 4" descr="Q_MARK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4648200"/>
            <a:ext cx="779463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7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solidFill>
            <a:srgbClr val="FF99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762000" y="609600"/>
            <a:ext cx="80010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植物妈妈的办法</a:t>
            </a:r>
            <a:r>
              <a:rPr lang="en-US" altLang="zh-CN" sz="4800" b="1">
                <a:latin typeface="Times New Roman" panose="02020603050405020304" pitchFamily="18" charset="0"/>
                <a:ea typeface="楷体_GB2312" pitchFamily="49" charset="-122"/>
              </a:rPr>
              <a:t>/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很多</a:t>
            </a:r>
            <a:r>
              <a:rPr lang="en-US" altLang="zh-CN" sz="4800" b="1">
                <a:latin typeface="Times New Roman" panose="02020603050405020304" pitchFamily="18" charset="0"/>
                <a:ea typeface="楷体_GB2312" pitchFamily="49" charset="-122"/>
              </a:rPr>
              <a:t>/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很多，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不信你就仔仔细细地观察，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那里有许许多多的知识，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粗心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的小朋友却得不到它。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9635" name="Text Box 3"/>
          <p:cNvSpPr txBox="1">
            <a:spLocks noChangeArrowheads="1"/>
          </p:cNvSpPr>
          <p:nvPr/>
        </p:nvSpPr>
        <p:spPr bwMode="auto">
          <a:xfrm>
            <a:off x="609600" y="5105400"/>
            <a:ext cx="70104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——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的小朋友</a:t>
            </a: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能</a:t>
            </a:r>
            <a:r>
              <a:rPr lang="zh-CN" altLang="en-US" sz="4800" b="1">
                <a:latin typeface="Times New Roman" panose="02020603050405020304" pitchFamily="18" charset="0"/>
                <a:ea typeface="楷体_GB2312" pitchFamily="49" charset="-122"/>
              </a:rPr>
              <a:t>得到它。</a:t>
            </a:r>
            <a:endParaRPr lang="zh-CN" altLang="en-US" sz="48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685800" y="4738688"/>
            <a:ext cx="152400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6600CC"/>
                </a:solidFill>
                <a:latin typeface="Times New Roman" panose="02020603050405020304" pitchFamily="18" charset="0"/>
                <a:ea typeface="楷体_GB2312" pitchFamily="49" charset="-122"/>
              </a:rPr>
              <a:t>细心</a:t>
            </a:r>
            <a:endParaRPr lang="zh-CN" altLang="en-US" sz="4800" b="1">
              <a:solidFill>
                <a:srgbClr val="6600CC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5301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20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20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200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9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autoUpdateAnimBg="0"/>
      <p:bldP spid="69636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56324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76200" y="1981200"/>
            <a:ext cx="89154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（        ）借助风的帮助；</a:t>
            </a:r>
            <a:endParaRPr lang="zh-CN" altLang="en-US" sz="54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54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（        ）借助动物的帮助；</a:t>
            </a:r>
            <a:endParaRPr lang="zh-CN" altLang="en-US" sz="54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54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（        ）借助小鸟的帮助；</a:t>
            </a:r>
            <a:endParaRPr lang="zh-CN" altLang="en-US" sz="54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5400" b="1" dirty="0">
                <a:solidFill>
                  <a:srgbClr val="000066"/>
                </a:solidFill>
                <a:latin typeface="Times New Roman" panose="02020603050405020304" pitchFamily="18" charset="0"/>
              </a:rPr>
              <a:t>（        ）借助太阳的帮助。</a:t>
            </a:r>
            <a:endParaRPr lang="zh-CN" altLang="en-US" sz="5400" b="1" dirty="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609600" y="1981200"/>
            <a:ext cx="2286000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蒲公英                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  苍耳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827088" y="3657600"/>
            <a:ext cx="2068512" cy="176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石榴                    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豌豆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6328" name="Picture 8" descr="1115054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814703" flipH="1">
            <a:off x="6982619" y="332581"/>
            <a:ext cx="1701800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9" name="Text Box 9"/>
          <p:cNvSpPr txBox="1">
            <a:spLocks noChangeArrowheads="1"/>
          </p:cNvSpPr>
          <p:nvPr/>
        </p:nvSpPr>
        <p:spPr bwMode="auto">
          <a:xfrm>
            <a:off x="990600" y="1066800"/>
            <a:ext cx="2743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9900FF"/>
                </a:solidFill>
                <a:latin typeface="Times New Roman" panose="02020603050405020304" pitchFamily="18" charset="0"/>
              </a:rPr>
              <a:t>填空（一）</a:t>
            </a:r>
            <a:endParaRPr lang="zh-CN" altLang="en-US" sz="3200" b="1" dirty="0">
              <a:solidFill>
                <a:srgbClr val="99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6330" name="AutoShape 10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477000"/>
            <a:ext cx="304800" cy="304800"/>
          </a:xfrm>
          <a:prstGeom prst="actionButtonForwardNex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0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06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06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228600" y="2362200"/>
            <a:ext cx="8077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）苍耳妈妈为孩子准备了（                           ），                        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04800" y="3810000"/>
            <a:ext cx="8077200" cy="204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（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）豌豆妈妈为孩子准备了（             ），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让孩子（                        ），豆荚炸开，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        孩子（                  ）离开妈妈。 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5638800" y="2286000"/>
            <a:ext cx="2286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带刺的铠甲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838200" y="28194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挂住动物皮毛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5715000" y="3840163"/>
            <a:ext cx="16764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豆  荚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7" name="Text Box 7"/>
          <p:cNvSpPr txBox="1">
            <a:spLocks noChangeArrowheads="1"/>
          </p:cNvSpPr>
          <p:nvPr/>
        </p:nvSpPr>
        <p:spPr bwMode="auto">
          <a:xfrm>
            <a:off x="2819400" y="4572000"/>
            <a:ext cx="2667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晒在太阳底下 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688" name="Text Box 8"/>
          <p:cNvSpPr txBox="1">
            <a:spLocks noChangeArrowheads="1"/>
          </p:cNvSpPr>
          <p:nvPr/>
        </p:nvSpPr>
        <p:spPr bwMode="auto">
          <a:xfrm>
            <a:off x="2514600" y="5257800"/>
            <a:ext cx="1981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蹦着跳着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7353" name="Picture 9" descr="RT_0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048000" y="76200"/>
            <a:ext cx="26670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457200" y="1066800"/>
            <a:ext cx="2743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006600"/>
                </a:solidFill>
                <a:latin typeface="Times New Roman" panose="02020603050405020304" pitchFamily="18" charset="0"/>
              </a:rPr>
              <a:t>填空（二）</a:t>
            </a:r>
            <a:endParaRPr lang="zh-CN" altLang="en-US" sz="3200" b="1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355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839200" y="6553200"/>
            <a:ext cx="304800" cy="304800"/>
          </a:xfrm>
          <a:prstGeom prst="actionButtonForwardNex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716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4" grpId="0" autoUpdateAnimBg="0"/>
      <p:bldP spid="71685" grpId="0" autoUpdateAnimBg="0"/>
      <p:bldP spid="71686" grpId="0" autoUpdateAnimBg="0"/>
      <p:bldP spid="71687" grpId="0" autoUpdateAnimBg="0"/>
      <p:bldP spid="71688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4"/>
          <p:cNvSpPr txBox="1">
            <a:spLocks noChangeArrowheads="1"/>
          </p:cNvSpPr>
          <p:nvPr/>
        </p:nvSpPr>
        <p:spPr bwMode="auto">
          <a:xfrm>
            <a:off x="533400" y="1828800"/>
            <a:ext cx="7696200" cy="277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8000" b="1">
                <a:solidFill>
                  <a:srgbClr val="FF3300"/>
                </a:solidFill>
              </a:rPr>
              <a:t>你</a:t>
            </a:r>
            <a:r>
              <a:rPr lang="zh-CN" altLang="en-US" sz="6000" b="1"/>
              <a:t>知道植物还有哪些传播种子的方法吗</a:t>
            </a:r>
            <a:r>
              <a:rPr lang="zh-CN" altLang="en-US" sz="9600" b="1">
                <a:solidFill>
                  <a:srgbClr val="FF3300"/>
                </a:solidFill>
              </a:rPr>
              <a:t>？</a:t>
            </a:r>
            <a:endParaRPr lang="zh-CN" altLang="en-US" sz="9600" b="1">
              <a:solidFill>
                <a:srgbClr val="FF330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5" name="Picture 3" descr="石榴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2339975" cy="2492375"/>
          </a:xfrm>
        </p:spPr>
      </p:pic>
      <p:pic>
        <p:nvPicPr>
          <p:cNvPr id="59394" name="Picture 2" descr="u=1058551198,1830434276&amp;gp=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264275" y="0"/>
            <a:ext cx="2879725" cy="2073275"/>
          </a:xfrm>
        </p:spPr>
      </p:pic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990600" y="2492375"/>
            <a:ext cx="7951788" cy="411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石榴妈妈的胆子挺大，</a:t>
            </a:r>
            <a:endParaRPr lang="zh-CN" altLang="en-US" sz="4800" b="1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她不怕小鸟吃掉娃娃。</a:t>
            </a:r>
            <a:endParaRPr lang="zh-CN" altLang="en-US" sz="4800" b="1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娃娃在鸟的肚子里睡上一觉，</a:t>
            </a:r>
            <a:endParaRPr lang="zh-CN" altLang="en-US" sz="4800" b="1">
              <a:solidFill>
                <a:srgbClr val="0000FF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800" b="1">
                <a:solidFill>
                  <a:srgbClr val="0000FF"/>
                </a:solidFill>
              </a:rPr>
              <a:t>就会</a:t>
            </a:r>
            <a:r>
              <a:rPr lang="zh-CN" altLang="en-US" sz="4800" b="1">
                <a:solidFill>
                  <a:srgbClr val="FF0000"/>
                </a:solidFill>
              </a:rPr>
              <a:t>钻</a:t>
            </a:r>
            <a:r>
              <a:rPr lang="zh-CN" altLang="en-US" sz="4800" b="1">
                <a:solidFill>
                  <a:srgbClr val="0000FF"/>
                </a:solidFill>
              </a:rPr>
              <a:t>出来落户安家。</a:t>
            </a:r>
            <a:endParaRPr lang="zh-CN" altLang="en-US" sz="4800" b="1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CCCCFF"/>
            </a:gs>
            <a:gs pos="17999">
              <a:srgbClr val="99CCFF"/>
            </a:gs>
            <a:gs pos="39000">
              <a:srgbClr val="CC99FF"/>
            </a:gs>
            <a:gs pos="64000">
              <a:srgbClr val="9966FF"/>
            </a:gs>
            <a:gs pos="82001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609600" y="5638800"/>
            <a:ext cx="7467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椰 子 树 靠 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来 传 播 种 子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所以椰树一般长在江河海洋的沿岸。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74769" name="Text Box 17"/>
          <p:cNvSpPr txBox="1">
            <a:spLocks noChangeArrowheads="1"/>
          </p:cNvSpPr>
          <p:nvPr/>
        </p:nvSpPr>
        <p:spPr bwMode="auto">
          <a:xfrm>
            <a:off x="2590800" y="5638800"/>
            <a:ext cx="1066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海水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0420" name="图片 18" descr="图片1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61913"/>
            <a:ext cx="9144000" cy="557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autoUpdateAnimBg="0"/>
      <p:bldP spid="74769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rgbClr val="33CC33"/>
            </a:gs>
            <a:gs pos="100000">
              <a:srgbClr val="FFFF9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图16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1295400" y="4876800"/>
            <a:ext cx="640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樱桃靠吸引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</a:rPr>
              <a:t>小鸟觅食果实</a:t>
            </a:r>
            <a:r>
              <a:rPr lang="zh-CN" altLang="en-US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传播种子。</a:t>
            </a:r>
            <a:endParaRPr lang="zh-CN" altLang="en-US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《植物妈妈有办法》图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213100"/>
            <a:ext cx="9144000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533400" y="365125"/>
            <a:ext cx="8137525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豌豆妈妈更有办法，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她让豆荚晒在太阳底下。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啪的一声，豆荚炸开，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000" b="1">
                <a:solidFill>
                  <a:srgbClr val="0000FF"/>
                </a:solidFill>
                <a:ea typeface="黑体" panose="02010609060101010101" pitchFamily="49" charset="-122"/>
              </a:rPr>
              <a:t>孩子们就蹦着跳着离开妈妈。</a:t>
            </a:r>
            <a:endParaRPr lang="zh-CN" altLang="en-US" sz="40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7924800" cy="377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       有一些植物的果实非常好吃。像野葡萄、樱桃、柿子等被小鸟或动物 吃了以</a:t>
            </a:r>
            <a:endParaRPr lang="zh-CN" altLang="en-US" sz="4400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400" b="1" dirty="0">
                <a:solidFill>
                  <a:srgbClr val="0066FF"/>
                </a:solidFill>
                <a:latin typeface="Times New Roman" panose="02020603050405020304" pitchFamily="18" charset="0"/>
                <a:ea typeface="楷体_GB2312" pitchFamily="49" charset="-122"/>
              </a:rPr>
              <a:t>后，种子会随动物的粪便传到各处。</a:t>
            </a:r>
            <a:endParaRPr lang="zh-CN" altLang="en-US" sz="4400" b="1" dirty="0">
              <a:solidFill>
                <a:srgbClr val="0066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5638800" y="3824288"/>
            <a:ext cx="1905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fèn  biàn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ext Box 2"/>
          <p:cNvSpPr txBox="1">
            <a:spLocks noChangeArrowheads="1"/>
          </p:cNvSpPr>
          <p:nvPr/>
        </p:nvSpPr>
        <p:spPr bwMode="auto">
          <a:xfrm>
            <a:off x="5105400" y="381000"/>
            <a:ext cx="3124200" cy="11890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7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红皮柳</a:t>
            </a:r>
            <a:endParaRPr lang="zh-CN" altLang="en-US" sz="7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pic>
        <p:nvPicPr>
          <p:cNvPr id="63491" name="Picture 3" descr="zzcb001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295400" y="990600"/>
            <a:ext cx="310515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4724400" y="1600200"/>
            <a:ext cx="3962400" cy="44862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  <a:ea typeface="黑体" panose="02010609060101010101" pitchFamily="49" charset="-122"/>
              </a:rPr>
              <a:t>您知道春天柳絮飞扬的奥秘吗？抓一团柳絮仔细观察会发现里面有些小颗粒，那是柳树的种子，柳树就是靠柳絮的飞扬把种子传播到远处去的。</a:t>
            </a:r>
            <a:endParaRPr lang="zh-CN" altLang="en-US" sz="3600" b="1">
              <a:solidFill>
                <a:srgbClr val="000099"/>
              </a:solidFill>
              <a:ea typeface="黑体" panose="02010609060101010101" pitchFamily="49" charset="-122"/>
            </a:endParaRPr>
          </a:p>
        </p:txBody>
      </p:sp>
      <p:sp>
        <p:nvSpPr>
          <p:cNvPr id="63493" name="AutoShape 5">
            <a:hlinkClick r:id="rId2" action="ppaction://hlinksldjump" highlightClick="1">
              <a:snd r:embed="rId3" name="chimes.wav"/>
            </a:hlinkClick>
          </p:cNvPr>
          <p:cNvSpPr>
            <a:spLocks noChangeArrowheads="1"/>
          </p:cNvSpPr>
          <p:nvPr/>
        </p:nvSpPr>
        <p:spPr bwMode="auto">
          <a:xfrm>
            <a:off x="5410200" y="533400"/>
            <a:ext cx="2514600" cy="838200"/>
          </a:xfrm>
          <a:prstGeom prst="actionButtonBackPreviou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/>
        </p:nvSpPr>
        <p:spPr bwMode="auto">
          <a:xfrm>
            <a:off x="990600" y="228600"/>
            <a:ext cx="3124200" cy="10985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酢浆草</a:t>
            </a:r>
            <a:endParaRPr lang="zh-CN" altLang="en-US" sz="6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64515" name="Text Box 3"/>
          <p:cNvSpPr txBox="1">
            <a:spLocks noChangeArrowheads="1"/>
          </p:cNvSpPr>
          <p:nvPr/>
        </p:nvSpPr>
        <p:spPr bwMode="auto">
          <a:xfrm>
            <a:off x="304800" y="1371600"/>
            <a:ext cx="4495800" cy="33877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99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它是一种很普通的野生杂草，开小黄花，花后结具五棱的蒴果，成熟时，果沿室背开裂，果壳卷缩将种子弹出，拋射至远处。 </a:t>
            </a:r>
            <a:endParaRPr lang="zh-CN" altLang="en-US" sz="3600" b="1">
              <a:solidFill>
                <a:srgbClr val="99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4516" name="Picture 4" descr="zzcb005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05400" y="838200"/>
            <a:ext cx="3635375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47800" y="228600"/>
            <a:ext cx="2133600" cy="838200"/>
          </a:xfrm>
          <a:prstGeom prst="actionButtonBackPreviou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"/>
          <p:cNvSpPr txBox="1">
            <a:spLocks noChangeArrowheads="1"/>
          </p:cNvSpPr>
          <p:nvPr/>
        </p:nvSpPr>
        <p:spPr bwMode="auto">
          <a:xfrm>
            <a:off x="1066800" y="762000"/>
            <a:ext cx="3276600" cy="11890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7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凤仙花</a:t>
            </a:r>
            <a:endParaRPr lang="zh-CN" altLang="en-US" sz="7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685800" y="2133600"/>
            <a:ext cx="3581400" cy="21018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400" b="1">
                <a:solidFill>
                  <a:srgbClr val="9900FF"/>
                </a:solidFill>
                <a:ea typeface="黑体" panose="02010609060101010101" pitchFamily="49" charset="-122"/>
              </a:rPr>
              <a:t>    凤仙花的果实会弹裂，把种子弹向四方，        </a:t>
            </a:r>
            <a:endParaRPr lang="zh-CN" altLang="en-US" sz="4400" b="1">
              <a:solidFill>
                <a:srgbClr val="9900FF"/>
              </a:solidFill>
              <a:ea typeface="黑体" panose="02010609060101010101" pitchFamily="49" charset="-122"/>
            </a:endParaRPr>
          </a:p>
        </p:txBody>
      </p:sp>
      <p:pic>
        <p:nvPicPr>
          <p:cNvPr id="65540" name="Picture 4" descr="zzcb006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800600" y="609600"/>
            <a:ext cx="3554413" cy="539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1" name="AutoShape 5">
            <a:hlinkClick r:id="rId2" action="ppaction://hlinksldjump" highlightClick="1">
              <a:snd r:embed="rId3" name="chimes.wav"/>
            </a:hlinkClick>
          </p:cNvPr>
          <p:cNvSpPr>
            <a:spLocks noChangeArrowheads="1"/>
          </p:cNvSpPr>
          <p:nvPr/>
        </p:nvSpPr>
        <p:spPr bwMode="auto">
          <a:xfrm>
            <a:off x="1447800" y="762000"/>
            <a:ext cx="2514600" cy="1143000"/>
          </a:xfrm>
          <a:prstGeom prst="actionButtonBackPreviou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371600" y="762000"/>
            <a:ext cx="2971800" cy="11890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72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中华槭</a:t>
            </a:r>
            <a:endParaRPr lang="zh-CN" altLang="en-US" sz="72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6096000" y="1371600"/>
            <a:ext cx="2743200" cy="4432300"/>
          </a:xfrm>
          <a:prstGeom prst="rect">
            <a:avLst/>
          </a:prstGeom>
          <a:solidFill>
            <a:srgbClr val="D1F8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4000" tIns="82800" rIns="54000" bIns="828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6600CC"/>
                </a:solidFill>
                <a:ea typeface="黑体" panose="02010609060101010101" pitchFamily="49" charset="-122"/>
              </a:rPr>
              <a:t>    如图中所示，槭树的果具双翅，像长了翅膀的鸟，将其中的种子带向远方。</a:t>
            </a:r>
            <a:endParaRPr lang="zh-CN" altLang="en-US" sz="4000" b="1" dirty="0">
              <a:solidFill>
                <a:srgbClr val="6600CC"/>
              </a:solidFill>
              <a:ea typeface="黑体" panose="02010609060101010101" pitchFamily="49" charset="-122"/>
            </a:endParaRPr>
          </a:p>
        </p:txBody>
      </p:sp>
      <p:pic>
        <p:nvPicPr>
          <p:cNvPr id="66564" name="Picture 4" descr="zzcb004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81000" y="2286000"/>
            <a:ext cx="5394325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565" name="AutoShape 5">
            <a:hlinkClick r:id="rId2" action="ppaction://hlinksldjump" highlightClick="1">
              <a:snd r:embed="rId3" name="chimes.wav"/>
            </a:hlinkClick>
          </p:cNvPr>
          <p:cNvSpPr>
            <a:spLocks noChangeArrowheads="1"/>
          </p:cNvSpPr>
          <p:nvPr/>
        </p:nvSpPr>
        <p:spPr bwMode="auto">
          <a:xfrm>
            <a:off x="1752600" y="762000"/>
            <a:ext cx="2514600" cy="1219200"/>
          </a:xfrm>
          <a:prstGeom prst="actionButtonBackPreviou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ext Box 2"/>
          <p:cNvSpPr txBox="1">
            <a:spLocks noChangeArrowheads="1"/>
          </p:cNvSpPr>
          <p:nvPr/>
        </p:nvSpPr>
        <p:spPr bwMode="auto">
          <a:xfrm>
            <a:off x="1371600" y="533400"/>
            <a:ext cx="2895600" cy="10985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喷</a:t>
            </a:r>
            <a:r>
              <a:rPr lang="zh-CN" alt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/>
                <a:ea typeface="楷体_GB2312" pitchFamily="49" charset="-122"/>
              </a:rPr>
              <a:t> </a:t>
            </a:r>
            <a:r>
              <a:rPr lang="zh-CN" altLang="en-US" sz="66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瓜</a:t>
            </a:r>
            <a:endParaRPr lang="zh-CN" altLang="en-US" sz="6600" b="1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5486400" y="1524050"/>
            <a:ext cx="3657600" cy="4524315"/>
          </a:xfrm>
          <a:prstGeom prst="rect">
            <a:avLst/>
          </a:prstGeom>
          <a:solidFill>
            <a:srgbClr val="D1F8F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6600CC"/>
                </a:solidFill>
                <a:ea typeface="黑体" panose="02010609060101010101" pitchFamily="49" charset="-122"/>
              </a:rPr>
              <a:t>        请看这一株属于葫芦科的植物，已经结了一个带毛刺的小“瓜”，你可知道此“瓜”的奥秘吗？当瓜成熟时，稍有触动此“瓜”便会脱落，并从顶端将“瓜”内的种子连同粘液一起喷射出去，射程可达５米以外，喷瓜也因此而得名。大自然中喷瓜传播种子的本领已经达到了登峰造极的水平。</a:t>
            </a:r>
            <a:endParaRPr lang="zh-CN" altLang="en-US" sz="2400" b="1" dirty="0">
              <a:solidFill>
                <a:srgbClr val="6600CC"/>
              </a:solidFill>
              <a:ea typeface="黑体" panose="02010609060101010101" pitchFamily="49" charset="-122"/>
            </a:endParaRPr>
          </a:p>
        </p:txBody>
      </p:sp>
      <p:pic>
        <p:nvPicPr>
          <p:cNvPr id="67588" name="Picture 4" descr="zzcb007a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600" y="2209800"/>
            <a:ext cx="5165725" cy="357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9" name="AutoShape 5">
            <a:hlinkClick r:id="rId2" action="ppaction://hlinksldjump" highlightClick="1">
              <a:snd r:embed="rId3" name="chimes.wav"/>
            </a:hlinkClick>
          </p:cNvPr>
          <p:cNvSpPr>
            <a:spLocks noChangeArrowheads="1"/>
          </p:cNvSpPr>
          <p:nvPr/>
        </p:nvSpPr>
        <p:spPr bwMode="auto">
          <a:xfrm>
            <a:off x="1981200" y="685800"/>
            <a:ext cx="1752600" cy="914400"/>
          </a:xfrm>
          <a:prstGeom prst="actionButtonBackPrevious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 spd="med">
    <p:blinds/>
    <p:sndAc>
      <p:stSnd>
        <p:snd r:embed="rId3" name="chimes.wav"/>
      </p:stSnd>
    </p:sndAc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2951" name="Object 13"/>
          <p:cNvGraphicFramePr>
            <a:graphicFrameLocks noGrp="1" noChangeAspect="1"/>
          </p:cNvGraphicFramePr>
          <p:nvPr>
            <p:ph idx="1"/>
          </p:nvPr>
        </p:nvGraphicFramePr>
        <p:xfrm>
          <a:off x="6061075" y="908050"/>
          <a:ext cx="1917700" cy="266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" r:id="rId1" imgW="1857375" imgH="2581275" progId="">
                  <p:embed/>
                </p:oleObj>
              </mc:Choice>
              <mc:Fallback>
                <p:oleObj name="" r:id="rId1" imgW="1857375" imgH="2581275" progId="">
                  <p:embed/>
                  <p:pic>
                    <p:nvPicPr>
                      <p:cNvPr id="0" name="Object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61075" y="908050"/>
                        <a:ext cx="1917700" cy="266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Picture 3" descr="lotusflower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914400"/>
            <a:ext cx="3024188" cy="2519363"/>
          </a:xfrm>
        </p:spPr>
      </p:pic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276600" y="1447800"/>
            <a:ext cx="1873250" cy="191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CC3300"/>
                </a:solidFill>
                <a:ea typeface="华文新魏" pitchFamily="2" charset="-122"/>
              </a:rPr>
              <a:t>睡莲：</a:t>
            </a:r>
            <a:r>
              <a:rPr lang="zh-CN" altLang="en-US" b="1"/>
              <a:t>种子浮在水上，由水来传播</a:t>
            </a:r>
            <a:r>
              <a:rPr lang="zh-CN" altLang="en-US" sz="3200" b="1"/>
              <a:t>。</a:t>
            </a:r>
            <a:endParaRPr lang="zh-CN" altLang="en-US" sz="3200" b="1"/>
          </a:p>
        </p:txBody>
      </p:sp>
      <p:pic>
        <p:nvPicPr>
          <p:cNvPr id="2053" name="Picture 5" descr="bio-s-ch07-04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00" y="3581400"/>
            <a:ext cx="23764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611188" y="3500438"/>
            <a:ext cx="2447925" cy="252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rgbClr val="CC3300"/>
                </a:solidFill>
                <a:ea typeface="华文新魏" pitchFamily="2" charset="-122"/>
              </a:rPr>
              <a:t>鬼针草：</a:t>
            </a:r>
            <a:r>
              <a:rPr lang="zh-CN" altLang="en-US" b="1"/>
              <a:t>果实成熟后有很强的吸附力，粘在动物皮毛或人的衣服上传播种子。</a:t>
            </a:r>
            <a:endParaRPr lang="zh-CN" altLang="en-US" b="1"/>
          </a:p>
        </p:txBody>
      </p:sp>
      <p:sp>
        <p:nvSpPr>
          <p:cNvPr id="2055" name="Text Box 8"/>
          <p:cNvSpPr txBox="1">
            <a:spLocks noChangeArrowheads="1"/>
          </p:cNvSpPr>
          <p:nvPr/>
        </p:nvSpPr>
        <p:spPr bwMode="auto">
          <a:xfrm>
            <a:off x="5364163" y="3867150"/>
            <a:ext cx="3095625" cy="179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rgbClr val="CC3300"/>
                </a:solidFill>
                <a:ea typeface="华文新魏" pitchFamily="2" charset="-122"/>
              </a:rPr>
              <a:t>咸丰草</a:t>
            </a:r>
            <a:r>
              <a:rPr lang="en-US" altLang="zh-CN" b="1">
                <a:solidFill>
                  <a:srgbClr val="CC3300"/>
                </a:solidFill>
                <a:ea typeface="华文新魏" pitchFamily="2" charset="-122"/>
              </a:rPr>
              <a:t>:</a:t>
            </a:r>
            <a:r>
              <a:rPr lang="zh-CN" altLang="en-US" b="1"/>
              <a:t>黏附在人或动物的身体上传播种子</a:t>
            </a:r>
            <a:r>
              <a:rPr lang="en-US" altLang="zh-CN" b="1"/>
              <a:t>.</a:t>
            </a:r>
            <a:endParaRPr lang="en-US" altLang="zh-CN" b="1"/>
          </a:p>
          <a:p>
            <a:pPr eaLnBrk="1" hangingPunct="1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3"/>
          <p:cNvSpPr txBox="1">
            <a:spLocks noChangeArrowheads="1"/>
          </p:cNvSpPr>
          <p:nvPr/>
        </p:nvSpPr>
        <p:spPr bwMode="auto">
          <a:xfrm>
            <a:off x="2362200" y="1143000"/>
            <a:ext cx="5181600" cy="478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48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楷体_GB2312" pitchFamily="49" charset="-122"/>
              </a:rPr>
              <a:t>      利用双休日到大自然中去观察，收集植物的种子，了解它们的传播方法。每人准备一种，仿照课文的表达方式说一说</a:t>
            </a:r>
            <a:r>
              <a:rPr lang="zh-CN" altLang="en-US" sz="4000" b="1" dirty="0" smtClean="0">
                <a:latin typeface="Times New Roman" panose="02020603050405020304" pitchFamily="18" charset="0"/>
                <a:ea typeface="楷体_GB2312" pitchFamily="49" charset="-122"/>
              </a:rPr>
              <a:t>。  </a:t>
            </a:r>
            <a:endParaRPr lang="zh-CN" altLang="en-US" sz="40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8611" name="Text Box 4"/>
          <p:cNvSpPr txBox="1">
            <a:spLocks noChangeArrowheads="1"/>
          </p:cNvSpPr>
          <p:nvPr/>
        </p:nvSpPr>
        <p:spPr bwMode="auto">
          <a:xfrm>
            <a:off x="914400" y="1143000"/>
            <a:ext cx="40894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b="1" dirty="0">
                <a:solidFill>
                  <a:srgbClr val="FF3300"/>
                </a:solidFill>
                <a:latin typeface="Times New Roman" panose="02020603050405020304" pitchFamily="18" charset="0"/>
                <a:ea typeface="楷体_GB2312" pitchFamily="49" charset="-122"/>
              </a:rPr>
              <a:t>扩展练习：</a:t>
            </a:r>
            <a:endParaRPr lang="zh-CN" altLang="en-US" sz="5400" b="1" dirty="0">
              <a:solidFill>
                <a:srgbClr val="FF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04800" y="0"/>
            <a:ext cx="85693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植物妈妈的办法很多很多，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不信你就仔仔细细地观察。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那里有许许多多的知识，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  <a:p>
            <a:r>
              <a:rPr lang="zh-CN" altLang="en-US" sz="4400" b="1">
                <a:solidFill>
                  <a:srgbClr val="0000FF"/>
                </a:solidFill>
                <a:ea typeface="黑体" panose="02010609060101010101" pitchFamily="49" charset="-122"/>
              </a:rPr>
              <a:t>粗心的小朋友却得不到它。</a:t>
            </a:r>
            <a:endParaRPr lang="zh-CN" altLang="en-US" sz="4400" b="1">
              <a:solidFill>
                <a:srgbClr val="0000FF"/>
              </a:solidFill>
              <a:ea typeface="黑体" panose="02010609060101010101" pitchFamily="49" charset="-122"/>
            </a:endParaRPr>
          </a:p>
        </p:txBody>
      </p:sp>
      <p:pic>
        <p:nvPicPr>
          <p:cNvPr id="16387" name="Picture 3" descr="IMG_0027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 t="-70"/>
          <a:stretch>
            <a:fillRect/>
          </a:stretch>
        </p:blipFill>
        <p:spPr bwMode="auto">
          <a:xfrm>
            <a:off x="3124200" y="2895600"/>
            <a:ext cx="29718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 descr="TXT-2004929163858371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895600"/>
            <a:ext cx="3048000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20063109214011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895600"/>
            <a:ext cx="31242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674688" y="974725"/>
            <a:ext cx="187801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400" dirty="0">
                <a:solidFill>
                  <a:srgbClr val="FF0066"/>
                </a:solidFill>
                <a:ea typeface="华文琥珀" pitchFamily="2" charset="-122"/>
              </a:rPr>
              <a:t>思考：</a:t>
            </a:r>
            <a:endParaRPr lang="zh-CN" altLang="en-US" sz="4400" dirty="0">
              <a:solidFill>
                <a:srgbClr val="FF0066"/>
              </a:solidFill>
              <a:ea typeface="华文琥珀" pitchFamily="2" charset="-122"/>
            </a:endParaRPr>
          </a:p>
        </p:txBody>
      </p:sp>
      <p:sp>
        <p:nvSpPr>
          <p:cNvPr id="18436" name="Text Box 3"/>
          <p:cNvSpPr txBox="1">
            <a:spLocks noChangeArrowheads="1"/>
          </p:cNvSpPr>
          <p:nvPr/>
        </p:nvSpPr>
        <p:spPr bwMode="auto">
          <a:xfrm>
            <a:off x="533400" y="2565400"/>
            <a:ext cx="566896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 b="1" dirty="0">
                <a:solidFill>
                  <a:schemeClr val="accent2"/>
                </a:solidFill>
                <a:latin typeface="方正楷体简体" pitchFamily="2" charset="-122"/>
                <a:ea typeface="方正楷体简体" pitchFamily="2" charset="-122"/>
              </a:rPr>
              <a:t>1.</a:t>
            </a:r>
            <a:r>
              <a:rPr lang="en-US" altLang="zh-CN" sz="4400" b="1" dirty="0">
                <a:solidFill>
                  <a:schemeClr val="accent2"/>
                </a:solidFill>
                <a:ea typeface="方正楷体简体" pitchFamily="2" charset="-122"/>
              </a:rPr>
              <a:t>“</a:t>
            </a:r>
            <a:r>
              <a:rPr lang="zh-CN" altLang="en-US" sz="4400" b="1" dirty="0">
                <a:solidFill>
                  <a:schemeClr val="accent2"/>
                </a:solidFill>
                <a:latin typeface="方正楷体简体" pitchFamily="2" charset="-122"/>
                <a:ea typeface="方正楷体简体" pitchFamily="2" charset="-122"/>
              </a:rPr>
              <a:t>植物妈妈</a:t>
            </a:r>
            <a:r>
              <a:rPr lang="zh-CN" altLang="en-US" sz="4400" b="1" dirty="0">
                <a:solidFill>
                  <a:schemeClr val="accent2"/>
                </a:solidFill>
                <a:ea typeface="方正楷体简体" pitchFamily="2" charset="-122"/>
              </a:rPr>
              <a:t>”</a:t>
            </a:r>
            <a:r>
              <a:rPr lang="zh-CN" altLang="en-US" sz="4400" b="1" dirty="0">
                <a:solidFill>
                  <a:schemeClr val="accent2"/>
                </a:solidFill>
                <a:latin typeface="方正楷体简体" pitchFamily="2" charset="-122"/>
                <a:ea typeface="方正楷体简体" pitchFamily="2" charset="-122"/>
              </a:rPr>
              <a:t>指什么？</a:t>
            </a:r>
            <a:endParaRPr lang="zh-CN" altLang="en-US" sz="4400" b="1" dirty="0">
              <a:solidFill>
                <a:schemeClr val="accent2"/>
              </a:solidFill>
              <a:latin typeface="方正楷体简体" pitchFamily="2" charset="-122"/>
              <a:ea typeface="方正楷体简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4648200" y="838200"/>
            <a:ext cx="23034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蒲公英妈妈</a:t>
            </a:r>
            <a:endParaRPr lang="zh-CN" altLang="en-US" sz="3200" b="1" dirty="0"/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2971800" y="3124200"/>
            <a:ext cx="23764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苍耳妈妈</a:t>
            </a:r>
            <a:endParaRPr lang="zh-CN" altLang="en-US" sz="3200" b="1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191000" y="5105400"/>
            <a:ext cx="18716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豌豆妈妈</a:t>
            </a:r>
            <a:endParaRPr lang="zh-CN" altLang="en-US" sz="3200" b="1" dirty="0"/>
          </a:p>
        </p:txBody>
      </p:sp>
      <p:pic>
        <p:nvPicPr>
          <p:cNvPr id="19462" name="Picture 6" descr="32252722c532deb94623e8ae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381000"/>
            <a:ext cx="3352800" cy="2119313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463" name="Picture 7" descr="d59f960a7ca7fa0394ca6bd5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209800"/>
            <a:ext cx="3352800" cy="2327275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9464" name="Picture 8" descr="2007102991615319_2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5400" y="4191000"/>
            <a:ext cx="2847975" cy="2279650"/>
          </a:xfrm>
          <a:prstGeom prst="rect">
            <a:avLst/>
          </a:prstGeom>
          <a:noFill/>
          <a:ln w="254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95288" y="1341438"/>
            <a:ext cx="8064500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课文讲了（      ）、（      ）、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（     </a:t>
            </a:r>
            <a:r>
              <a:rPr lang="zh-CN" altLang="en-US" sz="3600" b="1" dirty="0">
                <a:solidFill>
                  <a:srgbClr val="FF0000"/>
                </a:solidFill>
              </a:rPr>
              <a:t>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）三种植物传播种子的方法。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0484" name="Picture 4" descr="ki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3713" y="4221163"/>
            <a:ext cx="2300287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3581400" y="1905000"/>
            <a:ext cx="12509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蒲公英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755650" y="2349500"/>
            <a:ext cx="14414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 豌   豆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6477000" y="1920875"/>
            <a:ext cx="9842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</a:rPr>
              <a:t>苍 耳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5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3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3677</Words>
  <Application>WPS 演示</Application>
  <PresentationFormat>全屏显示(4:3)</PresentationFormat>
  <Paragraphs>467</Paragraphs>
  <Slides>57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57</vt:i4>
      </vt:variant>
    </vt:vector>
  </HeadingPairs>
  <TitlesOfParts>
    <vt:vector size="74" baseType="lpstr">
      <vt:lpstr>Arial</vt:lpstr>
      <vt:lpstr>宋体</vt:lpstr>
      <vt:lpstr>Wingdings</vt:lpstr>
      <vt:lpstr>Calibri</vt:lpstr>
      <vt:lpstr>Times New Roman</vt:lpstr>
      <vt:lpstr>微软雅黑</vt:lpstr>
      <vt:lpstr>黑体</vt:lpstr>
      <vt:lpstr>华文琥珀</vt:lpstr>
      <vt:lpstr>方正楷体简体</vt:lpstr>
      <vt:lpstr>楷体_GB2312</vt:lpstr>
      <vt:lpstr>新宋体</vt:lpstr>
      <vt:lpstr>Arial Unicode MS</vt:lpstr>
      <vt:lpstr>创艺简魏碑</vt:lpstr>
      <vt:lpstr>Calibri</vt:lpstr>
      <vt:lpstr>Arial</vt:lpstr>
      <vt:lpstr>华文新魏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只要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lastModifiedBy>mayn</cp:lastModifiedBy>
  <cp:revision>3</cp:revision>
  <cp:lastPrinted>2113-01-01T00:00:00Z</cp:lastPrinted>
  <dcterms:created xsi:type="dcterms:W3CDTF">2113-01-01T00:00:00Z</dcterms:created>
  <dcterms:modified xsi:type="dcterms:W3CDTF">2019-07-24T00:26:29Z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2052-11.1.0.8813</vt:lpwstr>
  </property>
</Properties>
</file>